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8" r:id="rId5"/>
    <p:sldMasterId id="2147483672" r:id="rId6"/>
    <p:sldMasterId id="2147483695" r:id="rId7"/>
    <p:sldMasterId id="2147483721" r:id="rId8"/>
  </p:sldMasterIdLst>
  <p:notesMasterIdLst>
    <p:notesMasterId r:id="rId50"/>
  </p:notesMasterIdLst>
  <p:handoutMasterIdLst>
    <p:handoutMasterId r:id="rId51"/>
  </p:handoutMasterIdLst>
  <p:sldIdLst>
    <p:sldId id="278" r:id="rId9"/>
    <p:sldId id="321" r:id="rId10"/>
    <p:sldId id="328" r:id="rId11"/>
    <p:sldId id="318" r:id="rId12"/>
    <p:sldId id="291" r:id="rId13"/>
    <p:sldId id="301" r:id="rId14"/>
    <p:sldId id="299" r:id="rId15"/>
    <p:sldId id="329" r:id="rId16"/>
    <p:sldId id="330" r:id="rId17"/>
    <p:sldId id="831" r:id="rId18"/>
    <p:sldId id="287" r:id="rId19"/>
    <p:sldId id="832" r:id="rId20"/>
    <p:sldId id="833" r:id="rId21"/>
    <p:sldId id="862" r:id="rId22"/>
    <p:sldId id="860" r:id="rId23"/>
    <p:sldId id="834" r:id="rId24"/>
    <p:sldId id="835" r:id="rId25"/>
    <p:sldId id="836" r:id="rId26"/>
    <p:sldId id="837" r:id="rId27"/>
    <p:sldId id="326" r:id="rId28"/>
    <p:sldId id="863" r:id="rId29"/>
    <p:sldId id="858" r:id="rId30"/>
    <p:sldId id="865" r:id="rId31"/>
    <p:sldId id="857" r:id="rId32"/>
    <p:sldId id="840" r:id="rId33"/>
    <p:sldId id="841" r:id="rId34"/>
    <p:sldId id="842" r:id="rId35"/>
    <p:sldId id="843" r:id="rId36"/>
    <p:sldId id="844" r:id="rId37"/>
    <p:sldId id="845" r:id="rId38"/>
    <p:sldId id="846" r:id="rId39"/>
    <p:sldId id="847" r:id="rId40"/>
    <p:sldId id="848" r:id="rId41"/>
    <p:sldId id="849" r:id="rId42"/>
    <p:sldId id="851" r:id="rId43"/>
    <p:sldId id="852" r:id="rId44"/>
    <p:sldId id="859" r:id="rId45"/>
    <p:sldId id="853" r:id="rId46"/>
    <p:sldId id="854" r:id="rId47"/>
    <p:sldId id="327" r:id="rId48"/>
    <p:sldId id="861" r:id="rId49"/>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F9317-A3BF-E614-3A2D-F5B651D84CA9}" name="Legnon,Andrea (DSHS)" initials="L(" userId="S::andrea.legnon@dshs.texas.gov::9b8b0582-ebba-408f-bb85-4c641abb6983"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6A8E2C45-95B9-B4B1-2B16-326E3AE6B0FB}" name="Castellanos,Tina N (DSHS)" initials="CN(" userId="S::Tina.Castellanos@dshs.texas.gov::3469da36-8268-49b6-941f-f7264f3e78e9" providerId="AD"/>
  <p188:author id="{A951A051-1D5C-3735-0CAE-05CF495EBA9C}" name="Hendrix,Veronica (DSHS)" initials="H(" userId="S::Veronica.Hendrix1@dshs.texas.gov::a5462a6d-5cdb-4da9-8a65-fe0fb0dc233e" providerId="AD"/>
  <p188:author id="{2949B055-7E86-56DC-42CD-184513EACDBE}" name="Castellanos,Tina N (DSHS)" initials="C(" userId="S::tina.castellanos@dshs.texas.gov::3469da36-8268-49b6-941f-f7264f3e78e9" providerId="AD"/>
  <p188:author id="{4E74B664-4AB6-A930-6B38-A6D487EA6E10}" name="Scott,Shannon  (DSHS)" initials="S(" userId="S::shannon.scott2@dshs.texas.gov::15a8b867-f237-4341-b91d-2afb8e3fc1b5" providerId="AD"/>
  <p188:author id="{2229A8B1-0D50-B7B2-9C7C-5E18CC549867}" name="Stokley,Rhonda (DSHS)" initials="S(" userId="S::rhonda.stokley@dshs.texas.gov::f487862b-21a0-4b93-ad93-bbb847753138" providerId="AD"/>
  <p188:author id="{F60408E0-F2E4-AEF1-CD8C-2E13EBDE8457}" name="Zamora,Esteban  (DSHS)" initials="Z(" userId="S::Esteban.Zamora@dshs.texas.gov::8e811cd9-c5c5-4e69-ab97-6d6bbd5af4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53565A"/>
    <a:srgbClr val="E0EEFC"/>
    <a:srgbClr val="D9D9D9"/>
    <a:srgbClr val="A12129"/>
    <a:srgbClr val="A57F00"/>
    <a:srgbClr val="E7F1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72" autoAdjust="0"/>
  </p:normalViewPr>
  <p:slideViewPr>
    <p:cSldViewPr snapToGrid="0">
      <p:cViewPr varScale="1">
        <p:scale>
          <a:sx n="92" d="100"/>
          <a:sy n="92" d="100"/>
        </p:scale>
        <p:origin x="1194" y="96"/>
      </p:cViewPr>
      <p:guideLst/>
    </p:cSldViewPr>
  </p:slideViewPr>
  <p:notesTextViewPr>
    <p:cViewPr>
      <p:scale>
        <a:sx n="1" d="1"/>
        <a:sy n="1" d="1"/>
      </p:scale>
      <p:origin x="0" y="0"/>
    </p:cViewPr>
  </p:notesTextViewPr>
  <p:sorterViewPr>
    <p:cViewPr>
      <p:scale>
        <a:sx n="100" d="100"/>
        <a:sy n="100" d="100"/>
      </p:scale>
      <p:origin x="0" y="-2796"/>
    </p:cViewPr>
  </p:sorterViewPr>
  <p:notesViewPr>
    <p:cSldViewPr snapToGrid="0">
      <p:cViewPr varScale="1">
        <p:scale>
          <a:sx n="84" d="100"/>
          <a:sy n="84" d="100"/>
        </p:scale>
        <p:origin x="277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D7C2-0F4F-8DDC-E161AF3951FD}"/>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D7C2-0F4F-8DDC-E161AF3951FD}"/>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D7C2-0F4F-8DDC-E161AF3951FD}"/>
              </c:ext>
            </c:extLst>
          </c:dPt>
          <c:dLbls>
            <c:dLbl>
              <c:idx val="1"/>
              <c:tx>
                <c:rich>
                  <a:bodyPr/>
                  <a:lstStyle/>
                  <a:p>
                    <a:r>
                      <a:rPr lang="en-US"/>
                      <a:t>46%</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7C2-0F4F-8DDC-E161AF3951FD}"/>
                </c:ext>
              </c:extLst>
            </c:dLbl>
            <c:dLbl>
              <c:idx val="2"/>
              <c:tx>
                <c:rich>
                  <a:bodyPr/>
                  <a:lstStyle/>
                  <a:p>
                    <a:r>
                      <a:rPr lang="en-US"/>
                      <a:t>23%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B18-44A0-B629-AEF479B7009E}"/>
                </c:ext>
              </c:extLst>
            </c:dLbl>
            <c:dLbl>
              <c:idx val="3"/>
              <c:tx>
                <c:rich>
                  <a:bodyPr/>
                  <a:lstStyle/>
                  <a:p>
                    <a:r>
                      <a:rPr lang="en-US" dirty="0"/>
                      <a:t>33%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7C2-0F4F-8DDC-E161AF3951F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Rockwell" panose="02060603020205020403" pitchFamily="18"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Any breastfeeding*</c:v>
                </c:pt>
                <c:pt idx="1">
                  <c:v>Exclusive breastfeeding 
at 3 months</c:v>
                </c:pt>
                <c:pt idx="2">
                  <c:v>Exclusive breastfeeding 
at 6 months</c:v>
                </c:pt>
                <c:pt idx="3">
                  <c:v>Any breastfeeding at 12 months</c:v>
                </c:pt>
              </c:strCache>
            </c:strRef>
          </c:cat>
          <c:val>
            <c:numRef>
              <c:f>Sheet1!$B$2:$B$5</c:f>
              <c:numCache>
                <c:formatCode>0.00%</c:formatCode>
                <c:ptCount val="4"/>
                <c:pt idx="0" formatCode="0%">
                  <c:v>0.82899999999999996</c:v>
                </c:pt>
                <c:pt idx="1">
                  <c:v>0.46200000000000002</c:v>
                </c:pt>
                <c:pt idx="2">
                  <c:v>0.23100000000000001</c:v>
                </c:pt>
                <c:pt idx="3">
                  <c:v>0.33300000000000002</c:v>
                </c:pt>
              </c:numCache>
            </c:numRef>
          </c:val>
          <c:extLst>
            <c:ext xmlns:c16="http://schemas.microsoft.com/office/drawing/2014/chart" uri="{C3380CC4-5D6E-409C-BE32-E72D297353CC}">
              <c16:uniqueId val="{00000006-D7C2-0F4F-8DDC-E161AF3951FD}"/>
            </c:ext>
          </c:extLst>
        </c:ser>
        <c:dLbls>
          <c:showLegendKey val="0"/>
          <c:showVal val="0"/>
          <c:showCatName val="0"/>
          <c:showSerName val="0"/>
          <c:showPercent val="0"/>
          <c:showBubbleSize val="0"/>
        </c:dLbls>
        <c:gapWidth val="91"/>
        <c:overlap val="100"/>
        <c:axId val="321803216"/>
        <c:axId val="538140304"/>
      </c:barChart>
      <c:catAx>
        <c:axId val="3218032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a:solidFill>
                      <a:srgbClr val="022F87"/>
                    </a:solidFill>
                    <a:effectLst/>
                    <a:latin typeface="PT Sans" panose="020B0503020203020204" pitchFamily="34" charset="77"/>
                  </a:rPr>
                  <a:t>Infant Breastfeeding Status</a:t>
                </a:r>
              </a:p>
            </c:rich>
          </c:tx>
          <c:layout>
            <c:manualLayout>
              <c:xMode val="edge"/>
              <c:yMode val="edge"/>
              <c:x val="0.43992004744810542"/>
              <c:y val="0.9114515804286162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0000"/>
                <a:lumOff val="80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PT Sans" panose="020B0503020203020204" pitchFamily="34" charset="77"/>
                <a:ea typeface="+mn-ea"/>
                <a:cs typeface="+mn-cs"/>
              </a:defRPr>
            </a:pPr>
            <a:endParaRPr lang="en-US"/>
          </a:p>
        </c:txPr>
        <c:crossAx val="538140304"/>
        <c:crosses val="autoZero"/>
        <c:auto val="1"/>
        <c:lblAlgn val="ctr"/>
        <c:lblOffset val="100"/>
        <c:noMultiLvlLbl val="0"/>
      </c:catAx>
      <c:valAx>
        <c:axId val="538140304"/>
        <c:scaling>
          <c:orientation val="minMax"/>
          <c:max val="1"/>
        </c:scaling>
        <c:delete val="0"/>
        <c:axPos val="l"/>
        <c:majorGridlines>
          <c:spPr>
            <a:ln w="9525" cap="flat" cmpd="sng" algn="ctr">
              <a:solidFill>
                <a:schemeClr val="tx1">
                  <a:lumMod val="20000"/>
                  <a:lumOff val="8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noProof="0">
                    <a:solidFill>
                      <a:srgbClr val="022F87"/>
                    </a:solidFill>
                    <a:latin typeface="PT Sans" panose="020B0503020203020204" pitchFamily="34" charset="77"/>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PT Sans" panose="020B0503020203020204" pitchFamily="34" charset="77"/>
                <a:ea typeface="+mn-ea"/>
                <a:cs typeface="+mn-cs"/>
              </a:defRPr>
            </a:pPr>
            <a:endParaRPr lang="en-US"/>
          </a:p>
        </c:txPr>
        <c:crossAx val="321803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D8A44-2032-0DEB-AA2E-695EE6F270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CE40ED-4167-2EAE-0AD2-0037A4EABB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4C1ADE-C3DE-4EBB-BB22-6E3F8C3E2749}" type="datetimeFigureOut">
              <a:rPr lang="en-US" smtClean="0"/>
              <a:t>12/12/2024</a:t>
            </a:fld>
            <a:endParaRPr lang="en-US"/>
          </a:p>
        </p:txBody>
      </p:sp>
      <p:sp>
        <p:nvSpPr>
          <p:cNvPr id="4" name="Footer Placeholder 3">
            <a:extLst>
              <a:ext uri="{FF2B5EF4-FFF2-40B4-BE49-F238E27FC236}">
                <a16:creationId xmlns:a16="http://schemas.microsoft.com/office/drawing/2014/main" id="{546052A6-6812-9EC4-461A-7B24C21138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7C1AFD-9260-67D7-D890-92650121E7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779517-8697-43ED-A892-1E9632E24C0F}" type="slidenum">
              <a:rPr lang="en-US" smtClean="0"/>
              <a:t>‹#›</a:t>
            </a:fld>
            <a:endParaRPr lang="en-US"/>
          </a:p>
        </p:txBody>
      </p:sp>
    </p:spTree>
    <p:extLst>
      <p:ext uri="{BB962C8B-B14F-4D97-AF65-F5344CB8AC3E}">
        <p14:creationId xmlns:p14="http://schemas.microsoft.com/office/powerpoint/2010/main" val="144729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D26D1-789A-DD40-BEAB-A630EDA8EE35}"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6C68C-30EB-F44D-93B5-C93AC63AC79F}" type="slidenum">
              <a:rPr lang="en-US" smtClean="0"/>
              <a:t>‹#›</a:t>
            </a:fld>
            <a:endParaRPr lang="en-US"/>
          </a:p>
        </p:txBody>
      </p:sp>
    </p:spTree>
    <p:extLst>
      <p:ext uri="{BB962C8B-B14F-4D97-AF65-F5344CB8AC3E}">
        <p14:creationId xmlns:p14="http://schemas.microsoft.com/office/powerpoint/2010/main" val="3998865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1</a:t>
            </a:fld>
            <a:endParaRPr lang="en-US"/>
          </a:p>
        </p:txBody>
      </p:sp>
    </p:spTree>
    <p:extLst>
      <p:ext uri="{BB962C8B-B14F-4D97-AF65-F5344CB8AC3E}">
        <p14:creationId xmlns:p14="http://schemas.microsoft.com/office/powerpoint/2010/main" val="296539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As you may or may not be aware, the FLSA was amended in December 2022 by the Providing Urgent Maternal Protections for Nursing Mothers Act (or “PUMP Act” for short). </a:t>
            </a:r>
            <a:r>
              <a:rPr lang="en-US" b="0" i="0" u="none" strike="noStrike">
                <a:solidFill>
                  <a:srgbClr val="20294F"/>
                </a:solidFill>
                <a:effectLst/>
                <a:latin typeface="pt-sans-pro"/>
              </a:rPr>
              <a:t>The PUMP Act extends the rights to receive break time and a private space to pump at work to nearly all employees, including FLSA exempt employees, who were previously not covered by the Break Time for Nursing Mothers provision of the FLSA.</a:t>
            </a:r>
            <a:r>
              <a:rPr lang="en-US" b="0" i="0" u="none" strike="noStrike">
                <a:solidFill>
                  <a:srgbClr val="000000"/>
                </a:solidFill>
                <a:effectLst/>
                <a:latin typeface="Calibri" panose="020F0502020204030204" pitchFamily="34" charset="0"/>
              </a:rPr>
              <a:t> This includes:</a:t>
            </a:r>
            <a:r>
              <a:rPr lang="en-US"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Agriculture workers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Nurses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Teachers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Truck and taxi drivers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Home care workers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Managers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13</a:t>
            </a:fld>
            <a:endParaRPr lang="en-US"/>
          </a:p>
        </p:txBody>
      </p:sp>
    </p:spTree>
    <p:extLst>
      <p:ext uri="{BB962C8B-B14F-4D97-AF65-F5344CB8AC3E}">
        <p14:creationId xmlns:p14="http://schemas.microsoft.com/office/powerpoint/2010/main" val="1324878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The Business Case for Breastfeeding, United States Department of Health and Human Services, Health Resources and Services Administration, Maternal Child Health Bureau, 2008</a:t>
            </a:r>
          </a:p>
        </p:txBody>
      </p:sp>
      <p:sp>
        <p:nvSpPr>
          <p:cNvPr id="4" name="Slide Number Placeholder 3"/>
          <p:cNvSpPr>
            <a:spLocks noGrp="1"/>
          </p:cNvSpPr>
          <p:nvPr>
            <p:ph type="sldNum" sz="quarter" idx="5"/>
          </p:nvPr>
        </p:nvSpPr>
        <p:spPr/>
        <p:txBody>
          <a:bodyPr/>
          <a:lstStyle/>
          <a:p>
            <a:fld id="{7346C68C-30EB-F44D-93B5-C93AC63AC79F}" type="slidenum">
              <a:rPr lang="en-US" smtClean="0"/>
              <a:t>15</a:t>
            </a:fld>
            <a:endParaRPr lang="en-US"/>
          </a:p>
        </p:txBody>
      </p:sp>
    </p:spTree>
    <p:extLst>
      <p:ext uri="{BB962C8B-B14F-4D97-AF65-F5344CB8AC3E}">
        <p14:creationId xmlns:p14="http://schemas.microsoft.com/office/powerpoint/2010/main" val="264135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Through Texas DSHS’s qualitative research with both employers and employees, we have learned that women are often uncomfortable talking to their employers about lactation breaks, and employers often don’t realize there is a need.</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Information Source: DSHS Qualitative Research (FY23 Infant Health and Safety Campaign, 2011 SUMA Focus Groups)</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16</a:t>
            </a:fld>
            <a:endParaRPr lang="en-US"/>
          </a:p>
        </p:txBody>
      </p:sp>
    </p:spTree>
    <p:extLst>
      <p:ext uri="{BB962C8B-B14F-4D97-AF65-F5344CB8AC3E}">
        <p14:creationId xmlns:p14="http://schemas.microsoft.com/office/powerpoint/2010/main" val="1478940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Calibri" panose="020F0502020204030204" pitchFamily="34" charset="0"/>
              </a:rPr>
              <a:t>U.S. Census Bureau, 2018 American Community Survey 1-year estimates chart by the Women’s Bureau, U.S.. Department of Labor. Available: tinyurl.com/census-timeseries;  Texas Department of State Health Services 2018 Texas WIC Infant Feeding Practices Survey </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17</a:t>
            </a:fld>
            <a:endParaRPr lang="en-US"/>
          </a:p>
        </p:txBody>
      </p:sp>
    </p:spTree>
    <p:extLst>
      <p:ext uri="{BB962C8B-B14F-4D97-AF65-F5344CB8AC3E}">
        <p14:creationId xmlns:p14="http://schemas.microsoft.com/office/powerpoint/2010/main" val="1808001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Note to Presenter: </a:t>
            </a:r>
            <a:r>
              <a:rPr lang="en-US" b="1" i="0" u="none" strike="noStrike">
                <a:solidFill>
                  <a:srgbClr val="000000"/>
                </a:solidFill>
                <a:effectLst/>
                <a:latin typeface="Calibri" panose="020F0502020204030204" pitchFamily="34" charset="0"/>
              </a:rPr>
              <a:t>62% </a:t>
            </a:r>
            <a:r>
              <a:rPr lang="en-US" b="0" i="0" u="none" strike="noStrike">
                <a:solidFill>
                  <a:srgbClr val="000000"/>
                </a:solidFill>
                <a:effectLst/>
                <a:latin typeface="Calibri" panose="020F0502020204030204" pitchFamily="34" charset="0"/>
              </a:rPr>
              <a:t>of women with births in the last 12 months are in the US labor force, which further establishes the need to develop worksite lactation support programs. </a:t>
            </a:r>
            <a:r>
              <a:rPr lang="en-US" b="0" i="0">
                <a:solidFill>
                  <a:srgbClr val="444444"/>
                </a:solidFill>
                <a:effectLst/>
                <a:latin typeface="Calibri" panose="020F0502020204030204" pitchFamily="34" charset="0"/>
              </a:rPr>
              <a:t>​</a:t>
            </a:r>
          </a:p>
          <a:p>
            <a:pPr algn="l" rtl="0" fontAlgn="base"/>
            <a:r>
              <a:rPr lang="en-US" b="0" i="0" u="none" strike="noStrike">
                <a:solidFill>
                  <a:srgbClr val="022167"/>
                </a:solidFill>
                <a:effectLst/>
                <a:latin typeface="Calibri" panose="020F0502020204030204" pitchFamily="34" charset="0"/>
              </a:rPr>
              <a:t>Data source: U.S. Census Bureau, 2018 American Community Survey 1-year estimates chart by the Women’s Bureau, U.S.. Department of Labor. Available: tinyurl.com/census-timeseries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Segoe UI" panose="020B0502040204020203" pitchFamily="34" charset="0"/>
              </a:rPr>
              <a:t>To stay competitive and retain top talent, employers across Texas are intensifying their focus on compensation, morale, and wellness initiatives. Many are enhancing benefits packages, encompassing comprehensive health insurance, dental and vision coverage, and expanded paid time off. </a:t>
            </a:r>
            <a:r>
              <a:rPr lang="en-US" b="0" i="0">
                <a:solidFill>
                  <a:srgbClr val="444444"/>
                </a:solidFill>
                <a:effectLst/>
                <a:latin typeface="Segoe UI" panose="020B0502040204020203"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3087"/>
                </a:solidFill>
                <a:effectLst/>
              </a:rPr>
              <a:t>U.S. Department of Health and Human Services, Health Resources and Services Administration (HRSA), Maternal and Child Health Bureau, Business Case for Breastfeeding, 2008.</a:t>
            </a:r>
            <a:endParaRPr lang="en-US" sz="1200">
              <a:solidFill>
                <a:srgbClr val="003087"/>
              </a:solidFill>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18</a:t>
            </a:fld>
            <a:endParaRPr lang="en-US"/>
          </a:p>
        </p:txBody>
      </p:sp>
    </p:spTree>
    <p:extLst>
      <p:ext uri="{BB962C8B-B14F-4D97-AF65-F5344CB8AC3E}">
        <p14:creationId xmlns:p14="http://schemas.microsoft.com/office/powerpoint/2010/main" val="752438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Segoe UI" panose="020B0502040204020203" pitchFamily="34" charset="0"/>
              </a:rPr>
              <a:t>TMFW is a unique solution available only to Texas employers. TMFW can help Texas employers meet the law by providing policy guidance. While the TMFW Program does not assure compliance with the law or enforce the law, following TMFW policy guidance can help employers meet the requirements of federal and state law.</a:t>
            </a:r>
            <a:r>
              <a:rPr lang="en-US" b="0" i="0">
                <a:solidFill>
                  <a:srgbClr val="444444"/>
                </a:solidFill>
                <a:effectLst/>
                <a:latin typeface="Segoe UI" panose="020B0502040204020203"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The Texas Mother-Friendly Worksite Program got its start in 1995 under Texas Health &amp; Safety Code 165 which authorized the Texas “Mother-Friendly” Business Designation and established the program at Texas Department of State Health Services.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19</a:t>
            </a:fld>
            <a:endParaRPr lang="en-US"/>
          </a:p>
        </p:txBody>
      </p:sp>
    </p:spTree>
    <p:extLst>
      <p:ext uri="{BB962C8B-B14F-4D97-AF65-F5344CB8AC3E}">
        <p14:creationId xmlns:p14="http://schemas.microsoft.com/office/powerpoint/2010/main" val="141004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Barlow" panose="00000500000000000000" pitchFamily="2" charset="0"/>
              </a:rPr>
              <a:t>Employers recognize the need to support their employees, especially if they want to retain experienced and valued staff.  They recognize the need to think outside traditional boxes and offer their employees more substantial supports. </a:t>
            </a:r>
            <a:r>
              <a:rPr lang="en-US" b="0" i="0">
                <a:solidFill>
                  <a:srgbClr val="444444"/>
                </a:solidFill>
                <a:effectLst/>
                <a:latin typeface="Barlow" panose="00000500000000000000" pitchFamily="2"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Barlow" panose="00000500000000000000" pitchFamily="2"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Barlow" panose="00000500000000000000" pitchFamily="2" charset="0"/>
              </a:rPr>
              <a:t>Source: DSHS Qualitative Research (2023 Infant Health and Safety Campaign)</a:t>
            </a:r>
            <a:r>
              <a:rPr lang="en-US" b="0" i="0">
                <a:solidFill>
                  <a:srgbClr val="444444"/>
                </a:solidFill>
                <a:effectLst/>
                <a:latin typeface="Barlow" panose="00000500000000000000" pitchFamily="2"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20</a:t>
            </a:fld>
            <a:endParaRPr lang="en-US"/>
          </a:p>
        </p:txBody>
      </p:sp>
    </p:spTree>
    <p:extLst>
      <p:ext uri="{BB962C8B-B14F-4D97-AF65-F5344CB8AC3E}">
        <p14:creationId xmlns:p14="http://schemas.microsoft.com/office/powerpoint/2010/main" val="307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22</a:t>
            </a:fld>
            <a:endParaRPr lang="en-US"/>
          </a:p>
        </p:txBody>
      </p:sp>
    </p:spTree>
    <p:extLst>
      <p:ext uri="{BB962C8B-B14F-4D97-AF65-F5344CB8AC3E}">
        <p14:creationId xmlns:p14="http://schemas.microsoft.com/office/powerpoint/2010/main" val="154514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24</a:t>
            </a:fld>
            <a:endParaRPr lang="en-US"/>
          </a:p>
        </p:txBody>
      </p:sp>
    </p:spTree>
    <p:extLst>
      <p:ext uri="{BB962C8B-B14F-4D97-AF65-F5344CB8AC3E}">
        <p14:creationId xmlns:p14="http://schemas.microsoft.com/office/powerpoint/2010/main" val="430496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25</a:t>
            </a:fld>
            <a:endParaRPr lang="en-US"/>
          </a:p>
        </p:txBody>
      </p:sp>
    </p:spTree>
    <p:extLst>
      <p:ext uri="{BB962C8B-B14F-4D97-AF65-F5344CB8AC3E}">
        <p14:creationId xmlns:p14="http://schemas.microsoft.com/office/powerpoint/2010/main" val="242831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Note for Presenter: Breastfeeding has both short and long-term health benefits for women. Consider the audience that you are providing this information to and if possible, tie this message to align goals. For instance, if talking with an organization that also works to build awareness for heart disease, highlight that this and other contributors to heart disease are reduced for women who breastfeed.</a:t>
            </a:r>
            <a:r>
              <a:rPr lang="en-US" b="0" i="0">
                <a:solidFill>
                  <a:srgbClr val="000000"/>
                </a:solidFill>
                <a:effectLst/>
                <a:latin typeface="Calibri" panose="020F0502020204030204" pitchFamily="34" charset="0"/>
              </a:rPr>
              <a:t>​</a:t>
            </a:r>
          </a:p>
          <a:p>
            <a:endParaRPr lang="en-US" b="0"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chemeClr val="bg1"/>
                </a:solidFill>
                <a:effectLst/>
                <a:latin typeface="Calibri" panose="020F0502020204030204" pitchFamily="34" charset="0"/>
              </a:rPr>
              <a:t>Barriers to Breastfeeding: Supporting Initiation and Continuation of Breastfeeding: American Congress of Obstetricians and Gynecologists (ACOG) Committee Opinion, Number 821. (2021). </a:t>
            </a:r>
            <a:r>
              <a:rPr lang="en-US" sz="1200" b="0" i="1" u="none" strike="noStrike">
                <a:solidFill>
                  <a:schemeClr val="bg1"/>
                </a:solidFill>
                <a:effectLst/>
                <a:latin typeface="Calibri" panose="020F0502020204030204" pitchFamily="34" charset="0"/>
              </a:rPr>
              <a:t>Obstetrics and gynecology</a:t>
            </a:r>
            <a:r>
              <a:rPr lang="en-US" sz="1200" b="0" i="0" u="none" strike="noStrike">
                <a:solidFill>
                  <a:schemeClr val="bg1"/>
                </a:solidFill>
                <a:effectLst/>
                <a:latin typeface="Calibri" panose="020F0502020204030204" pitchFamily="34" charset="0"/>
              </a:rPr>
              <a:t>, </a:t>
            </a:r>
            <a:r>
              <a:rPr lang="en-US" sz="1200" b="0" i="1" u="none" strike="noStrike">
                <a:solidFill>
                  <a:schemeClr val="bg1"/>
                </a:solidFill>
                <a:effectLst/>
                <a:latin typeface="Calibri" panose="020F0502020204030204" pitchFamily="34" charset="0"/>
              </a:rPr>
              <a:t>137</a:t>
            </a:r>
            <a:r>
              <a:rPr lang="en-US" sz="1200" b="0" i="0" u="none" strike="noStrike">
                <a:solidFill>
                  <a:schemeClr val="bg1"/>
                </a:solidFill>
                <a:effectLst/>
                <a:latin typeface="Calibri" panose="020F0502020204030204" pitchFamily="34" charset="0"/>
              </a:rPr>
              <a:t>(2), e54–e62. </a:t>
            </a:r>
            <a:r>
              <a:rPr lang="en-US" sz="1200" b="0" i="0">
                <a:solidFill>
                  <a:schemeClr val="bg1"/>
                </a:solidFill>
                <a:effectLst/>
                <a:latin typeface="Calibri" panose="020F0502020204030204" pitchFamily="34" charset="0"/>
              </a:rPr>
              <a:t>​</a:t>
            </a:r>
            <a:endParaRPr lang="en-US" sz="1200">
              <a:solidFill>
                <a:schemeClr val="bg1"/>
              </a:solidFill>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4</a:t>
            </a:fld>
            <a:endParaRPr lang="en-US"/>
          </a:p>
        </p:txBody>
      </p:sp>
    </p:spTree>
    <p:extLst>
      <p:ext uri="{BB962C8B-B14F-4D97-AF65-F5344CB8AC3E}">
        <p14:creationId xmlns:p14="http://schemas.microsoft.com/office/powerpoint/2010/main" val="3171363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requirements for designation are outlined in the </a:t>
            </a:r>
            <a:r>
              <a:rPr lang="en-US" sz="1200" b="0" i="0" u="none" strike="noStrike" dirty="0">
                <a:solidFill>
                  <a:schemeClr val="accent6">
                    <a:lumMod val="10000"/>
                  </a:schemeClr>
                </a:solidFill>
                <a:effectLst/>
                <a:latin typeface="PT Sans"/>
              </a:rPr>
              <a:t>Texas Health and Safety Code Chapter 165. </a:t>
            </a:r>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26</a:t>
            </a:fld>
            <a:endParaRPr lang="en-US"/>
          </a:p>
        </p:txBody>
      </p:sp>
    </p:spTree>
    <p:extLst>
      <p:ext uri="{BB962C8B-B14F-4D97-AF65-F5344CB8AC3E}">
        <p14:creationId xmlns:p14="http://schemas.microsoft.com/office/powerpoint/2010/main" val="204105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No</a:t>
            </a:r>
            <a:r>
              <a:rPr lang="en-US" b="0" i="0" u="none" strike="noStrike">
                <a:solidFill>
                  <a:srgbClr val="000000"/>
                </a:solidFill>
                <a:effectLst/>
                <a:latin typeface="Calibri" panose="020F0502020204030204" pitchFamily="34" charset="0"/>
              </a:rPr>
              <a:t>, a lactation room is NOT </a:t>
            </a:r>
            <a:r>
              <a:rPr lang="en-US" b="0" i="0" u="none" strike="noStrike">
                <a:solidFill>
                  <a:srgbClr val="000000"/>
                </a:solidFill>
                <a:effectLst/>
                <a:latin typeface="Verdana" panose="020B0604030504040204" pitchFamily="34" charset="0"/>
              </a:rPr>
              <a:t>required to obtain the Mother-Friendly designation. For many businesses, building out a lactation room simply isn’t feasible. AND…</a:t>
            </a:r>
            <a:r>
              <a:rPr lang="en-US" b="0" i="0">
                <a:solidFill>
                  <a:srgbClr val="444444"/>
                </a:solidFill>
                <a:effectLst/>
                <a:latin typeface="Verdana" panose="020B060403050404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Verdana" panose="020B060403050404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As a Mother-Friendly worksite, your </a:t>
            </a:r>
            <a:r>
              <a:rPr lang="en-US" b="0" i="0">
                <a:solidFill>
                  <a:srgbClr val="000000"/>
                </a:solidFill>
                <a:effectLst/>
                <a:latin typeface="Calibri" panose="020F0502020204030204" pitchFamily="34" charset="0"/>
              </a:rPr>
              <a:t>policy</a:t>
            </a:r>
            <a:r>
              <a:rPr lang="en-US" b="0" i="0" u="none" strike="noStrike">
                <a:solidFill>
                  <a:srgbClr val="000000"/>
                </a:solidFill>
                <a:effectLst/>
                <a:latin typeface="Calibri" panose="020F0502020204030204" pitchFamily="34" charset="0"/>
              </a:rPr>
              <a:t> acts as the foundation of support you provide your employees and ensures your employees will be provided proper space for expressing breastmilk, </a:t>
            </a:r>
            <a:r>
              <a:rPr lang="en-US" b="0" i="0">
                <a:solidFill>
                  <a:srgbClr val="000000"/>
                </a:solidFill>
                <a:effectLst/>
                <a:latin typeface="Calibri" panose="020F0502020204030204" pitchFamily="34" charset="0"/>
              </a:rPr>
              <a:t>when that need arises</a:t>
            </a:r>
            <a:r>
              <a:rPr lang="en-US" b="0" i="0" u="none" strike="noStrike">
                <a:solidFill>
                  <a:srgbClr val="000000"/>
                </a:solidFill>
                <a:effectLst/>
                <a:latin typeface="Calibri" panose="020F0502020204030204" pitchFamily="34" charset="0"/>
              </a:rPr>
              <a:t>. </a:t>
            </a:r>
            <a:r>
              <a:rPr lang="en-US" b="0" i="0" u="none" strike="noStrike">
                <a:solidFill>
                  <a:srgbClr val="000000"/>
                </a:solidFill>
                <a:effectLst/>
                <a:latin typeface="Verdana" panose="020B0604030504040204" pitchFamily="34" charset="0"/>
              </a:rPr>
              <a:t>Creating a </a:t>
            </a:r>
            <a:r>
              <a:rPr lang="en-US" b="0" i="0">
                <a:solidFill>
                  <a:srgbClr val="000000"/>
                </a:solidFill>
                <a:effectLst/>
                <a:latin typeface="Verdana" panose="020B0604030504040204" pitchFamily="34" charset="0"/>
              </a:rPr>
              <a:t>culture of support,</a:t>
            </a:r>
            <a:r>
              <a:rPr lang="en-US" b="0" i="0" u="none" strike="noStrike">
                <a:solidFill>
                  <a:srgbClr val="000000"/>
                </a:solidFill>
                <a:effectLst/>
                <a:latin typeface="Verdana" panose="020B0604030504040204" pitchFamily="34" charset="0"/>
              </a:rPr>
              <a:t> </a:t>
            </a:r>
            <a:r>
              <a:rPr lang="en-US" b="0" i="0">
                <a:solidFill>
                  <a:srgbClr val="000000"/>
                </a:solidFill>
                <a:effectLst/>
                <a:latin typeface="Verdana" panose="020B0604030504040204" pitchFamily="34" charset="0"/>
              </a:rPr>
              <a:t>communicating your policy </a:t>
            </a:r>
            <a:r>
              <a:rPr lang="en-US" b="0" i="0" u="none" strike="noStrike">
                <a:solidFill>
                  <a:srgbClr val="000000"/>
                </a:solidFill>
                <a:effectLst/>
                <a:latin typeface="Verdana" panose="020B0604030504040204" pitchFamily="34" charset="0"/>
              </a:rPr>
              <a:t>regularly to your employees, and ensuring supervisors and employees are </a:t>
            </a:r>
            <a:r>
              <a:rPr lang="en-US" b="0" i="0">
                <a:solidFill>
                  <a:srgbClr val="000000"/>
                </a:solidFill>
                <a:effectLst/>
                <a:latin typeface="Verdana" panose="020B0604030504040204" pitchFamily="34" charset="0"/>
              </a:rPr>
              <a:t>aware and educated </a:t>
            </a:r>
            <a:r>
              <a:rPr lang="en-US" b="0" i="0" u="none" strike="noStrike">
                <a:solidFill>
                  <a:srgbClr val="000000"/>
                </a:solidFill>
                <a:effectLst/>
                <a:latin typeface="Verdana" panose="020B0604030504040204" pitchFamily="34" charset="0"/>
              </a:rPr>
              <a:t>about the need for lactation support is often more essential than a lactation room. Conversations between supervisor and employee before and after the birth of a child to make a plan for returning to work and pumping at work, can make all the difference to an employee. </a:t>
            </a:r>
            <a:r>
              <a:rPr lang="en-US" b="0" i="0">
                <a:solidFill>
                  <a:srgbClr val="444444"/>
                </a:solidFill>
                <a:effectLst/>
                <a:latin typeface="Verdana" panose="020B060403050404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27</a:t>
            </a:fld>
            <a:endParaRPr lang="en-US"/>
          </a:p>
        </p:txBody>
      </p:sp>
    </p:spTree>
    <p:extLst>
      <p:ext uri="{BB962C8B-B14F-4D97-AF65-F5344CB8AC3E}">
        <p14:creationId xmlns:p14="http://schemas.microsoft.com/office/powerpoint/2010/main" val="726566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Additional policy language option for environment: </a:t>
            </a:r>
            <a:r>
              <a:rPr lang="en-US" b="0" i="1" u="none" strike="noStrike">
                <a:solidFill>
                  <a:srgbClr val="000000"/>
                </a:solidFill>
                <a:effectLst/>
                <a:latin typeface="Calibri" panose="020F0502020204030204" pitchFamily="34" charset="0"/>
              </a:rPr>
              <a:t>[Organization Name] recognizes that breastmilk is the optimal food for growth and development of infants.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Additional policy language option for communication:</a:t>
            </a:r>
            <a:r>
              <a:rPr lang="en-US" b="0" i="1" u="none" strike="noStrike">
                <a:solidFill>
                  <a:srgbClr val="000000"/>
                </a:solidFill>
                <a:effectLst/>
                <a:latin typeface="Calibri" panose="020F0502020204030204" pitchFamily="34" charset="0"/>
              </a:rPr>
              <a:t> Supervisors are responsible for notifying all employees of this policy and for alerting pregnant and breastfeeding employees about this policy for breastfeeding support on an annual basis.</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31</a:t>
            </a:fld>
            <a:endParaRPr lang="en-US"/>
          </a:p>
        </p:txBody>
      </p:sp>
    </p:spTree>
    <p:extLst>
      <p:ext uri="{BB962C8B-B14F-4D97-AF65-F5344CB8AC3E}">
        <p14:creationId xmlns:p14="http://schemas.microsoft.com/office/powerpoint/2010/main" val="446670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If you have any question about the Texas Mother-Friendly designation and its requirements, feel free to reach out to DSHS program staff at the email address listed on the slide</a:t>
            </a:r>
            <a:r>
              <a:rPr lang="en-US"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32</a:t>
            </a:fld>
            <a:endParaRPr lang="en-US"/>
          </a:p>
        </p:txBody>
      </p:sp>
    </p:spTree>
    <p:extLst>
      <p:ext uri="{BB962C8B-B14F-4D97-AF65-F5344CB8AC3E}">
        <p14:creationId xmlns:p14="http://schemas.microsoft.com/office/powerpoint/2010/main" val="3045872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Familiarize yourself with why lactation support policies and a culture of support matter for your breastfeeding employees!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Previous version of our site was a microsite (TexasMotherFriendly.org).</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Visit our new site at dshs.texas.gov/</a:t>
            </a:r>
            <a:r>
              <a:rPr lang="en-US" b="0" i="0" u="none" strike="noStrike" err="1">
                <a:solidFill>
                  <a:srgbClr val="000000"/>
                </a:solidFill>
                <a:effectLst/>
                <a:latin typeface="Calibri" panose="020F0502020204030204" pitchFamily="34" charset="0"/>
              </a:rPr>
              <a:t>TexasMotherFriendly</a:t>
            </a:r>
            <a:r>
              <a:rPr lang="en-US" b="0" i="0" u="none" strike="noStrike">
                <a:solidFill>
                  <a:srgbClr val="000000"/>
                </a:solidFill>
                <a:effectLst/>
                <a:latin typeface="Calibri" panose="020F0502020204030204" pitchFamily="34" charset="0"/>
              </a:rPr>
              <a:t> for more information, and to bookmark. We will be adding additional content and resources in the coming year!</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33</a:t>
            </a:fld>
            <a:endParaRPr lang="en-US"/>
          </a:p>
        </p:txBody>
      </p:sp>
    </p:spTree>
    <p:extLst>
      <p:ext uri="{BB962C8B-B14F-4D97-AF65-F5344CB8AC3E}">
        <p14:creationId xmlns:p14="http://schemas.microsoft.com/office/powerpoint/2010/main" val="1135366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Fact sheets: https://www.womenshealth.gov/supporting-nursing-moms-work/lactation-break-time-and-space-all-industries</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Videos: https://www.womenshealth.gov/supporting-nursing-moms-work/resources#2</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DOL Pump at Work: https://www.dol.gov/agencies/whd/pump-at-work</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It’s Only Natural:</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Get involved: Reaching Our Sisters Everywhere – Health Equity Action for Lactation Initiative (HEAL): http://breastfeedingrose.org/heal-initiative/</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-Strategy 1: Develop and facilitate a national community of practice to use and disseminate </a:t>
            </a:r>
            <a:r>
              <a:rPr lang="en-US" b="0" i="1" u="none" strike="noStrike">
                <a:solidFill>
                  <a:srgbClr val="000000"/>
                </a:solidFill>
                <a:effectLst/>
                <a:latin typeface="Calibri" panose="020F0502020204030204" pitchFamily="34" charset="0"/>
              </a:rPr>
              <a:t>It’s Only Natural </a:t>
            </a:r>
            <a:r>
              <a:rPr lang="en-US" b="0" i="0" u="none" strike="noStrike">
                <a:solidFill>
                  <a:srgbClr val="000000"/>
                </a:solidFill>
                <a:effectLst/>
                <a:latin typeface="Calibri" panose="020F0502020204030204" pitchFamily="34" charset="0"/>
              </a:rPr>
              <a:t>materials, support evidence-based breastfeeding practices in maternity care, and enhance training for medical and lay support of African-American mothers and infants.</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-Strategy 2: Expand the Perinatal Community Health Worker Collaborative that incorporates </a:t>
            </a:r>
            <a:r>
              <a:rPr lang="en-US" b="0" i="1" u="none" strike="noStrike">
                <a:solidFill>
                  <a:srgbClr val="000000"/>
                </a:solidFill>
                <a:effectLst/>
                <a:latin typeface="Calibri" panose="020F0502020204030204" pitchFamily="34" charset="0"/>
              </a:rPr>
              <a:t>It’s Only Natural </a:t>
            </a:r>
            <a:r>
              <a:rPr lang="en-US" b="0" i="0" u="none" strike="noStrike">
                <a:solidFill>
                  <a:srgbClr val="000000"/>
                </a:solidFill>
                <a:effectLst/>
                <a:latin typeface="Calibri" panose="020F0502020204030204" pitchFamily="34" charset="0"/>
              </a:rPr>
              <a:t>material into direct service support to pregnant and parenting women and their families.</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-Strategy 3: Develop and execute a national digital media campaign to promote </a:t>
            </a:r>
            <a:r>
              <a:rPr lang="en-US" b="0" i="1" u="none" strike="noStrike">
                <a:solidFill>
                  <a:srgbClr val="000000"/>
                </a:solidFill>
                <a:effectLst/>
                <a:latin typeface="Calibri" panose="020F0502020204030204" pitchFamily="34" charset="0"/>
              </a:rPr>
              <a:t>It’s Only Natural </a:t>
            </a:r>
            <a:r>
              <a:rPr lang="en-US" b="0" i="0" u="none" strike="noStrike">
                <a:solidFill>
                  <a:srgbClr val="000000"/>
                </a:solidFill>
                <a:effectLst/>
                <a:latin typeface="Calibri" panose="020F0502020204030204" pitchFamily="34" charset="0"/>
              </a:rPr>
              <a:t>and other breastfeeding support materials.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34</a:t>
            </a:fld>
            <a:endParaRPr lang="en-US"/>
          </a:p>
        </p:txBody>
      </p:sp>
    </p:spTree>
    <p:extLst>
      <p:ext uri="{BB962C8B-B14F-4D97-AF65-F5344CB8AC3E}">
        <p14:creationId xmlns:p14="http://schemas.microsoft.com/office/powerpoint/2010/main" val="4099960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Note to Presenter: Increase engagement by pairing employer with another employer that has overcome similar concern.</a:t>
            </a:r>
            <a:r>
              <a:rPr lang="en-US" b="0" i="0">
                <a:solidFill>
                  <a:srgbClr val="000000"/>
                </a:solidFill>
                <a:effectLst/>
                <a:latin typeface="Calibri" panose="020F0502020204030204" pitchFamily="34" charset="0"/>
              </a:rPr>
              <a:t>​</a:t>
            </a:r>
          </a:p>
          <a:p>
            <a:endParaRPr lang="en-US" b="0" i="0">
              <a:solidFill>
                <a:srgbClr val="000000"/>
              </a:solidFill>
              <a:effectLst/>
              <a:latin typeface="Calibri" panose="020F0502020204030204" pitchFamily="34" charset="0"/>
            </a:endParaRPr>
          </a:p>
          <a:p>
            <a:r>
              <a:rPr lang="en-US" b="0" i="0">
                <a:solidFill>
                  <a:srgbClr val="212121"/>
                </a:solidFill>
                <a:effectLst/>
                <a:latin typeface="Source Sans Pro Web"/>
              </a:rPr>
              <a:t>From the DOL site: Employers with fewer than 50 employees are not subject to the FLSA break time and space requirements </a:t>
            </a:r>
            <a:r>
              <a:rPr lang="en-US" b="1" i="0">
                <a:solidFill>
                  <a:srgbClr val="212121"/>
                </a:solidFill>
                <a:effectLst/>
                <a:latin typeface="Source Sans Pro Web"/>
              </a:rPr>
              <a:t>if compliance with the provision would impose an undue hardship</a:t>
            </a:r>
            <a:r>
              <a:rPr lang="en-US" b="0" i="0">
                <a:solidFill>
                  <a:srgbClr val="212121"/>
                </a:solidFill>
                <a:effectLst/>
                <a:latin typeface="Source Sans Pro Web"/>
              </a:rPr>
              <a:t>. Whether compliance would be an undue hardship is determined by looking at the difficulty or expense of compliance for a specific employer in comparison to the size, financial resources, nature, and structure of the employer’s business. All employees who work for the covered employer, regardless of work site, are counted when determining whether this exemption may apply. Undue hardship should not be assumed.</a:t>
            </a:r>
          </a:p>
          <a:p>
            <a:endParaRPr lang="en-US" b="0" i="0">
              <a:solidFill>
                <a:srgbClr val="212121"/>
              </a:solidFill>
              <a:effectLst/>
              <a:latin typeface="Source Sans Pro Web"/>
            </a:endParaRPr>
          </a:p>
          <a:p>
            <a:r>
              <a:rPr lang="en-US" b="0" i="0">
                <a:solidFill>
                  <a:srgbClr val="212121"/>
                </a:solidFill>
                <a:effectLst/>
                <a:latin typeface="Source Sans Pro Web"/>
              </a:rPr>
              <a:t>Yes- the decision to provide breast milk is largely dependent on having a circle of support. Fathers play a significant role in successful breastfeeding. Having a comprehensive lactation support program can include offering breastfeeding prenatal education classes and health plan or other coverage for lactation supplies and services.</a:t>
            </a:r>
          </a:p>
          <a:p>
            <a:endParaRPr lang="en-US" b="0" i="0">
              <a:solidFill>
                <a:srgbClr val="212121"/>
              </a:solidFill>
              <a:effectLst/>
              <a:latin typeface="Source Sans Pro Web"/>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35</a:t>
            </a:fld>
            <a:endParaRPr lang="en-US"/>
          </a:p>
        </p:txBody>
      </p:sp>
    </p:spTree>
    <p:extLst>
      <p:ext uri="{BB962C8B-B14F-4D97-AF65-F5344CB8AC3E}">
        <p14:creationId xmlns:p14="http://schemas.microsoft.com/office/powerpoint/2010/main" val="995048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36</a:t>
            </a:fld>
            <a:endParaRPr lang="en-US"/>
          </a:p>
        </p:txBody>
      </p:sp>
    </p:spTree>
    <p:extLst>
      <p:ext uri="{BB962C8B-B14F-4D97-AF65-F5344CB8AC3E}">
        <p14:creationId xmlns:p14="http://schemas.microsoft.com/office/powerpoint/2010/main" val="412293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37</a:t>
            </a:fld>
            <a:endParaRPr lang="en-US"/>
          </a:p>
        </p:txBody>
      </p:sp>
    </p:spTree>
    <p:extLst>
      <p:ext uri="{BB962C8B-B14F-4D97-AF65-F5344CB8AC3E}">
        <p14:creationId xmlns:p14="http://schemas.microsoft.com/office/powerpoint/2010/main" val="2870626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40</a:t>
            </a:fld>
            <a:endParaRPr lang="en-US"/>
          </a:p>
        </p:txBody>
      </p:sp>
    </p:spTree>
    <p:extLst>
      <p:ext uri="{BB962C8B-B14F-4D97-AF65-F5344CB8AC3E}">
        <p14:creationId xmlns:p14="http://schemas.microsoft.com/office/powerpoint/2010/main" val="305716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3087"/>
                </a:solidFill>
                <a:effectLst/>
                <a:latin typeface="Calibri" panose="020F0502020204030204" pitchFamily="34" charset="0"/>
              </a:rPr>
              <a:t>Bartick MC, Schwarz EB, et al.. Suboptimal breastfeeding in the United States: Maternal and pediatric health outcomes and costs. </a:t>
            </a:r>
            <a:r>
              <a:rPr lang="en-US" sz="1200" b="0" i="0" u="none" strike="noStrike" err="1">
                <a:solidFill>
                  <a:srgbClr val="003087"/>
                </a:solidFill>
                <a:effectLst/>
                <a:latin typeface="Calibri" panose="020F0502020204030204" pitchFamily="34" charset="0"/>
              </a:rPr>
              <a:t>Matern</a:t>
            </a:r>
            <a:r>
              <a:rPr lang="en-US" sz="1200" b="0" i="0" u="none" strike="noStrike">
                <a:solidFill>
                  <a:srgbClr val="003087"/>
                </a:solidFill>
                <a:effectLst/>
                <a:latin typeface="Calibri" panose="020F0502020204030204" pitchFamily="34" charset="0"/>
              </a:rPr>
              <a:t> Child </a:t>
            </a:r>
            <a:r>
              <a:rPr lang="en-US" sz="1200" b="0" i="0" u="none" strike="noStrike" err="1">
                <a:solidFill>
                  <a:srgbClr val="003087"/>
                </a:solidFill>
                <a:effectLst/>
                <a:latin typeface="Calibri" panose="020F0502020204030204" pitchFamily="34" charset="0"/>
              </a:rPr>
              <a:t>Nutr</a:t>
            </a:r>
            <a:r>
              <a:rPr lang="en-US" sz="1200" b="0" i="0" u="none" strike="noStrike">
                <a:solidFill>
                  <a:srgbClr val="003087"/>
                </a:solidFill>
                <a:effectLst/>
                <a:latin typeface="Calibri" panose="020F0502020204030204" pitchFamily="34" charset="0"/>
              </a:rPr>
              <a:t>. 2016</a:t>
            </a:r>
            <a:r>
              <a:rPr lang="en-US" sz="1200" b="0" i="0">
                <a:solidFill>
                  <a:srgbClr val="003087"/>
                </a:solidFill>
                <a:effectLst/>
                <a:latin typeface="Calibri" panose="020F0502020204030204" pitchFamily="34" charset="0"/>
              </a:rPr>
              <a:t>​.</a:t>
            </a:r>
            <a:endParaRPr lang="en-US" sz="1200">
              <a:solidFill>
                <a:srgbClr val="003087"/>
              </a:solidFill>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5</a:t>
            </a:fld>
            <a:endParaRPr lang="en-US"/>
          </a:p>
        </p:txBody>
      </p:sp>
    </p:spTree>
    <p:extLst>
      <p:ext uri="{BB962C8B-B14F-4D97-AF65-F5344CB8AC3E}">
        <p14:creationId xmlns:p14="http://schemas.microsoft.com/office/powerpoint/2010/main" val="305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Notes for Presenter: </a:t>
            </a:r>
            <a:r>
              <a:rPr lang="en-US" b="0" i="0">
                <a:solidFill>
                  <a:srgbClr val="444444"/>
                </a:solidFill>
                <a:effectLst/>
                <a:latin typeface="Calibri" panose="020F050202020403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Most parents can relate to frequent trips to the Pediatrician for ear, respiratory, and stomach infections when caring for an infant or young child, so emphasis here on reducing time spent caring for an ill child is important.</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chemeClr val="bg1"/>
                </a:solidFill>
                <a:effectLst/>
                <a:latin typeface="Calibri" panose="020F0502020204030204" pitchFamily="34" charset="0"/>
                <a:cs typeface="Calibri" panose="020F0502020204030204" pitchFamily="34" charset="0"/>
              </a:rPr>
              <a:t>Meek, J. Y., Noble, L., &amp; Section on  Breastfeeding (2022). Policy Statement: Breastfeeding and the Use of Human Milk. </a:t>
            </a:r>
            <a:r>
              <a:rPr lang="en-US" sz="1200" b="0" i="1" u="none" strike="noStrike">
                <a:solidFill>
                  <a:schemeClr val="bg1"/>
                </a:solidFill>
                <a:effectLst/>
                <a:latin typeface="Calibri" panose="020F0502020204030204" pitchFamily="34" charset="0"/>
                <a:cs typeface="Calibri" panose="020F0502020204030204" pitchFamily="34" charset="0"/>
              </a:rPr>
              <a:t>Pediatrics</a:t>
            </a:r>
            <a:r>
              <a:rPr lang="en-US" sz="1200" b="0" i="0" u="none" strike="noStrike">
                <a:solidFill>
                  <a:schemeClr val="bg1"/>
                </a:solidFill>
                <a:effectLst/>
                <a:latin typeface="Calibri" panose="020F0502020204030204" pitchFamily="34" charset="0"/>
                <a:cs typeface="Calibri" panose="020F0502020204030204" pitchFamily="34" charset="0"/>
              </a:rPr>
              <a:t>, </a:t>
            </a:r>
            <a:r>
              <a:rPr lang="en-US" sz="1200" b="0" i="1" u="none" strike="noStrike">
                <a:solidFill>
                  <a:schemeClr val="bg1"/>
                </a:solidFill>
                <a:effectLst/>
                <a:latin typeface="Calibri" panose="020F0502020204030204" pitchFamily="34" charset="0"/>
                <a:cs typeface="Calibri" panose="020F0502020204030204" pitchFamily="34" charset="0"/>
              </a:rPr>
              <a:t>150</a:t>
            </a:r>
            <a:r>
              <a:rPr lang="en-US" sz="1200" b="0" i="0" u="none" strike="noStrike">
                <a:solidFill>
                  <a:schemeClr val="bg1"/>
                </a:solidFill>
                <a:effectLst/>
                <a:latin typeface="Calibri" panose="020F0502020204030204" pitchFamily="34" charset="0"/>
                <a:cs typeface="Calibri" panose="020F0502020204030204" pitchFamily="34" charset="0"/>
              </a:rPr>
              <a:t>(1), e2022057988. </a:t>
            </a:r>
            <a:r>
              <a:rPr lang="en-US" sz="1200" b="0" i="0">
                <a:solidFill>
                  <a:schemeClr val="bg1"/>
                </a:solidFill>
                <a:effectLst/>
                <a:latin typeface="BlinkMacSystemFont"/>
              </a:rPr>
              <a:t>​</a:t>
            </a:r>
            <a:endParaRPr lang="en-US" sz="1200">
              <a:solidFill>
                <a:schemeClr val="bg1"/>
              </a:solidFill>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6</a:t>
            </a:fld>
            <a:endParaRPr lang="en-US"/>
          </a:p>
        </p:txBody>
      </p:sp>
    </p:spTree>
    <p:extLst>
      <p:ext uri="{BB962C8B-B14F-4D97-AF65-F5344CB8AC3E}">
        <p14:creationId xmlns:p14="http://schemas.microsoft.com/office/powerpoint/2010/main" val="420635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Note for presenter: SIDS is the third leading cause of death for Texas infants.</a:t>
            </a:r>
          </a:p>
          <a:p>
            <a:endParaRPr lang="en-US"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L Bartick MC, </a:t>
            </a:r>
            <a:r>
              <a:rPr lang="en-US" sz="1200">
                <a:solidFill>
                  <a:srgbClr val="003087"/>
                </a:solidFill>
              </a:rPr>
              <a:t>Schwarz</a:t>
            </a:r>
            <a:r>
              <a:rPr lang="en-US" sz="1200">
                <a:solidFill>
                  <a:schemeClr val="tx2"/>
                </a:solidFill>
              </a:rPr>
              <a:t> EB, et al.. Suboptimal breastfeeding in the United States: Maternal and pediatric health outcomes and costs. </a:t>
            </a:r>
            <a:r>
              <a:rPr lang="en-US" sz="1200" err="1">
                <a:solidFill>
                  <a:schemeClr val="tx2"/>
                </a:solidFill>
              </a:rPr>
              <a:t>Matern</a:t>
            </a:r>
            <a:r>
              <a:rPr lang="en-US" sz="1200">
                <a:solidFill>
                  <a:schemeClr val="tx2"/>
                </a:solidFill>
              </a:rPr>
              <a:t> Child </a:t>
            </a:r>
            <a:r>
              <a:rPr lang="en-US" sz="1200" err="1">
                <a:solidFill>
                  <a:schemeClr val="tx2"/>
                </a:solidFill>
              </a:rPr>
              <a:t>Nutr</a:t>
            </a:r>
            <a:r>
              <a:rPr lang="en-US" sz="1200">
                <a:solidFill>
                  <a:schemeClr val="tx2"/>
                </a:solidFill>
              </a:rPr>
              <a:t>. 2016.</a:t>
            </a: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7</a:t>
            </a:fld>
            <a:endParaRPr lang="en-US"/>
          </a:p>
        </p:txBody>
      </p:sp>
    </p:spTree>
    <p:extLst>
      <p:ext uri="{BB962C8B-B14F-4D97-AF65-F5344CB8AC3E}">
        <p14:creationId xmlns:p14="http://schemas.microsoft.com/office/powerpoint/2010/main" val="327683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3087"/>
                </a:solidFill>
                <a:effectLst/>
                <a:latin typeface="Calibri" panose="020F0502020204030204" pitchFamily="34" charset="0"/>
              </a:rPr>
              <a:t>Bartick MC, Schwarz EB, et al.. Suboptimal breastfeeding in the United States: Maternal and pediatric health outcomes and costs. </a:t>
            </a:r>
            <a:r>
              <a:rPr lang="en-US" sz="1200" b="0" i="0" u="none" strike="noStrike" err="1">
                <a:solidFill>
                  <a:srgbClr val="003087"/>
                </a:solidFill>
                <a:effectLst/>
                <a:latin typeface="Calibri" panose="020F0502020204030204" pitchFamily="34" charset="0"/>
              </a:rPr>
              <a:t>Matern</a:t>
            </a:r>
            <a:r>
              <a:rPr lang="en-US" sz="1200" b="0" i="0" u="none" strike="noStrike">
                <a:solidFill>
                  <a:srgbClr val="003087"/>
                </a:solidFill>
                <a:effectLst/>
                <a:latin typeface="Calibri" panose="020F0502020204030204" pitchFamily="34" charset="0"/>
              </a:rPr>
              <a:t> Child </a:t>
            </a:r>
            <a:r>
              <a:rPr lang="en-US" sz="1200" b="0" i="0" u="none" strike="noStrike" err="1">
                <a:solidFill>
                  <a:srgbClr val="003087"/>
                </a:solidFill>
                <a:effectLst/>
                <a:latin typeface="Calibri" panose="020F0502020204030204" pitchFamily="34" charset="0"/>
              </a:rPr>
              <a:t>Nutr</a:t>
            </a:r>
            <a:r>
              <a:rPr lang="en-US" sz="1200" b="0" i="0" u="none" strike="noStrike">
                <a:solidFill>
                  <a:srgbClr val="003087"/>
                </a:solidFill>
                <a:effectLst/>
                <a:latin typeface="Calibri" panose="020F0502020204030204" pitchFamily="34" charset="0"/>
              </a:rPr>
              <a:t>. 2016</a:t>
            </a:r>
            <a:r>
              <a:rPr lang="en-US" sz="1200" b="0" i="0">
                <a:solidFill>
                  <a:srgbClr val="003087"/>
                </a:solidFill>
                <a:effectLst/>
                <a:latin typeface="Calibri" panose="020F0502020204030204" pitchFamily="34" charset="0"/>
              </a:rPr>
              <a:t>​.</a:t>
            </a:r>
            <a:endParaRPr lang="en-US" sz="1200">
              <a:solidFill>
                <a:srgbClr val="003087"/>
              </a:solidFill>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8</a:t>
            </a:fld>
            <a:endParaRPr lang="en-US"/>
          </a:p>
        </p:txBody>
      </p:sp>
    </p:spTree>
    <p:extLst>
      <p:ext uri="{BB962C8B-B14F-4D97-AF65-F5344CB8AC3E}">
        <p14:creationId xmlns:p14="http://schemas.microsoft.com/office/powerpoint/2010/main" val="6129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When we think about everything that has the potential to impact a mother's decision to breastfeed, we realize that for her to truly be successful and meet her intended goal, she not only has to be offered the opportunity and information to make an informed feeding choice, but she must also live, work and thrive in environments that fully support her choice once it’s been made. </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Myriad Pro Light"/>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Myriad Pro Light"/>
              </a:rPr>
              <a:t>Support in the workplace is just one piece of the puzzle in creating an environment of breastfeeding support.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9</a:t>
            </a:fld>
            <a:endParaRPr lang="en-US"/>
          </a:p>
        </p:txBody>
      </p:sp>
    </p:spTree>
    <p:extLst>
      <p:ext uri="{BB962C8B-B14F-4D97-AF65-F5344CB8AC3E}">
        <p14:creationId xmlns:p14="http://schemas.microsoft.com/office/powerpoint/2010/main" val="52239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 NIS survey, 2021 https://www.cdc.gov/breastfeeding/data/nis_data/rates-any-exclusive-bf-state-2021.htm </a:t>
            </a:r>
          </a:p>
          <a:p>
            <a:endParaRPr lang="en-US" dirty="0"/>
          </a:p>
        </p:txBody>
      </p:sp>
      <p:sp>
        <p:nvSpPr>
          <p:cNvPr id="4" name="Slide Number Placeholder 3"/>
          <p:cNvSpPr>
            <a:spLocks noGrp="1"/>
          </p:cNvSpPr>
          <p:nvPr>
            <p:ph type="sldNum" sz="quarter" idx="5"/>
          </p:nvPr>
        </p:nvSpPr>
        <p:spPr/>
        <p:txBody>
          <a:bodyPr/>
          <a:lstStyle/>
          <a:p>
            <a:fld id="{7346C68C-30EB-F44D-93B5-C93AC63AC79F}" type="slidenum">
              <a:rPr lang="en-US" smtClean="0"/>
              <a:t>10</a:t>
            </a:fld>
            <a:endParaRPr lang="en-US"/>
          </a:p>
        </p:txBody>
      </p:sp>
    </p:spTree>
    <p:extLst>
      <p:ext uri="{BB962C8B-B14F-4D97-AF65-F5344CB8AC3E}">
        <p14:creationId xmlns:p14="http://schemas.microsoft.com/office/powerpoint/2010/main" val="327318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There are several state policies that that are related to employer provisions for breastfeeding mothers. </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Texas Statutes include:</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Chapter 165. Breast-feeding Subchapter A. Breast-feeding rights and policies</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Includes: “mother is entitled to breast-feed her baby or express breastmilk in any location in which the mother-s presence is otherwise authorized.”</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Also established the Texas Mother-Friendly Worksite Business designation</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Chapter 619: Right to express breastmilk in the workplace</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https://statutes.capitol.texas.gov/Docs/GV/htm/GV.619.htm#:~:text=GOVERNMENT%20CODE%20CHAPTER%20619.,EXPRESS%20BREAST%20MILKIN%20THE%20WORKPLACE&amp;text=(2)%20a%20board%2C%20a,an%20institution%20of%20higher%20education.</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Texas Admin Code, Rule §31.1 </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Register of Mother-Friendly Business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Important to note: The TMFW program implements the Business “Mother-Friendly” designation and can educate and inform about the other components. We can answer common questions and connect employers with the appropriate resources while building their programs. We do not have oversite or enforcement responsibilities related to GC 619. </a:t>
            </a:r>
            <a:r>
              <a:rPr lang="en-US" b="0" i="0">
                <a:solidFill>
                  <a:srgbClr val="444444"/>
                </a:solidFill>
                <a:effectLs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fld id="{7346C68C-30EB-F44D-93B5-C93AC63AC79F}" type="slidenum">
              <a:rPr lang="en-US" smtClean="0"/>
              <a:t>12</a:t>
            </a:fld>
            <a:endParaRPr lang="en-US"/>
          </a:p>
        </p:txBody>
      </p:sp>
    </p:spTree>
    <p:extLst>
      <p:ext uri="{BB962C8B-B14F-4D97-AF65-F5344CB8AC3E}">
        <p14:creationId xmlns:p14="http://schemas.microsoft.com/office/powerpoint/2010/main" val="2600012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smiling woman sitting with her child on her lap, writing on a laptop on a mother-friendly worksite.">
            <a:extLst>
              <a:ext uri="{FF2B5EF4-FFF2-40B4-BE49-F238E27FC236}">
                <a16:creationId xmlns:a16="http://schemas.microsoft.com/office/drawing/2014/main" id="{ED3AEF57-7DFC-E4CB-1D14-76EBA6E7831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1"/>
            <a:ext cx="10286998" cy="6857998"/>
          </a:xfrm>
          <a:prstGeom prst="rect">
            <a:avLst/>
          </a:prstGeom>
        </p:spPr>
      </p:pic>
      <p:sp>
        <p:nvSpPr>
          <p:cNvPr id="9" name="Rectangle 8">
            <a:extLst>
              <a:ext uri="{FF2B5EF4-FFF2-40B4-BE49-F238E27FC236}">
                <a16:creationId xmlns:a16="http://schemas.microsoft.com/office/drawing/2014/main" id="{F3BBE8A1-ADBE-6C8E-A61F-59B7EE6D6FB6}"/>
              </a:ext>
            </a:extLst>
          </p:cNvPr>
          <p:cNvSpPr/>
          <p:nvPr userDrawn="1"/>
        </p:nvSpPr>
        <p:spPr>
          <a:xfrm>
            <a:off x="3879273" y="0"/>
            <a:ext cx="8312728" cy="6858000"/>
          </a:xfrm>
          <a:prstGeom prst="rect">
            <a:avLst/>
          </a:prstGeom>
          <a:gradFill>
            <a:gsLst>
              <a:gs pos="0">
                <a:schemeClr val="bg1">
                  <a:alpha val="0"/>
                </a:schemeClr>
              </a:gs>
              <a:gs pos="23000">
                <a:schemeClr val="bg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416D9D-36D2-9F43-90D3-E295D7414A13}"/>
              </a:ext>
            </a:extLst>
          </p:cNvPr>
          <p:cNvSpPr>
            <a:spLocks noGrp="1"/>
          </p:cNvSpPr>
          <p:nvPr>
            <p:ph type="ctrTitle" hasCustomPrompt="1"/>
          </p:nvPr>
        </p:nvSpPr>
        <p:spPr>
          <a:xfrm>
            <a:off x="5986733" y="1725050"/>
            <a:ext cx="5917915" cy="2387600"/>
          </a:xfrm>
        </p:spPr>
        <p:txBody>
          <a:bodyPr wrap="square" anchor="b"/>
          <a:lstStyle>
            <a:lvl1pPr algn="l">
              <a:defRPr sz="6000"/>
            </a:lvl1pPr>
          </a:lstStyle>
          <a:p>
            <a:r>
              <a:rPr lang="en-US"/>
              <a:t>Click to add title</a:t>
            </a:r>
          </a:p>
        </p:txBody>
      </p:sp>
      <p:sp>
        <p:nvSpPr>
          <p:cNvPr id="3" name="Subtitle 2">
            <a:extLst>
              <a:ext uri="{FF2B5EF4-FFF2-40B4-BE49-F238E27FC236}">
                <a16:creationId xmlns:a16="http://schemas.microsoft.com/office/drawing/2014/main" id="{1FEA095E-2102-9164-4D25-F2757EA28445}"/>
              </a:ext>
            </a:extLst>
          </p:cNvPr>
          <p:cNvSpPr>
            <a:spLocks noGrp="1"/>
          </p:cNvSpPr>
          <p:nvPr>
            <p:ph type="subTitle" idx="1" hasCustomPrompt="1"/>
          </p:nvPr>
        </p:nvSpPr>
        <p:spPr>
          <a:xfrm>
            <a:off x="5986733" y="4247082"/>
            <a:ext cx="5917915" cy="1478973"/>
          </a:xfrm>
        </p:spPr>
        <p:txBody>
          <a:bodyPr wrap="square"/>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8" name="Picture 7" descr="Texas Mother-Friendly Worksite badge.">
            <a:extLst>
              <a:ext uri="{FF2B5EF4-FFF2-40B4-BE49-F238E27FC236}">
                <a16:creationId xmlns:a16="http://schemas.microsoft.com/office/drawing/2014/main" id="{41C01112-C4C9-7F6F-0404-A74C785ED351}"/>
              </a:ext>
            </a:extLst>
          </p:cNvPr>
          <p:cNvPicPr>
            <a:picLocks noChangeAspect="1"/>
          </p:cNvPicPr>
          <p:nvPr userDrawn="1"/>
        </p:nvPicPr>
        <p:blipFill>
          <a:blip r:embed="rId3"/>
          <a:stretch>
            <a:fillRect/>
          </a:stretch>
        </p:blipFill>
        <p:spPr>
          <a:xfrm>
            <a:off x="10380623" y="137451"/>
            <a:ext cx="1453168" cy="1453168"/>
          </a:xfrm>
          <a:prstGeom prst="rect">
            <a:avLst/>
          </a:prstGeom>
        </p:spPr>
      </p:pic>
      <p:sp>
        <p:nvSpPr>
          <p:cNvPr id="14" name="Rectangle 13">
            <a:extLst>
              <a:ext uri="{FF2B5EF4-FFF2-40B4-BE49-F238E27FC236}">
                <a16:creationId xmlns:a16="http://schemas.microsoft.com/office/drawing/2014/main" id="{D37218D8-F1FC-68C7-EBB6-77365C59557E}"/>
              </a:ext>
            </a:extLst>
          </p:cNvPr>
          <p:cNvSpPr/>
          <p:nvPr userDrawn="1"/>
        </p:nvSpPr>
        <p:spPr>
          <a:xfrm>
            <a:off x="0" y="6678388"/>
            <a:ext cx="12192000" cy="1796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154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FA73-8F2B-DFA6-4E95-F0D8B4479BF1}"/>
              </a:ext>
            </a:extLst>
          </p:cNvPr>
          <p:cNvSpPr>
            <a:spLocks noGrp="1"/>
          </p:cNvSpPr>
          <p:nvPr>
            <p:ph type="title" hasCustomPrompt="1"/>
          </p:nvPr>
        </p:nvSpPr>
        <p:spPr>
          <a:xfrm>
            <a:off x="584791" y="365125"/>
            <a:ext cx="7797209" cy="1325563"/>
          </a:xfrm>
        </p:spPr>
        <p:txBody>
          <a:bodyPr/>
          <a:lstStyle/>
          <a:p>
            <a:r>
              <a:rPr lang="en-US"/>
              <a:t>Click to edit title</a:t>
            </a:r>
          </a:p>
        </p:txBody>
      </p:sp>
      <p:sp>
        <p:nvSpPr>
          <p:cNvPr id="3" name="Footer Placeholder 2">
            <a:extLst>
              <a:ext uri="{FF2B5EF4-FFF2-40B4-BE49-F238E27FC236}">
                <a16:creationId xmlns:a16="http://schemas.microsoft.com/office/drawing/2014/main" id="{8D575436-4E20-445A-22E6-BF17609ECE51}"/>
              </a:ext>
            </a:extLst>
          </p:cNvPr>
          <p:cNvSpPr>
            <a:spLocks noGrp="1"/>
          </p:cNvSpPr>
          <p:nvPr>
            <p:ph type="ftr" sz="quarter" idx="10"/>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89D1340D-CF8D-57D6-20B3-E4D3128C912F}"/>
              </a:ext>
            </a:extLst>
          </p:cNvPr>
          <p:cNvSpPr>
            <a:spLocks noGrp="1"/>
          </p:cNvSpPr>
          <p:nvPr>
            <p:ph type="sldNum" sz="quarter" idx="11"/>
          </p:nvPr>
        </p:nvSpPr>
        <p:spPr/>
        <p:txBody>
          <a:bodyPr/>
          <a:lstStyle/>
          <a:p>
            <a:fld id="{94CD02C2-D456-3641-838C-076DBE771791}" type="slidenum">
              <a:rPr lang="en-US" smtClean="0"/>
              <a:pPr/>
              <a:t>‹#›</a:t>
            </a:fld>
            <a:endParaRPr lang="en-US"/>
          </a:p>
        </p:txBody>
      </p:sp>
      <p:sp>
        <p:nvSpPr>
          <p:cNvPr id="8" name="Picture Placeholder 7">
            <a:extLst>
              <a:ext uri="{FF2B5EF4-FFF2-40B4-BE49-F238E27FC236}">
                <a16:creationId xmlns:a16="http://schemas.microsoft.com/office/drawing/2014/main" id="{FB59BA86-F7A8-AF8B-E644-1BCA39BCC522}"/>
              </a:ext>
            </a:extLst>
          </p:cNvPr>
          <p:cNvSpPr>
            <a:spLocks noGrp="1"/>
          </p:cNvSpPr>
          <p:nvPr>
            <p:ph type="pic" sz="quarter" idx="15"/>
          </p:nvPr>
        </p:nvSpPr>
        <p:spPr>
          <a:xfrm>
            <a:off x="584791" y="2161381"/>
            <a:ext cx="3860800" cy="3860800"/>
          </a:xfrm>
          <a:prstGeom prst="ellipse">
            <a:avLst/>
          </a:prstGeom>
          <a:solidFill>
            <a:schemeClr val="tx2"/>
          </a:solidFill>
        </p:spPr>
        <p:txBody>
          <a:bodyPr anchor="ctr"/>
          <a:lstStyle>
            <a:lvl1pPr algn="ctr">
              <a:defRPr b="1">
                <a:solidFill>
                  <a:schemeClr val="bg1"/>
                </a:solidFill>
              </a:defRPr>
            </a:lvl1pPr>
          </a:lstStyle>
          <a:p>
            <a:r>
              <a:rPr lang="en-US"/>
              <a:t>Click icon to add picture</a:t>
            </a:r>
          </a:p>
        </p:txBody>
      </p:sp>
      <p:sp>
        <p:nvSpPr>
          <p:cNvPr id="10" name="Content Placeholder 2">
            <a:extLst>
              <a:ext uri="{FF2B5EF4-FFF2-40B4-BE49-F238E27FC236}">
                <a16:creationId xmlns:a16="http://schemas.microsoft.com/office/drawing/2014/main" id="{F3629747-2444-DAB6-B980-9EFE6E8A45CE}"/>
              </a:ext>
            </a:extLst>
          </p:cNvPr>
          <p:cNvSpPr>
            <a:spLocks noGrp="1"/>
          </p:cNvSpPr>
          <p:nvPr>
            <p:ph idx="14" hasCustomPrompt="1"/>
          </p:nvPr>
        </p:nvSpPr>
        <p:spPr>
          <a:xfrm>
            <a:off x="4848447" y="2332643"/>
            <a:ext cx="7033993" cy="3518276"/>
          </a:xfrm>
          <a:prstGeom prst="roundRect">
            <a:avLst/>
          </a:prstGeom>
          <a:solidFill>
            <a:schemeClr val="bg1"/>
          </a:solidFill>
        </p:spPr>
        <p:txBody>
          <a:bodyPr lIns="251999" tIns="251999" rIns="251999" bIns="251999" anchor="ctr"/>
          <a:lstStyle>
            <a:lvl1pPr algn="r">
              <a:buClr>
                <a:schemeClr val="accent5"/>
              </a:buClr>
              <a:defRPr sz="2800" i="1">
                <a:solidFill>
                  <a:schemeClr val="tx2"/>
                </a:solidFill>
              </a:defRPr>
            </a:lvl1pPr>
            <a:lvl2pPr>
              <a:buClr>
                <a:schemeClr val="accent5"/>
              </a:buCl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“Insert quote here”</a:t>
            </a:r>
          </a:p>
        </p:txBody>
      </p:sp>
    </p:spTree>
    <p:extLst>
      <p:ext uri="{BB962C8B-B14F-4D97-AF65-F5344CB8AC3E}">
        <p14:creationId xmlns:p14="http://schemas.microsoft.com/office/powerpoint/2010/main" val="49735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FA73-8F2B-DFA6-4E95-F0D8B4479BF1}"/>
              </a:ext>
            </a:extLst>
          </p:cNvPr>
          <p:cNvSpPr>
            <a:spLocks noGrp="1"/>
          </p:cNvSpPr>
          <p:nvPr>
            <p:ph type="title" hasCustomPrompt="1"/>
          </p:nvPr>
        </p:nvSpPr>
        <p:spPr>
          <a:xfrm>
            <a:off x="584791" y="365125"/>
            <a:ext cx="7797209" cy="1325563"/>
          </a:xfrm>
        </p:spPr>
        <p:txBody>
          <a:bodyPr/>
          <a:lstStyle>
            <a:lvl1pPr>
              <a:defRPr>
                <a:solidFill>
                  <a:schemeClr val="bg1"/>
                </a:solidFill>
              </a:defRPr>
            </a:lvl1pPr>
          </a:lstStyle>
          <a:p>
            <a:r>
              <a:rPr lang="en-US"/>
              <a:t>Click to edit title</a:t>
            </a:r>
          </a:p>
        </p:txBody>
      </p:sp>
      <p:sp>
        <p:nvSpPr>
          <p:cNvPr id="3" name="Footer Placeholder 2">
            <a:extLst>
              <a:ext uri="{FF2B5EF4-FFF2-40B4-BE49-F238E27FC236}">
                <a16:creationId xmlns:a16="http://schemas.microsoft.com/office/drawing/2014/main" id="{8D575436-4E20-445A-22E6-BF17609ECE51}"/>
              </a:ext>
            </a:extLst>
          </p:cNvPr>
          <p:cNvSpPr>
            <a:spLocks noGrp="1"/>
          </p:cNvSpPr>
          <p:nvPr>
            <p:ph type="ftr" sz="quarter" idx="10"/>
          </p:nvPr>
        </p:nvSpPr>
        <p:spPr/>
        <p:txBody>
          <a:bodyPr/>
          <a:lstStyle>
            <a:lvl1pPr>
              <a:defRPr>
                <a:solidFill>
                  <a:schemeClr val="bg1"/>
                </a:solidFill>
              </a:defRPr>
            </a:lvl1pPr>
          </a:lstStyle>
          <a:p>
            <a:r>
              <a:rPr lang="en-US"/>
              <a:t>Texas Mother-Friendly Worksite Program</a:t>
            </a:r>
          </a:p>
        </p:txBody>
      </p:sp>
      <p:sp>
        <p:nvSpPr>
          <p:cNvPr id="4" name="Slide Number Placeholder 3">
            <a:extLst>
              <a:ext uri="{FF2B5EF4-FFF2-40B4-BE49-F238E27FC236}">
                <a16:creationId xmlns:a16="http://schemas.microsoft.com/office/drawing/2014/main" id="{89D1340D-CF8D-57D6-20B3-E4D3128C912F}"/>
              </a:ext>
            </a:extLst>
          </p:cNvPr>
          <p:cNvSpPr>
            <a:spLocks noGrp="1"/>
          </p:cNvSpPr>
          <p:nvPr>
            <p:ph type="sldNum" sz="quarter" idx="11"/>
          </p:nvPr>
        </p:nvSpPr>
        <p:spPr/>
        <p:txBody>
          <a:bodyPr/>
          <a:lstStyle>
            <a:lvl1pPr>
              <a:defRPr>
                <a:solidFill>
                  <a:schemeClr val="bg1"/>
                </a:solidFill>
              </a:defRPr>
            </a:lvl1pPr>
          </a:lstStyle>
          <a:p>
            <a:fld id="{94CD02C2-D456-3641-838C-076DBE771791}" type="slidenum">
              <a:rPr lang="en-US" smtClean="0"/>
              <a:pPr/>
              <a:t>‹#›</a:t>
            </a:fld>
            <a:endParaRPr lang="en-US"/>
          </a:p>
        </p:txBody>
      </p:sp>
      <p:sp>
        <p:nvSpPr>
          <p:cNvPr id="8" name="Picture Placeholder 7">
            <a:extLst>
              <a:ext uri="{FF2B5EF4-FFF2-40B4-BE49-F238E27FC236}">
                <a16:creationId xmlns:a16="http://schemas.microsoft.com/office/drawing/2014/main" id="{FB59BA86-F7A8-AF8B-E644-1BCA39BCC522}"/>
              </a:ext>
            </a:extLst>
          </p:cNvPr>
          <p:cNvSpPr>
            <a:spLocks noGrp="1"/>
          </p:cNvSpPr>
          <p:nvPr>
            <p:ph type="pic" sz="quarter" idx="15"/>
          </p:nvPr>
        </p:nvSpPr>
        <p:spPr>
          <a:xfrm>
            <a:off x="8021640" y="2161381"/>
            <a:ext cx="3860800" cy="3860800"/>
          </a:xfrm>
          <a:prstGeom prst="ellipse">
            <a:avLst/>
          </a:prstGeom>
          <a:solidFill>
            <a:schemeClr val="accent4"/>
          </a:solidFill>
        </p:spPr>
        <p:txBody>
          <a:bodyPr anchor="ctr"/>
          <a:lstStyle>
            <a:lvl1pPr algn="ctr">
              <a:defRPr b="1">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F3629747-2444-DAB6-B980-9EFE6E8A45CE}"/>
              </a:ext>
            </a:extLst>
          </p:cNvPr>
          <p:cNvSpPr>
            <a:spLocks noGrp="1"/>
          </p:cNvSpPr>
          <p:nvPr>
            <p:ph idx="14" hasCustomPrompt="1"/>
          </p:nvPr>
        </p:nvSpPr>
        <p:spPr>
          <a:xfrm>
            <a:off x="653364" y="2332643"/>
            <a:ext cx="7033993" cy="3518276"/>
          </a:xfrm>
          <a:prstGeom prst="roundRect">
            <a:avLst/>
          </a:prstGeom>
          <a:solidFill>
            <a:schemeClr val="bg1"/>
          </a:solidFill>
        </p:spPr>
        <p:txBody>
          <a:bodyPr lIns="251999" tIns="251999" rIns="251999" bIns="251999" anchor="ctr"/>
          <a:lstStyle>
            <a:lvl1pPr algn="l">
              <a:buClr>
                <a:schemeClr val="accent5"/>
              </a:buClr>
              <a:defRPr sz="2800" i="1">
                <a:solidFill>
                  <a:schemeClr val="tx2"/>
                </a:solidFill>
              </a:defRPr>
            </a:lvl1pPr>
            <a:lvl2pPr>
              <a:buClr>
                <a:schemeClr val="accent5"/>
              </a:buCl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“Insert quote here”</a:t>
            </a:r>
          </a:p>
        </p:txBody>
      </p:sp>
    </p:spTree>
    <p:extLst>
      <p:ext uri="{BB962C8B-B14F-4D97-AF65-F5344CB8AC3E}">
        <p14:creationId xmlns:p14="http://schemas.microsoft.com/office/powerpoint/2010/main" val="2586934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BDFFB-081B-D3B6-579A-2FF9BC8451D7}"/>
              </a:ext>
            </a:extLst>
          </p:cNvPr>
          <p:cNvSpPr>
            <a:spLocks noGrp="1"/>
          </p:cNvSpPr>
          <p:nvPr>
            <p:ph idx="1"/>
          </p:nvPr>
        </p:nvSpPr>
        <p:spPr>
          <a:xfrm>
            <a:off x="584791" y="1913425"/>
            <a:ext cx="5932967" cy="4263538"/>
          </a:xfrm>
        </p:spPr>
        <p:txBody>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5932967" cy="1325563"/>
          </a:xfrm>
          <a:prstGeom prst="rect">
            <a:avLst/>
          </a:prstGeom>
        </p:spPr>
        <p:txBody>
          <a:bodyPr vert="horz" wrap="none" lIns="0" tIns="0" rIns="0" bIns="0" rtlCol="0" anchor="ctr">
            <a:normAutofit/>
          </a:bodyPr>
          <a:lstStyle/>
          <a:p>
            <a:r>
              <a:rPr lang="en-US"/>
              <a:t>Click to edit Master title style</a:t>
            </a:r>
          </a:p>
        </p:txBody>
      </p:sp>
      <p:sp>
        <p:nvSpPr>
          <p:cNvPr id="8" name="Picture Placeholder 6">
            <a:extLst>
              <a:ext uri="{FF2B5EF4-FFF2-40B4-BE49-F238E27FC236}">
                <a16:creationId xmlns:a16="http://schemas.microsoft.com/office/drawing/2014/main" id="{AF1886D7-67B5-D898-718E-C34026549491}"/>
              </a:ext>
            </a:extLst>
          </p:cNvPr>
          <p:cNvSpPr>
            <a:spLocks noGrp="1"/>
          </p:cNvSpPr>
          <p:nvPr>
            <p:ph type="pic" sz="quarter" idx="13"/>
          </p:nvPr>
        </p:nvSpPr>
        <p:spPr>
          <a:xfrm>
            <a:off x="6762750" y="104775"/>
            <a:ext cx="5429250" cy="6753224"/>
          </a:xfrm>
        </p:spPr>
        <p:txBody>
          <a:bodyPr anchor="ctr"/>
          <a:lstStyle>
            <a:lvl1pPr algn="ctr">
              <a:defRPr>
                <a:solidFill>
                  <a:schemeClr val="bg1"/>
                </a:solidFill>
              </a:defRPr>
            </a:lvl1pPr>
          </a:lstStyle>
          <a:p>
            <a:r>
              <a:rPr lang="en-US"/>
              <a:t>Click icon to add picture</a:t>
            </a:r>
          </a:p>
        </p:txBody>
      </p:sp>
    </p:spTree>
    <p:extLst>
      <p:ext uri="{BB962C8B-B14F-4D97-AF65-F5344CB8AC3E}">
        <p14:creationId xmlns:p14="http://schemas.microsoft.com/office/powerpoint/2010/main" val="545146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BDFFB-081B-D3B6-579A-2FF9BC8451D7}"/>
              </a:ext>
            </a:extLst>
          </p:cNvPr>
          <p:cNvSpPr>
            <a:spLocks noGrp="1"/>
          </p:cNvSpPr>
          <p:nvPr>
            <p:ph idx="1"/>
          </p:nvPr>
        </p:nvSpPr>
        <p:spPr>
          <a:xfrm>
            <a:off x="584791" y="1913425"/>
            <a:ext cx="5932967" cy="4263538"/>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lvl1pPr>
              <a:defRPr>
                <a:solidFill>
                  <a:schemeClr val="bg1"/>
                </a:solidFill>
              </a:defRPr>
            </a:lvl1pPr>
          </a:lstStyle>
          <a:p>
            <a:r>
              <a:rPr lang="en-US"/>
              <a:t>Texas Mother-Friendly Worksite Program</a:t>
            </a:r>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5932967" cy="1325563"/>
          </a:xfrm>
          <a:prstGeom prst="rect">
            <a:avLst/>
          </a:prstGeom>
        </p:spPr>
        <p:txBody>
          <a:bodyPr vert="horz" wrap="none" lIns="0" tIns="0" rIns="0" bIns="0" rtlCol="0" anchor="ctr">
            <a:normAutofit/>
          </a:bodyPr>
          <a:lstStyle>
            <a:lvl1pPr>
              <a:defRPr>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E76BF054-079A-37B1-B2A5-4E1CA606EAA2}"/>
              </a:ext>
            </a:extLst>
          </p:cNvPr>
          <p:cNvSpPr>
            <a:spLocks noGrp="1"/>
          </p:cNvSpPr>
          <p:nvPr>
            <p:ph type="pic" sz="quarter" idx="13"/>
          </p:nvPr>
        </p:nvSpPr>
        <p:spPr>
          <a:xfrm>
            <a:off x="6762750" y="104775"/>
            <a:ext cx="5429250" cy="6753224"/>
          </a:xfrm>
        </p:spPr>
        <p:txBody>
          <a:bodyPr anchor="ctr"/>
          <a:lstStyle>
            <a:lvl1pPr algn="ctr">
              <a:defRPr>
                <a:solidFill>
                  <a:schemeClr val="bg1"/>
                </a:solidFill>
              </a:defRPr>
            </a:lvl1pPr>
          </a:lstStyle>
          <a:p>
            <a:r>
              <a:rPr lang="en-US"/>
              <a:t>Click icon to add picture</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lvl1pPr>
              <a:defRPr>
                <a:solidFill>
                  <a:schemeClr val="bg1"/>
                </a:solidFill>
              </a:defRPr>
            </a:lvl1pPr>
          </a:lstStyle>
          <a:p>
            <a:fld id="{94CD02C2-D456-3641-838C-076DBE771791}" type="slidenum">
              <a:rPr lang="en-US" smtClean="0"/>
              <a:pPr/>
              <a:t>‹#›</a:t>
            </a:fld>
            <a:endParaRPr lang="en-US"/>
          </a:p>
        </p:txBody>
      </p:sp>
    </p:spTree>
    <p:extLst>
      <p:ext uri="{BB962C8B-B14F-4D97-AF65-F5344CB8AC3E}">
        <p14:creationId xmlns:p14="http://schemas.microsoft.com/office/powerpoint/2010/main" val="1848753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BDFFB-081B-D3B6-579A-2FF9BC8451D7}"/>
              </a:ext>
            </a:extLst>
          </p:cNvPr>
          <p:cNvSpPr>
            <a:spLocks noGrp="1"/>
          </p:cNvSpPr>
          <p:nvPr>
            <p:ph idx="1"/>
          </p:nvPr>
        </p:nvSpPr>
        <p:spPr>
          <a:xfrm>
            <a:off x="584791" y="1913425"/>
            <a:ext cx="5932967" cy="4263538"/>
          </a:xfrm>
        </p:spPr>
        <p:txBody>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5932967" cy="1325563"/>
          </a:xfrm>
          <a:prstGeom prst="rect">
            <a:avLst/>
          </a:prstGeom>
        </p:spPr>
        <p:txBody>
          <a:bodyPr vert="horz" wrap="none" lIns="0" tIns="0" rIns="0" bIns="0" rtlCol="0" anchor="ctr">
            <a:normAutofit/>
          </a:bodyPr>
          <a:lstStyle/>
          <a:p>
            <a:r>
              <a:rPr lang="en-US"/>
              <a:t>Click to edit Master title style</a:t>
            </a:r>
          </a:p>
        </p:txBody>
      </p:sp>
      <p:sp>
        <p:nvSpPr>
          <p:cNvPr id="2" name="Picture Placeholder 6">
            <a:extLst>
              <a:ext uri="{FF2B5EF4-FFF2-40B4-BE49-F238E27FC236}">
                <a16:creationId xmlns:a16="http://schemas.microsoft.com/office/drawing/2014/main" id="{2BD62F16-D1FF-70BF-AD64-6727A9DED578}"/>
              </a:ext>
            </a:extLst>
          </p:cNvPr>
          <p:cNvSpPr>
            <a:spLocks noGrp="1"/>
          </p:cNvSpPr>
          <p:nvPr>
            <p:ph type="pic" sz="quarter" idx="14"/>
          </p:nvPr>
        </p:nvSpPr>
        <p:spPr>
          <a:xfrm>
            <a:off x="6762750" y="3546474"/>
            <a:ext cx="5429250" cy="3311526"/>
          </a:xfrm>
        </p:spPr>
        <p:txBody>
          <a:bodyPr anchor="ctr"/>
          <a:lstStyle>
            <a:lvl1pPr algn="ctr">
              <a:defRPr sz="1400">
                <a:solidFill>
                  <a:schemeClr val="tx2"/>
                </a:solidFill>
              </a:defRPr>
            </a:lvl1pPr>
          </a:lstStyle>
          <a:p>
            <a:r>
              <a:rPr lang="en-US"/>
              <a:t>Click icon to add picture</a:t>
            </a:r>
          </a:p>
        </p:txBody>
      </p:sp>
      <p:sp>
        <p:nvSpPr>
          <p:cNvPr id="8" name="Picture Placeholder 5">
            <a:extLst>
              <a:ext uri="{FF2B5EF4-FFF2-40B4-BE49-F238E27FC236}">
                <a16:creationId xmlns:a16="http://schemas.microsoft.com/office/drawing/2014/main" id="{99332C30-069A-6DCA-868B-8F053516192F}"/>
              </a:ext>
            </a:extLst>
          </p:cNvPr>
          <p:cNvSpPr>
            <a:spLocks noGrp="1"/>
          </p:cNvSpPr>
          <p:nvPr>
            <p:ph type="pic" sz="quarter" idx="13"/>
          </p:nvPr>
        </p:nvSpPr>
        <p:spPr>
          <a:xfrm>
            <a:off x="6762748" y="111124"/>
            <a:ext cx="5429250" cy="3311526"/>
          </a:xfrm>
        </p:spPr>
        <p:txBody>
          <a:bodyPr anchor="ctr"/>
          <a:lstStyle>
            <a:lvl1pPr algn="ctr">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3288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BDFFB-081B-D3B6-579A-2FF9BC8451D7}"/>
              </a:ext>
            </a:extLst>
          </p:cNvPr>
          <p:cNvSpPr>
            <a:spLocks noGrp="1"/>
          </p:cNvSpPr>
          <p:nvPr>
            <p:ph idx="1"/>
          </p:nvPr>
        </p:nvSpPr>
        <p:spPr>
          <a:xfrm>
            <a:off x="584791" y="1913425"/>
            <a:ext cx="11042527" cy="1509225"/>
          </a:xfrm>
        </p:spPr>
        <p:txBody>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10057809" cy="1325563"/>
          </a:xfrm>
          <a:prstGeom prst="rect">
            <a:avLst/>
          </a:prstGeom>
        </p:spPr>
        <p:txBody>
          <a:bodyPr vert="horz" wrap="none" lIns="0" tIns="0" rIns="0" bIns="0" rtlCol="0" anchor="ctr">
            <a:normAutofit/>
          </a:bodyPr>
          <a:lstStyle/>
          <a:p>
            <a:r>
              <a:rPr lang="en-US"/>
              <a:t>Click to edit Master title style</a:t>
            </a:r>
          </a:p>
        </p:txBody>
      </p:sp>
      <p:sp>
        <p:nvSpPr>
          <p:cNvPr id="8" name="Picture Placeholder 5">
            <a:extLst>
              <a:ext uri="{FF2B5EF4-FFF2-40B4-BE49-F238E27FC236}">
                <a16:creationId xmlns:a16="http://schemas.microsoft.com/office/drawing/2014/main" id="{99332C30-069A-6DCA-868B-8F053516192F}"/>
              </a:ext>
            </a:extLst>
          </p:cNvPr>
          <p:cNvSpPr>
            <a:spLocks noGrp="1"/>
          </p:cNvSpPr>
          <p:nvPr>
            <p:ph type="pic" sz="quarter" idx="13"/>
          </p:nvPr>
        </p:nvSpPr>
        <p:spPr>
          <a:xfrm>
            <a:off x="584791" y="3645386"/>
            <a:ext cx="5344371" cy="2639911"/>
          </a:xfrm>
        </p:spPr>
        <p:txBody>
          <a:bodyPr anchor="ctr"/>
          <a:lstStyle>
            <a:lvl1pPr algn="ctr">
              <a:defRPr sz="1600">
                <a:solidFill>
                  <a:schemeClr val="bg1"/>
                </a:solidFill>
              </a:defRPr>
            </a:lvl1pPr>
          </a:lstStyle>
          <a:p>
            <a:r>
              <a:rPr lang="en-US"/>
              <a:t>Click icon to add picture</a:t>
            </a:r>
          </a:p>
        </p:txBody>
      </p:sp>
      <p:sp>
        <p:nvSpPr>
          <p:cNvPr id="7" name="Picture Placeholder 5">
            <a:extLst>
              <a:ext uri="{FF2B5EF4-FFF2-40B4-BE49-F238E27FC236}">
                <a16:creationId xmlns:a16="http://schemas.microsoft.com/office/drawing/2014/main" id="{767F020F-A4CE-7356-549B-E9A30C9382AE}"/>
              </a:ext>
            </a:extLst>
          </p:cNvPr>
          <p:cNvSpPr>
            <a:spLocks noGrp="1"/>
          </p:cNvSpPr>
          <p:nvPr>
            <p:ph type="pic" sz="quarter" idx="14"/>
          </p:nvPr>
        </p:nvSpPr>
        <p:spPr>
          <a:xfrm>
            <a:off x="6282088" y="3645386"/>
            <a:ext cx="5344371" cy="2639911"/>
          </a:xfrm>
        </p:spPr>
        <p:txBody>
          <a:bodyPr anchor="ctr"/>
          <a:lstStyle>
            <a:lvl1pPr algn="ctr">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908399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10057809" cy="1325563"/>
          </a:xfrm>
          <a:prstGeom prst="rect">
            <a:avLst/>
          </a:prstGeom>
        </p:spPr>
        <p:txBody>
          <a:bodyPr vert="horz" wrap="none" lIns="0" tIns="0" rIns="0" bIns="0" rtlCol="0" anchor="ctr">
            <a:normAutofit/>
          </a:bodyPr>
          <a:lstStyle/>
          <a:p>
            <a:r>
              <a:rPr lang="en-US"/>
              <a:t>Click to edit Master title style</a:t>
            </a:r>
          </a:p>
        </p:txBody>
      </p:sp>
      <p:sp>
        <p:nvSpPr>
          <p:cNvPr id="2" name="Content Placeholder 2">
            <a:extLst>
              <a:ext uri="{FF2B5EF4-FFF2-40B4-BE49-F238E27FC236}">
                <a16:creationId xmlns:a16="http://schemas.microsoft.com/office/drawing/2014/main" id="{CCCEAC02-7D38-0520-2D83-321B3B4B2F2C}"/>
              </a:ext>
            </a:extLst>
          </p:cNvPr>
          <p:cNvSpPr>
            <a:spLocks noGrp="1"/>
          </p:cNvSpPr>
          <p:nvPr>
            <p:ph sz="half" idx="1"/>
          </p:nvPr>
        </p:nvSpPr>
        <p:spPr>
          <a:xfrm>
            <a:off x="584791" y="1913425"/>
            <a:ext cx="5435008" cy="4263537"/>
          </a:xfrm>
        </p:spPr>
        <p:txBody>
          <a:body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267C6FFA-4587-E092-BC46-133EF1928BC8}"/>
              </a:ext>
            </a:extLst>
          </p:cNvPr>
          <p:cNvSpPr>
            <a:spLocks noGrp="1"/>
          </p:cNvSpPr>
          <p:nvPr>
            <p:ph sz="half" idx="13"/>
          </p:nvPr>
        </p:nvSpPr>
        <p:spPr>
          <a:xfrm>
            <a:off x="6172203" y="1913425"/>
            <a:ext cx="5435008" cy="426353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8959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EF22D-4324-20E4-0A60-345836046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33542-E766-F97D-8D10-FFF44DD74415}"/>
              </a:ext>
            </a:extLst>
          </p:cNvPr>
          <p:cNvSpPr>
            <a:spLocks noGrp="1"/>
          </p:cNvSpPr>
          <p:nvPr>
            <p:ph sz="half" idx="1"/>
          </p:nvPr>
        </p:nvSpPr>
        <p:spPr>
          <a:xfrm>
            <a:off x="584791" y="1913425"/>
            <a:ext cx="5435008" cy="4263537"/>
          </a:xfrm>
        </p:spPr>
        <p:txBody>
          <a:bodyPr/>
          <a:lstStyle/>
          <a:p>
            <a:pPr lvl="0"/>
            <a:r>
              <a:rPr lang="en-US"/>
              <a:t>Click to edit Master text styles</a:t>
            </a:r>
          </a:p>
          <a:p>
            <a:pPr lvl="1"/>
            <a:r>
              <a:rPr lang="en-US"/>
              <a:t>Second level</a:t>
            </a:r>
          </a:p>
          <a:p>
            <a:pPr lvl="2"/>
            <a:r>
              <a:rPr lang="en-US"/>
              <a:t>Third level</a:t>
            </a:r>
          </a:p>
        </p:txBody>
      </p:sp>
      <p:sp>
        <p:nvSpPr>
          <p:cNvPr id="6" name="Footer Placeholder 5">
            <a:extLst>
              <a:ext uri="{FF2B5EF4-FFF2-40B4-BE49-F238E27FC236}">
                <a16:creationId xmlns:a16="http://schemas.microsoft.com/office/drawing/2014/main" id="{B59F4CBF-3D76-DDB6-CF5B-1EA10E2B59E8}"/>
              </a:ext>
            </a:extLst>
          </p:cNvPr>
          <p:cNvSpPr>
            <a:spLocks noGrp="1"/>
          </p:cNvSpPr>
          <p:nvPr>
            <p:ph type="ftr" sz="quarter" idx="11"/>
          </p:nvPr>
        </p:nvSpPr>
        <p:spPr/>
        <p:txBody>
          <a:bodyPr/>
          <a:lstStyle/>
          <a:p>
            <a:r>
              <a:rPr lang="en-US"/>
              <a:t>Texas Mother-Friendly Worksite Program</a:t>
            </a:r>
          </a:p>
        </p:txBody>
      </p:sp>
      <p:sp>
        <p:nvSpPr>
          <p:cNvPr id="10" name="Slide Number Placeholder 6">
            <a:extLst>
              <a:ext uri="{FF2B5EF4-FFF2-40B4-BE49-F238E27FC236}">
                <a16:creationId xmlns:a16="http://schemas.microsoft.com/office/drawing/2014/main" id="{A58D4AD0-F077-B29A-48C3-282641227C7E}"/>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11" name="Content Placeholder 2">
            <a:extLst>
              <a:ext uri="{FF2B5EF4-FFF2-40B4-BE49-F238E27FC236}">
                <a16:creationId xmlns:a16="http://schemas.microsoft.com/office/drawing/2014/main" id="{9CA490FD-D242-E003-1787-76F2E6E67073}"/>
              </a:ext>
            </a:extLst>
          </p:cNvPr>
          <p:cNvSpPr>
            <a:spLocks noGrp="1"/>
          </p:cNvSpPr>
          <p:nvPr>
            <p:ph sz="half" idx="13"/>
          </p:nvPr>
        </p:nvSpPr>
        <p:spPr>
          <a:xfrm>
            <a:off x="6172203" y="1913425"/>
            <a:ext cx="5435008" cy="426353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4932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lvl1pPr>
              <a:defRPr>
                <a:solidFill>
                  <a:schemeClr val="bg1"/>
                </a:solidFill>
              </a:defRPr>
            </a:lvl1pPr>
          </a:lstStyle>
          <a:p>
            <a:r>
              <a:rPr lang="en-US"/>
              <a:t>Texas Mother-Friendly Worksite Program</a:t>
            </a:r>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10168089" cy="1325563"/>
          </a:xfrm>
          <a:prstGeom prst="rect">
            <a:avLst/>
          </a:prstGeom>
        </p:spPr>
        <p:txBody>
          <a:bodyPr vert="horz" wrap="none" lIns="0" tIns="0" rIns="0" bIns="0" rtlCol="0" anchor="ctr">
            <a:normAutofit/>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lvl1pPr>
              <a:defRPr>
                <a:solidFill>
                  <a:schemeClr val="bg1"/>
                </a:solidFill>
              </a:defRPr>
            </a:lvl1pPr>
          </a:lstStyle>
          <a:p>
            <a:fld id="{94CD02C2-D456-3641-838C-076DBE771791}" type="slidenum">
              <a:rPr lang="en-US" smtClean="0"/>
              <a:pPr/>
              <a:t>‹#›</a:t>
            </a:fld>
            <a:endParaRPr lang="en-US"/>
          </a:p>
        </p:txBody>
      </p:sp>
      <p:sp>
        <p:nvSpPr>
          <p:cNvPr id="10" name="Content Placeholder 2">
            <a:extLst>
              <a:ext uri="{FF2B5EF4-FFF2-40B4-BE49-F238E27FC236}">
                <a16:creationId xmlns:a16="http://schemas.microsoft.com/office/drawing/2014/main" id="{E3F489BB-76AA-7800-B1E6-D7DFEFF431BA}"/>
              </a:ext>
            </a:extLst>
          </p:cNvPr>
          <p:cNvSpPr>
            <a:spLocks noGrp="1"/>
          </p:cNvSpPr>
          <p:nvPr>
            <p:ph sz="half" idx="1"/>
          </p:nvPr>
        </p:nvSpPr>
        <p:spPr>
          <a:xfrm>
            <a:off x="584791" y="1913425"/>
            <a:ext cx="5435008" cy="4263537"/>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2A238DE9-6C5D-D5ED-BB0C-3D8978179C30}"/>
              </a:ext>
            </a:extLst>
          </p:cNvPr>
          <p:cNvSpPr>
            <a:spLocks noGrp="1"/>
          </p:cNvSpPr>
          <p:nvPr>
            <p:ph sz="half" idx="13"/>
          </p:nvPr>
        </p:nvSpPr>
        <p:spPr>
          <a:xfrm>
            <a:off x="6172203" y="1913425"/>
            <a:ext cx="5435008" cy="4263537"/>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01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931AC9-1C6A-7457-B9BC-EC63B2E457CE}"/>
              </a:ext>
            </a:extLst>
          </p:cNvPr>
          <p:cNvSpPr>
            <a:spLocks noGrp="1"/>
          </p:cNvSpPr>
          <p:nvPr>
            <p:ph type="body" idx="1"/>
          </p:nvPr>
        </p:nvSpPr>
        <p:spPr>
          <a:xfrm>
            <a:off x="584791" y="1808479"/>
            <a:ext cx="5412784" cy="696595"/>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5DD08-7137-BCB8-EE62-B29ACD13E239}"/>
              </a:ext>
            </a:extLst>
          </p:cNvPr>
          <p:cNvSpPr>
            <a:spLocks noGrp="1"/>
          </p:cNvSpPr>
          <p:nvPr>
            <p:ph sz="half" idx="2"/>
          </p:nvPr>
        </p:nvSpPr>
        <p:spPr>
          <a:xfrm>
            <a:off x="584791" y="2622865"/>
            <a:ext cx="5412784" cy="3566798"/>
          </a:xfrm>
        </p:spPr>
        <p:txBody>
          <a:bodyPr/>
          <a:lstStyle/>
          <a:p>
            <a:pPr lvl="0"/>
            <a:r>
              <a:rPr lang="en-US"/>
              <a:t>Click to 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5B2B78E5-8714-02BD-EE7B-54E78136C9AE}"/>
              </a:ext>
            </a:extLst>
          </p:cNvPr>
          <p:cNvSpPr>
            <a:spLocks noGrp="1"/>
          </p:cNvSpPr>
          <p:nvPr>
            <p:ph type="ftr" sz="quarter" idx="11"/>
          </p:nvPr>
        </p:nvSpPr>
        <p:spPr/>
        <p:txBody>
          <a:bodyPr/>
          <a:lstStyle/>
          <a:p>
            <a:r>
              <a:rPr lang="en-US"/>
              <a:t>Texas Mother-Friendly Worksite Program</a:t>
            </a:r>
          </a:p>
        </p:txBody>
      </p:sp>
      <p:sp>
        <p:nvSpPr>
          <p:cNvPr id="2" name="Title 1">
            <a:extLst>
              <a:ext uri="{FF2B5EF4-FFF2-40B4-BE49-F238E27FC236}">
                <a16:creationId xmlns:a16="http://schemas.microsoft.com/office/drawing/2014/main" id="{791B7B73-AB6B-2F7C-F946-562E0A664F21}"/>
              </a:ext>
            </a:extLst>
          </p:cNvPr>
          <p:cNvSpPr>
            <a:spLocks noGrp="1"/>
          </p:cNvSpPr>
          <p:nvPr>
            <p:ph type="title"/>
          </p:nvPr>
        </p:nvSpPr>
        <p:spPr>
          <a:xfrm>
            <a:off x="584791" y="365125"/>
            <a:ext cx="9926757" cy="1325563"/>
          </a:xfrm>
        </p:spPr>
        <p:txBody>
          <a:bodyPr/>
          <a:lstStyle/>
          <a:p>
            <a:r>
              <a:rPr lang="en-US"/>
              <a:t>Click to edit Master title style</a:t>
            </a:r>
          </a:p>
        </p:txBody>
      </p:sp>
      <p:sp>
        <p:nvSpPr>
          <p:cNvPr id="14" name="Slide Number Placeholder 8">
            <a:extLst>
              <a:ext uri="{FF2B5EF4-FFF2-40B4-BE49-F238E27FC236}">
                <a16:creationId xmlns:a16="http://schemas.microsoft.com/office/drawing/2014/main" id="{B77288FD-0C2C-CE26-8BCF-4E165DD4FD99}"/>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18" name="Text Placeholder 2">
            <a:extLst>
              <a:ext uri="{FF2B5EF4-FFF2-40B4-BE49-F238E27FC236}">
                <a16:creationId xmlns:a16="http://schemas.microsoft.com/office/drawing/2014/main" id="{209996C8-9100-C667-6C98-7C9200DFEF94}"/>
              </a:ext>
            </a:extLst>
          </p:cNvPr>
          <p:cNvSpPr>
            <a:spLocks noGrp="1"/>
          </p:cNvSpPr>
          <p:nvPr>
            <p:ph type="body" idx="13"/>
          </p:nvPr>
        </p:nvSpPr>
        <p:spPr>
          <a:xfrm>
            <a:off x="6194425" y="1808479"/>
            <a:ext cx="5412784" cy="696595"/>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D43E5BBA-65E9-989C-A074-67A967F4D651}"/>
              </a:ext>
            </a:extLst>
          </p:cNvPr>
          <p:cNvSpPr>
            <a:spLocks noGrp="1"/>
          </p:cNvSpPr>
          <p:nvPr>
            <p:ph sz="half" idx="14"/>
          </p:nvPr>
        </p:nvSpPr>
        <p:spPr>
          <a:xfrm>
            <a:off x="6194425" y="2622865"/>
            <a:ext cx="5412784" cy="356679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520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4"/>
        </a:solidFill>
        <a:effectLst/>
      </p:bgPr>
    </p:bg>
    <p:spTree>
      <p:nvGrpSpPr>
        <p:cNvPr id="1" name=""/>
        <p:cNvGrpSpPr/>
        <p:nvPr/>
      </p:nvGrpSpPr>
      <p:grpSpPr>
        <a:xfrm>
          <a:off x="0" y="0"/>
          <a:ext cx="0" cy="0"/>
          <a:chOff x="0" y="0"/>
          <a:chExt cx="0" cy="0"/>
        </a:xfrm>
      </p:grpSpPr>
      <p:pic>
        <p:nvPicPr>
          <p:cNvPr id="10" name="Picture 9" descr="Two women in an office environment happily discussing work-related stuff, while other woman in the background walks towards them.">
            <a:extLst>
              <a:ext uri="{FF2B5EF4-FFF2-40B4-BE49-F238E27FC236}">
                <a16:creationId xmlns:a16="http://schemas.microsoft.com/office/drawing/2014/main" id="{64DD5966-1DA0-3093-0501-23C06CD141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430943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522514" y="4680270"/>
            <a:ext cx="11136086" cy="810305"/>
          </a:xfrm>
        </p:spPr>
        <p:txBody>
          <a:bodyPr anchor="ctr">
            <a:normAutofit/>
          </a:bodyPr>
          <a:lstStyle>
            <a:lvl1pPr algn="ctr">
              <a:defRPr sz="4400">
                <a:solidFill>
                  <a:schemeClr val="bg2"/>
                </a:solidFill>
              </a:defRPr>
            </a:lvl1pPr>
          </a:lstStyle>
          <a:p>
            <a:r>
              <a:rPr lang="en-US"/>
              <a:t>Click to add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0" i="0">
                <a:solidFill>
                  <a:schemeClr val="bg2"/>
                </a:solidFill>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3" name="Marcador de posición de imagen 2">
            <a:extLst>
              <a:ext uri="{FF2B5EF4-FFF2-40B4-BE49-F238E27FC236}">
                <a16:creationId xmlns:a16="http://schemas.microsoft.com/office/drawing/2014/main" id="{B21B02CD-1D36-D631-2A45-1A69E38FC36A}"/>
              </a:ext>
            </a:extLst>
          </p:cNvPr>
          <p:cNvSpPr>
            <a:spLocks noGrp="1"/>
          </p:cNvSpPr>
          <p:nvPr>
            <p:ph type="pic" sz="quarter" idx="17"/>
          </p:nvPr>
        </p:nvSpPr>
        <p:spPr>
          <a:xfrm>
            <a:off x="0" y="0"/>
            <a:ext cx="12192001" cy="4309430"/>
          </a:xfrm>
        </p:spPr>
        <p:txBody>
          <a:bodyPr anchor="ctr"/>
          <a:lstStyle>
            <a:lvl1pPr algn="ctr">
              <a:defRPr/>
            </a:lvl1pPr>
          </a:lstStyle>
          <a:p>
            <a:r>
              <a:rPr lang="en-US"/>
              <a:t>Click icon to add picture</a:t>
            </a:r>
            <a:endParaRPr lang="es-MX"/>
          </a:p>
        </p:txBody>
      </p:sp>
      <p:sp>
        <p:nvSpPr>
          <p:cNvPr id="14" name="Rectangle 13">
            <a:extLst>
              <a:ext uri="{FF2B5EF4-FFF2-40B4-BE49-F238E27FC236}">
                <a16:creationId xmlns:a16="http://schemas.microsoft.com/office/drawing/2014/main" id="{F1D92E59-C98C-81C1-BF3F-7A222714AD83}"/>
              </a:ext>
            </a:extLst>
          </p:cNvPr>
          <p:cNvSpPr/>
          <p:nvPr userDrawn="1"/>
        </p:nvSpPr>
        <p:spPr>
          <a:xfrm>
            <a:off x="0" y="4311151"/>
            <a:ext cx="12192000" cy="1333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EB676595-A6BE-6D40-BEF5-B673ACE569FA}"/>
              </a:ext>
            </a:extLst>
          </p:cNvPr>
          <p:cNvSpPr>
            <a:spLocks noGrp="1"/>
          </p:cNvSpPr>
          <p:nvPr>
            <p:ph type="ftr" sz="quarter" idx="11"/>
          </p:nvPr>
        </p:nvSpPr>
        <p:spPr>
          <a:xfrm>
            <a:off x="733647" y="6492875"/>
            <a:ext cx="4114800" cy="300159"/>
          </a:xfrm>
        </p:spPr>
        <p:txBody>
          <a:bodyPr/>
          <a:lstStyle>
            <a:lvl1pPr>
              <a:defRPr>
                <a:solidFill>
                  <a:schemeClr val="bg2"/>
                </a:solidFill>
              </a:defRPr>
            </a:lvl1pPr>
          </a:lstStyle>
          <a:p>
            <a:r>
              <a:rPr lang="en-US"/>
              <a:t>Texas Mother-Friendly Worksite Program</a:t>
            </a:r>
          </a:p>
        </p:txBody>
      </p:sp>
    </p:spTree>
    <p:extLst>
      <p:ext uri="{BB962C8B-B14F-4D97-AF65-F5344CB8AC3E}">
        <p14:creationId xmlns:p14="http://schemas.microsoft.com/office/powerpoint/2010/main" val="216756260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6283-20C5-B305-A34B-41F90F80598B}"/>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5E489DE-7DC5-FC83-4FC6-DA6066F1BED3}"/>
              </a:ext>
            </a:extLst>
          </p:cNvPr>
          <p:cNvSpPr>
            <a:spLocks noGrp="1"/>
          </p:cNvSpPr>
          <p:nvPr>
            <p:ph type="ftr" sz="quarter" idx="11"/>
          </p:nvPr>
        </p:nvSpPr>
        <p:spPr/>
        <p:txBody>
          <a:bodyPr/>
          <a:lstStyle/>
          <a:p>
            <a:r>
              <a:rPr lang="en-US"/>
              <a:t>Texas Mother-Friendly Worksite Program</a:t>
            </a:r>
          </a:p>
        </p:txBody>
      </p:sp>
      <p:sp>
        <p:nvSpPr>
          <p:cNvPr id="7" name="Slide Number Placeholder 4">
            <a:extLst>
              <a:ext uri="{FF2B5EF4-FFF2-40B4-BE49-F238E27FC236}">
                <a16:creationId xmlns:a16="http://schemas.microsoft.com/office/drawing/2014/main" id="{F56E71E8-0A46-0726-06FD-9A4B74007445}"/>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Tree>
    <p:extLst>
      <p:ext uri="{BB962C8B-B14F-4D97-AF65-F5344CB8AC3E}">
        <p14:creationId xmlns:p14="http://schemas.microsoft.com/office/powerpoint/2010/main" val="3833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D912BD-6794-C31F-0408-E365DD7F93C1}"/>
              </a:ext>
            </a:extLst>
          </p:cNvPr>
          <p:cNvSpPr>
            <a:spLocks noGrp="1"/>
          </p:cNvSpPr>
          <p:nvPr>
            <p:ph type="ftr" sz="quarter" idx="11"/>
          </p:nvPr>
        </p:nvSpPr>
        <p:spPr/>
        <p:txBody>
          <a:bodyPr/>
          <a:lstStyle/>
          <a:p>
            <a:r>
              <a:rPr lang="en-US"/>
              <a:t>Texas Mother-Friendly Worksite Program</a:t>
            </a:r>
          </a:p>
        </p:txBody>
      </p:sp>
      <p:sp>
        <p:nvSpPr>
          <p:cNvPr id="6" name="Slide Number Placeholder 3">
            <a:extLst>
              <a:ext uri="{FF2B5EF4-FFF2-40B4-BE49-F238E27FC236}">
                <a16:creationId xmlns:a16="http://schemas.microsoft.com/office/drawing/2014/main" id="{CBD9D529-C7F8-FDB8-CA21-EDF3A40CB493}"/>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Tree>
    <p:extLst>
      <p:ext uri="{BB962C8B-B14F-4D97-AF65-F5344CB8AC3E}">
        <p14:creationId xmlns:p14="http://schemas.microsoft.com/office/powerpoint/2010/main" val="312998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Texas Mother-Friendly Worksite badge.">
            <a:extLst>
              <a:ext uri="{FF2B5EF4-FFF2-40B4-BE49-F238E27FC236}">
                <a16:creationId xmlns:a16="http://schemas.microsoft.com/office/drawing/2014/main" id="{598C66D8-3DF4-8F69-6002-EC44562BD3DF}"/>
              </a:ext>
            </a:extLst>
          </p:cNvPr>
          <p:cNvPicPr>
            <a:picLocks noChangeAspect="1"/>
          </p:cNvPicPr>
          <p:nvPr userDrawn="1"/>
        </p:nvPicPr>
        <p:blipFill>
          <a:blip r:embed="rId2"/>
          <a:stretch>
            <a:fillRect/>
          </a:stretch>
        </p:blipFill>
        <p:spPr>
          <a:xfrm>
            <a:off x="4842309" y="1369511"/>
            <a:ext cx="2507382" cy="2507382"/>
          </a:xfrm>
          <a:prstGeom prst="rect">
            <a:avLst/>
          </a:prstGeom>
        </p:spPr>
      </p:pic>
      <p:sp>
        <p:nvSpPr>
          <p:cNvPr id="8" name="Title 1">
            <a:extLst>
              <a:ext uri="{FF2B5EF4-FFF2-40B4-BE49-F238E27FC236}">
                <a16:creationId xmlns:a16="http://schemas.microsoft.com/office/drawing/2014/main" id="{34221FB5-0396-65B2-CE44-810F3B40FE78}"/>
              </a:ext>
            </a:extLst>
          </p:cNvPr>
          <p:cNvSpPr>
            <a:spLocks noGrp="1"/>
          </p:cNvSpPr>
          <p:nvPr>
            <p:ph type="title" hasCustomPrompt="1"/>
          </p:nvPr>
        </p:nvSpPr>
        <p:spPr>
          <a:xfrm>
            <a:off x="613238" y="4087419"/>
            <a:ext cx="10965525" cy="1325563"/>
          </a:xfrm>
        </p:spPr>
        <p:txBody>
          <a:bodyPr/>
          <a:lstStyle>
            <a:lvl1pPr algn="ctr">
              <a:defRPr sz="5400"/>
            </a:lvl1pPr>
          </a:lstStyle>
          <a:p>
            <a:r>
              <a:rPr lang="en-US"/>
              <a:t>Thank you!</a:t>
            </a:r>
          </a:p>
        </p:txBody>
      </p:sp>
      <p:pic>
        <p:nvPicPr>
          <p:cNvPr id="9" name="Picture 8">
            <a:extLst>
              <a:ext uri="{FF2B5EF4-FFF2-40B4-BE49-F238E27FC236}">
                <a16:creationId xmlns:a16="http://schemas.microsoft.com/office/drawing/2014/main" id="{FF5594A1-3C6B-5D3A-87EF-2720A65DAEEB}"/>
              </a:ext>
            </a:extLst>
          </p:cNvPr>
          <p:cNvPicPr>
            <a:picLocks noChangeAspect="1"/>
          </p:cNvPicPr>
          <p:nvPr userDrawn="1"/>
        </p:nvPicPr>
        <p:blipFill>
          <a:blip r:embed="rId3"/>
          <a:stretch>
            <a:fillRect/>
          </a:stretch>
        </p:blipFill>
        <p:spPr>
          <a:xfrm>
            <a:off x="4109987" y="5623508"/>
            <a:ext cx="3972026" cy="770940"/>
          </a:xfrm>
          <a:prstGeom prst="rect">
            <a:avLst/>
          </a:prstGeom>
        </p:spPr>
      </p:pic>
      <p:sp>
        <p:nvSpPr>
          <p:cNvPr id="10" name="Rectangle 9">
            <a:extLst>
              <a:ext uri="{FF2B5EF4-FFF2-40B4-BE49-F238E27FC236}">
                <a16:creationId xmlns:a16="http://schemas.microsoft.com/office/drawing/2014/main" id="{C974C7F3-97F2-8C4F-5C01-2C5E128D649C}"/>
              </a:ext>
            </a:extLst>
          </p:cNvPr>
          <p:cNvSpPr/>
          <p:nvPr userDrawn="1"/>
        </p:nvSpPr>
        <p:spPr>
          <a:xfrm>
            <a:off x="0" y="6775439"/>
            <a:ext cx="12192000" cy="10974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700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9B87-4BC6-0DCB-5308-72273D8BA9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5D26B6-BE64-6477-BB35-F2C75B19E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761A3-A2D7-4335-48DF-6B5E07EB3582}"/>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5" name="Footer Placeholder 4">
            <a:extLst>
              <a:ext uri="{FF2B5EF4-FFF2-40B4-BE49-F238E27FC236}">
                <a16:creationId xmlns:a16="http://schemas.microsoft.com/office/drawing/2014/main" id="{2F3BA9D4-0DF2-69D7-B35C-2DC40CCCD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6B406-F6D7-8F12-49FA-CF5A2445AC60}"/>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3312826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96DD-69F9-B18B-50C7-A9909BDDCB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464CC1-C6C0-C316-C36C-9376AE8A3A0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0C5BE-7F76-898A-61F6-0C73A62D16D1}"/>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5" name="Footer Placeholder 4">
            <a:extLst>
              <a:ext uri="{FF2B5EF4-FFF2-40B4-BE49-F238E27FC236}">
                <a16:creationId xmlns:a16="http://schemas.microsoft.com/office/drawing/2014/main" id="{C1C9B378-05C8-4AFD-1BE6-CB08E0A01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C4443-C0CD-4AF8-1F45-DB18687CC18C}"/>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502331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B773-0BAB-3D65-9BF1-0BDA054527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12ABDD-86DC-DE5E-91D9-D43F41AE19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BF0FA2-6695-EA49-1CF5-EA42DC560D9F}"/>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5" name="Footer Placeholder 4">
            <a:extLst>
              <a:ext uri="{FF2B5EF4-FFF2-40B4-BE49-F238E27FC236}">
                <a16:creationId xmlns:a16="http://schemas.microsoft.com/office/drawing/2014/main" id="{E48A85ED-EEB2-981A-7D71-DD84E28C8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1A568-EDF9-6756-B9DB-AE5E40C20668}"/>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1550675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FB84-36A2-AE9C-0E45-FC2D9D55BD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448649-2089-B046-BFFB-0D7F0A36668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21C8BC-B628-6856-7C0A-756FAFA209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FFB2E-1711-28AA-900A-2777655668A1}"/>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6" name="Footer Placeholder 5">
            <a:extLst>
              <a:ext uri="{FF2B5EF4-FFF2-40B4-BE49-F238E27FC236}">
                <a16:creationId xmlns:a16="http://schemas.microsoft.com/office/drawing/2014/main" id="{BCCF8EC5-1DEB-0E5F-2DA7-A3D42523CF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F1554-E6BB-F2AF-CF61-96B99D563A67}"/>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2562978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2D92-BA07-6050-B96A-C04C39C8A3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772F3AE-961A-24A8-3D30-232B659D870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38787-B558-D362-CAD9-384424979F3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AE5229-BCAC-04C9-AC19-D80B48F5B4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5D3F2-4B54-6A9B-FCE2-B4D8E03E713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950D9B-75DD-3103-5CDC-EFB0014291B8}"/>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8" name="Footer Placeholder 7">
            <a:extLst>
              <a:ext uri="{FF2B5EF4-FFF2-40B4-BE49-F238E27FC236}">
                <a16:creationId xmlns:a16="http://schemas.microsoft.com/office/drawing/2014/main" id="{93092020-9709-859A-79E6-400648A24D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8769C8-4719-BD80-981A-FC2789BFE774}"/>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2963316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B600-39E2-ABBE-B7AE-A547F4A422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177156-1F06-EF24-4E2B-3992824DDC4F}"/>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4" name="Footer Placeholder 3">
            <a:extLst>
              <a:ext uri="{FF2B5EF4-FFF2-40B4-BE49-F238E27FC236}">
                <a16:creationId xmlns:a16="http://schemas.microsoft.com/office/drawing/2014/main" id="{F2D3B378-69DF-89CB-8056-9823F0B581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C4D3BA-8971-1694-6DF6-97F69739C5E1}"/>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309719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E803D6-F1BE-B231-E518-E56284A46DE5}"/>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3" name="Footer Placeholder 2">
            <a:extLst>
              <a:ext uri="{FF2B5EF4-FFF2-40B4-BE49-F238E27FC236}">
                <a16:creationId xmlns:a16="http://schemas.microsoft.com/office/drawing/2014/main" id="{A3F8A1AE-A5D1-F43F-32B8-53CF3B3399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A6B405-E604-31BD-7D53-812AB332CAC4}"/>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48318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D227-40F4-C6B2-41BC-053D85F96EF1}"/>
              </a:ext>
            </a:extLst>
          </p:cNvPr>
          <p:cNvSpPr>
            <a:spLocks noGrp="1"/>
          </p:cNvSpPr>
          <p:nvPr>
            <p:ph type="title"/>
          </p:nvPr>
        </p:nvSpPr>
        <p:spPr>
          <a:xfrm>
            <a:off x="584791" y="1709738"/>
            <a:ext cx="10994066"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62B934-1F36-73CC-CD1E-16C515D2FC9B}"/>
              </a:ext>
            </a:extLst>
          </p:cNvPr>
          <p:cNvSpPr>
            <a:spLocks noGrp="1"/>
          </p:cNvSpPr>
          <p:nvPr>
            <p:ph type="body" idx="1"/>
          </p:nvPr>
        </p:nvSpPr>
        <p:spPr>
          <a:xfrm>
            <a:off x="584791" y="4589463"/>
            <a:ext cx="10994066" cy="1500187"/>
          </a:xfrm>
        </p:spPr>
        <p:txBody>
          <a:bodyPr anchor="ct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4F8CD8-2EA3-695A-D3FF-7225F7BD9E50}"/>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40E79553-391B-ECE2-61DB-F2CED6292228}"/>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Tree>
    <p:extLst>
      <p:ext uri="{BB962C8B-B14F-4D97-AF65-F5344CB8AC3E}">
        <p14:creationId xmlns:p14="http://schemas.microsoft.com/office/powerpoint/2010/main" val="389864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D760-9816-D229-0FA4-9C771D3FFA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4949D-B430-7BA2-74EE-553C159789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9FBBE4-CB68-F491-C9EE-83E21DDB8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8A31A-233C-DE03-4CDE-B51E6503F3BC}"/>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6" name="Footer Placeholder 5">
            <a:extLst>
              <a:ext uri="{FF2B5EF4-FFF2-40B4-BE49-F238E27FC236}">
                <a16:creationId xmlns:a16="http://schemas.microsoft.com/office/drawing/2014/main" id="{2A3C239C-83A1-2CA6-32E1-17E39F680D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3F1EA-D6DB-E7C1-7CDC-BB19133469DF}"/>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3462359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01B4-00C2-9840-99EB-67E7F1BE78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12A83-D817-6082-63B7-992E5CE57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5B1AC5-8311-CB5E-967B-76EC7E6F14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3B686-0F67-40CB-2FF9-A1262344195B}"/>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6" name="Footer Placeholder 5">
            <a:extLst>
              <a:ext uri="{FF2B5EF4-FFF2-40B4-BE49-F238E27FC236}">
                <a16:creationId xmlns:a16="http://schemas.microsoft.com/office/drawing/2014/main" id="{7982DE33-8132-19EA-EFF6-F8AFE59BB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0EE4D-5AD6-64E2-B0EE-F9957CCFFBC6}"/>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571146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0E0E9-6FFE-77A9-A8DC-3DE77CB1B8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74A0E1-E145-247E-5883-45933368B7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F889B-BB3A-1388-168E-C2D5DBF899B2}"/>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5" name="Footer Placeholder 4">
            <a:extLst>
              <a:ext uri="{FF2B5EF4-FFF2-40B4-BE49-F238E27FC236}">
                <a16:creationId xmlns:a16="http://schemas.microsoft.com/office/drawing/2014/main" id="{D454F46D-A53B-043D-17CA-1519C815A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EDBB8-F391-7505-D6D1-562A691ECBC7}"/>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1036379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598800-8ED7-1CE6-3E7F-CE42093771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958A66-8FBF-7A33-BA11-8571BB4543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706F2-771F-8340-6F1E-9CF8374A1D88}"/>
              </a:ext>
            </a:extLst>
          </p:cNvPr>
          <p:cNvSpPr>
            <a:spLocks noGrp="1"/>
          </p:cNvSpPr>
          <p:nvPr>
            <p:ph type="dt" sz="half" idx="10"/>
          </p:nvPr>
        </p:nvSpPr>
        <p:spPr/>
        <p:txBody>
          <a:bodyPr/>
          <a:lstStyle/>
          <a:p>
            <a:fld id="{1029F45C-3846-4966-A0B6-7BBBAE12FE54}" type="datetimeFigureOut">
              <a:rPr lang="en-US" smtClean="0"/>
              <a:t>12/12/2024</a:t>
            </a:fld>
            <a:endParaRPr lang="en-US"/>
          </a:p>
        </p:txBody>
      </p:sp>
      <p:sp>
        <p:nvSpPr>
          <p:cNvPr id="5" name="Footer Placeholder 4">
            <a:extLst>
              <a:ext uri="{FF2B5EF4-FFF2-40B4-BE49-F238E27FC236}">
                <a16:creationId xmlns:a16="http://schemas.microsoft.com/office/drawing/2014/main" id="{5AC98E59-0F78-37F4-F23D-55B4E56F5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25BE-0A70-9617-EEC7-FD18DF8F3C26}"/>
              </a:ext>
            </a:extLst>
          </p:cNvPr>
          <p:cNvSpPr>
            <a:spLocks noGrp="1"/>
          </p:cNvSpPr>
          <p:nvPr>
            <p:ph type="sldNum" sz="quarter" idx="12"/>
          </p:nvPr>
        </p:nvSpPr>
        <p:spPr/>
        <p:txBody>
          <a:bodyPr/>
          <a:lstStyle/>
          <a:p>
            <a:fld id="{FCC91DBB-83C6-4AFF-A47E-AAF23ACC9AED}" type="slidenum">
              <a:rPr lang="en-US" smtClean="0"/>
              <a:t>‹#›</a:t>
            </a:fld>
            <a:endParaRPr lang="en-US"/>
          </a:p>
        </p:txBody>
      </p:sp>
    </p:spTree>
    <p:extLst>
      <p:ext uri="{BB962C8B-B14F-4D97-AF65-F5344CB8AC3E}">
        <p14:creationId xmlns:p14="http://schemas.microsoft.com/office/powerpoint/2010/main" val="168115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Texas Mother-Friendly Worksite badge.">
            <a:extLst>
              <a:ext uri="{FF2B5EF4-FFF2-40B4-BE49-F238E27FC236}">
                <a16:creationId xmlns:a16="http://schemas.microsoft.com/office/drawing/2014/main" id="{598C66D8-3DF4-8F69-6002-EC44562BD3DF}"/>
              </a:ext>
            </a:extLst>
          </p:cNvPr>
          <p:cNvPicPr>
            <a:picLocks noChangeAspect="1"/>
          </p:cNvPicPr>
          <p:nvPr userDrawn="1"/>
        </p:nvPicPr>
        <p:blipFill>
          <a:blip r:embed="rId2"/>
          <a:stretch>
            <a:fillRect/>
          </a:stretch>
        </p:blipFill>
        <p:spPr>
          <a:xfrm>
            <a:off x="4842309" y="1369511"/>
            <a:ext cx="2507382" cy="2507382"/>
          </a:xfrm>
          <a:prstGeom prst="rect">
            <a:avLst/>
          </a:prstGeom>
        </p:spPr>
      </p:pic>
      <p:sp>
        <p:nvSpPr>
          <p:cNvPr id="8" name="Title 1">
            <a:extLst>
              <a:ext uri="{FF2B5EF4-FFF2-40B4-BE49-F238E27FC236}">
                <a16:creationId xmlns:a16="http://schemas.microsoft.com/office/drawing/2014/main" id="{34221FB5-0396-65B2-CE44-810F3B40FE78}"/>
              </a:ext>
            </a:extLst>
          </p:cNvPr>
          <p:cNvSpPr>
            <a:spLocks noGrp="1"/>
          </p:cNvSpPr>
          <p:nvPr>
            <p:ph type="title" hasCustomPrompt="1"/>
          </p:nvPr>
        </p:nvSpPr>
        <p:spPr>
          <a:xfrm>
            <a:off x="613238" y="4087419"/>
            <a:ext cx="10965525" cy="1325563"/>
          </a:xfrm>
        </p:spPr>
        <p:txBody>
          <a:bodyPr/>
          <a:lstStyle>
            <a:lvl1pPr algn="ctr">
              <a:defRPr sz="5400"/>
            </a:lvl1pPr>
          </a:lstStyle>
          <a:p>
            <a:r>
              <a:rPr lang="en-US"/>
              <a:t>Thank you!</a:t>
            </a:r>
          </a:p>
        </p:txBody>
      </p:sp>
      <p:sp>
        <p:nvSpPr>
          <p:cNvPr id="10" name="Rectangle 9">
            <a:extLst>
              <a:ext uri="{FF2B5EF4-FFF2-40B4-BE49-F238E27FC236}">
                <a16:creationId xmlns:a16="http://schemas.microsoft.com/office/drawing/2014/main" id="{C974C7F3-97F2-8C4F-5C01-2C5E128D649C}"/>
              </a:ext>
            </a:extLst>
          </p:cNvPr>
          <p:cNvSpPr/>
          <p:nvPr userDrawn="1"/>
        </p:nvSpPr>
        <p:spPr>
          <a:xfrm>
            <a:off x="0" y="6775439"/>
            <a:ext cx="12192000" cy="10974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314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F384A-C10B-44E7-A199-F650A6330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E5E8C3-72B8-4A13-8DEE-7534E5FBD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2625E2-60A6-4134-8035-CA106B2BD161}"/>
              </a:ext>
            </a:extLst>
          </p:cNvPr>
          <p:cNvSpPr>
            <a:spLocks noGrp="1"/>
          </p:cNvSpPr>
          <p:nvPr>
            <p:ph type="dt" sz="half" idx="10"/>
          </p:nvPr>
        </p:nvSpPr>
        <p:spPr/>
        <p:txBody>
          <a:bodyPr/>
          <a:lstStyle/>
          <a:p>
            <a:fld id="{07E5497A-9891-415D-973C-82546F250AC6}" type="datetime1">
              <a:rPr lang="en-US" smtClean="0"/>
              <a:t>12/12/2024</a:t>
            </a:fld>
            <a:endParaRPr lang="en-US"/>
          </a:p>
        </p:txBody>
      </p:sp>
      <p:sp>
        <p:nvSpPr>
          <p:cNvPr id="5" name="Footer Placeholder 4">
            <a:extLst>
              <a:ext uri="{FF2B5EF4-FFF2-40B4-BE49-F238E27FC236}">
                <a16:creationId xmlns:a16="http://schemas.microsoft.com/office/drawing/2014/main" id="{B6431C19-2A73-451A-9C18-0DBB03FEE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0AEB7-D34B-418E-9D25-FE6420D0DD8F}"/>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2722863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3B82-644F-4296-8DBC-DF3546FF8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70CF1-6840-432F-A774-F15D1783AD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31975-2909-45E6-A898-7B9221200DB2}"/>
              </a:ext>
            </a:extLst>
          </p:cNvPr>
          <p:cNvSpPr>
            <a:spLocks noGrp="1"/>
          </p:cNvSpPr>
          <p:nvPr>
            <p:ph type="dt" sz="half" idx="10"/>
          </p:nvPr>
        </p:nvSpPr>
        <p:spPr/>
        <p:txBody>
          <a:bodyPr/>
          <a:lstStyle/>
          <a:p>
            <a:fld id="{16D2A78C-D369-41CC-B276-5538E8897C97}" type="datetime1">
              <a:rPr lang="en-US" smtClean="0"/>
              <a:t>12/12/2024</a:t>
            </a:fld>
            <a:endParaRPr lang="en-US"/>
          </a:p>
        </p:txBody>
      </p:sp>
      <p:sp>
        <p:nvSpPr>
          <p:cNvPr id="5" name="Footer Placeholder 4">
            <a:extLst>
              <a:ext uri="{FF2B5EF4-FFF2-40B4-BE49-F238E27FC236}">
                <a16:creationId xmlns:a16="http://schemas.microsoft.com/office/drawing/2014/main" id="{568A432B-F409-4E5B-8D44-622F8A93F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CAA4E-BDA7-4568-B29A-CBB8CE28AAE3}"/>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2234657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DD28-2523-4842-B9EA-9E192042C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10EC3-5874-4EE4-BFCD-C812D3D13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C0D1FD-93AF-43BD-9052-B1DFFA9E5987}"/>
              </a:ext>
            </a:extLst>
          </p:cNvPr>
          <p:cNvSpPr>
            <a:spLocks noGrp="1"/>
          </p:cNvSpPr>
          <p:nvPr>
            <p:ph type="dt" sz="half" idx="10"/>
          </p:nvPr>
        </p:nvSpPr>
        <p:spPr/>
        <p:txBody>
          <a:bodyPr/>
          <a:lstStyle/>
          <a:p>
            <a:fld id="{674D6134-D2DD-4C8C-AC58-A70BA8781774}" type="datetime1">
              <a:rPr lang="en-US" smtClean="0"/>
              <a:t>12/12/2024</a:t>
            </a:fld>
            <a:endParaRPr lang="en-US"/>
          </a:p>
        </p:txBody>
      </p:sp>
      <p:sp>
        <p:nvSpPr>
          <p:cNvPr id="5" name="Footer Placeholder 4">
            <a:extLst>
              <a:ext uri="{FF2B5EF4-FFF2-40B4-BE49-F238E27FC236}">
                <a16:creationId xmlns:a16="http://schemas.microsoft.com/office/drawing/2014/main" id="{6D662A7C-0EA0-40BC-86C5-36650968C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D0EE3-6BC5-4BA3-9DEA-4D4013F9E386}"/>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1976874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074D-318B-45DF-905C-CA38A53A9E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F306C7-6F16-483D-AA8D-E5F3602C93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9F5F4-4CAC-44AE-95F5-B4018EB96E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B62B8E-1107-4576-9FD2-170D4B4AB4D6}"/>
              </a:ext>
            </a:extLst>
          </p:cNvPr>
          <p:cNvSpPr>
            <a:spLocks noGrp="1"/>
          </p:cNvSpPr>
          <p:nvPr>
            <p:ph type="dt" sz="half" idx="10"/>
          </p:nvPr>
        </p:nvSpPr>
        <p:spPr/>
        <p:txBody>
          <a:bodyPr/>
          <a:lstStyle/>
          <a:p>
            <a:fld id="{5630C4FB-0FCB-4CCE-BC4F-B5C22E522335}" type="datetime1">
              <a:rPr lang="en-US" smtClean="0"/>
              <a:t>12/12/2024</a:t>
            </a:fld>
            <a:endParaRPr lang="en-US"/>
          </a:p>
        </p:txBody>
      </p:sp>
      <p:sp>
        <p:nvSpPr>
          <p:cNvPr id="6" name="Footer Placeholder 5">
            <a:extLst>
              <a:ext uri="{FF2B5EF4-FFF2-40B4-BE49-F238E27FC236}">
                <a16:creationId xmlns:a16="http://schemas.microsoft.com/office/drawing/2014/main" id="{1C90462D-B602-412C-B9BA-DCCC2B079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1B721-FF08-4ECD-BF61-6AAE9BA7014C}"/>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1432570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F6C1-07B4-4E1F-BFAC-BDC90F9535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44BCD8-0F5C-4F4A-BD0A-4E86509528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727010-9A8F-4C11-AD2B-64D2AF7A54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11F319-0C40-4D4E-A5FC-C429B4AB9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F078D-93D1-4F34-829B-C52C3FC1AA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1BDCD8-F652-4DA1-BEB5-B5A65896F8B0}"/>
              </a:ext>
            </a:extLst>
          </p:cNvPr>
          <p:cNvSpPr>
            <a:spLocks noGrp="1"/>
          </p:cNvSpPr>
          <p:nvPr>
            <p:ph type="dt" sz="half" idx="10"/>
          </p:nvPr>
        </p:nvSpPr>
        <p:spPr/>
        <p:txBody>
          <a:bodyPr/>
          <a:lstStyle/>
          <a:p>
            <a:fld id="{78F31935-758A-486D-A94E-577604F0D318}" type="datetime1">
              <a:rPr lang="en-US" smtClean="0"/>
              <a:t>12/12/2024</a:t>
            </a:fld>
            <a:endParaRPr lang="en-US"/>
          </a:p>
        </p:txBody>
      </p:sp>
      <p:sp>
        <p:nvSpPr>
          <p:cNvPr id="8" name="Footer Placeholder 7">
            <a:extLst>
              <a:ext uri="{FF2B5EF4-FFF2-40B4-BE49-F238E27FC236}">
                <a16:creationId xmlns:a16="http://schemas.microsoft.com/office/drawing/2014/main" id="{0F701861-0EBE-4B49-84A6-4E4DBBF494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7B3E62-CD0C-4A53-9852-6D4DFED1FDF6}"/>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363922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D227-40F4-C6B2-41BC-053D85F96EF1}"/>
              </a:ext>
            </a:extLst>
          </p:cNvPr>
          <p:cNvSpPr>
            <a:spLocks noGrp="1"/>
          </p:cNvSpPr>
          <p:nvPr>
            <p:ph type="title"/>
          </p:nvPr>
        </p:nvSpPr>
        <p:spPr>
          <a:xfrm>
            <a:off x="584790" y="1709738"/>
            <a:ext cx="11004697"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F62B934-1F36-73CC-CD1E-16C515D2FC9B}"/>
              </a:ext>
            </a:extLst>
          </p:cNvPr>
          <p:cNvSpPr>
            <a:spLocks noGrp="1"/>
          </p:cNvSpPr>
          <p:nvPr>
            <p:ph type="body" idx="1"/>
          </p:nvPr>
        </p:nvSpPr>
        <p:spPr>
          <a:xfrm>
            <a:off x="584790" y="4589463"/>
            <a:ext cx="11004697" cy="1500187"/>
          </a:xfrm>
        </p:spPr>
        <p:txBody>
          <a:bodyPr anchor="ct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54F8CD8-2EA3-695A-D3FF-7225F7BD9E50}"/>
              </a:ext>
            </a:extLst>
          </p:cNvPr>
          <p:cNvSpPr>
            <a:spLocks noGrp="1"/>
          </p:cNvSpPr>
          <p:nvPr>
            <p:ph type="ftr" sz="quarter" idx="11"/>
          </p:nvPr>
        </p:nvSpPr>
        <p:spPr/>
        <p:txBody>
          <a:bodyPr/>
          <a:lstStyle>
            <a:lvl1pPr>
              <a:defRPr>
                <a:solidFill>
                  <a:schemeClr val="bg1"/>
                </a:solidFill>
              </a:defRPr>
            </a:lvl1pPr>
          </a:lstStyle>
          <a:p>
            <a:r>
              <a:rPr lang="en-US"/>
              <a:t>Texas Mother-Friendly Worksite Program</a:t>
            </a:r>
          </a:p>
        </p:txBody>
      </p:sp>
      <p:sp>
        <p:nvSpPr>
          <p:cNvPr id="6" name="Slide Number Placeholder 5">
            <a:extLst>
              <a:ext uri="{FF2B5EF4-FFF2-40B4-BE49-F238E27FC236}">
                <a16:creationId xmlns:a16="http://schemas.microsoft.com/office/drawing/2014/main" id="{40E79553-391B-ECE2-61DB-F2CED6292228}"/>
              </a:ext>
            </a:extLst>
          </p:cNvPr>
          <p:cNvSpPr>
            <a:spLocks noGrp="1"/>
          </p:cNvSpPr>
          <p:nvPr>
            <p:ph type="sldNum" sz="quarter" idx="12"/>
          </p:nvPr>
        </p:nvSpPr>
        <p:spPr>
          <a:xfrm>
            <a:off x="9144000" y="6492875"/>
            <a:ext cx="2743200" cy="300159"/>
          </a:xfrm>
          <a:prstGeom prst="rect">
            <a:avLst/>
          </a:prstGeom>
        </p:spPr>
        <p:txBody>
          <a:bodyPr/>
          <a:lstStyle>
            <a:lvl1pPr>
              <a:defRPr>
                <a:solidFill>
                  <a:schemeClr val="bg1"/>
                </a:solidFill>
              </a:defRPr>
            </a:lvl1pPr>
          </a:lstStyle>
          <a:p>
            <a:fld id="{94CD02C2-D456-3641-838C-076DBE771791}" type="slidenum">
              <a:rPr lang="en-US" smtClean="0"/>
              <a:pPr/>
              <a:t>‹#›</a:t>
            </a:fld>
            <a:endParaRPr lang="en-US"/>
          </a:p>
        </p:txBody>
      </p:sp>
      <p:cxnSp>
        <p:nvCxnSpPr>
          <p:cNvPr id="4" name="Straight Connector 3">
            <a:extLst>
              <a:ext uri="{FF2B5EF4-FFF2-40B4-BE49-F238E27FC236}">
                <a16:creationId xmlns:a16="http://schemas.microsoft.com/office/drawing/2014/main" id="{EB760CA0-0E1F-5CF5-38BA-D191ABF96D10}"/>
              </a:ext>
            </a:extLst>
          </p:cNvPr>
          <p:cNvCxnSpPr>
            <a:cxnSpLocks/>
          </p:cNvCxnSpPr>
          <p:nvPr userDrawn="1"/>
        </p:nvCxnSpPr>
        <p:spPr>
          <a:xfrm>
            <a:off x="287352" y="6397750"/>
            <a:ext cx="115998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153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4B3F-4C8F-480C-AE25-257A7AEB7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2713D0-CE27-48E9-A00B-6A623E2AC5D7}"/>
              </a:ext>
            </a:extLst>
          </p:cNvPr>
          <p:cNvSpPr>
            <a:spLocks noGrp="1"/>
          </p:cNvSpPr>
          <p:nvPr>
            <p:ph type="dt" sz="half" idx="10"/>
          </p:nvPr>
        </p:nvSpPr>
        <p:spPr/>
        <p:txBody>
          <a:bodyPr/>
          <a:lstStyle/>
          <a:p>
            <a:fld id="{434BE969-FC0F-4A56-BEBB-5CBAD8D3716C}" type="datetime1">
              <a:rPr lang="en-US" smtClean="0"/>
              <a:t>12/12/2024</a:t>
            </a:fld>
            <a:endParaRPr lang="en-US"/>
          </a:p>
        </p:txBody>
      </p:sp>
      <p:sp>
        <p:nvSpPr>
          <p:cNvPr id="4" name="Footer Placeholder 3">
            <a:extLst>
              <a:ext uri="{FF2B5EF4-FFF2-40B4-BE49-F238E27FC236}">
                <a16:creationId xmlns:a16="http://schemas.microsoft.com/office/drawing/2014/main" id="{B0E2BA08-3C7C-4366-910F-CEF22BD35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52B30E-1B12-4E8E-B341-43A7777668D7}"/>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475040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980F02-438A-4443-B88B-816FCF579C4D}"/>
              </a:ext>
            </a:extLst>
          </p:cNvPr>
          <p:cNvSpPr>
            <a:spLocks noGrp="1"/>
          </p:cNvSpPr>
          <p:nvPr>
            <p:ph type="dt" sz="half" idx="10"/>
          </p:nvPr>
        </p:nvSpPr>
        <p:spPr/>
        <p:txBody>
          <a:bodyPr/>
          <a:lstStyle/>
          <a:p>
            <a:fld id="{63D9A6B5-6B0A-4298-85AB-4EFC61C5FEC1}" type="datetime1">
              <a:rPr lang="en-US" smtClean="0"/>
              <a:t>12/12/2024</a:t>
            </a:fld>
            <a:endParaRPr lang="en-US"/>
          </a:p>
        </p:txBody>
      </p:sp>
      <p:sp>
        <p:nvSpPr>
          <p:cNvPr id="3" name="Footer Placeholder 2">
            <a:extLst>
              <a:ext uri="{FF2B5EF4-FFF2-40B4-BE49-F238E27FC236}">
                <a16:creationId xmlns:a16="http://schemas.microsoft.com/office/drawing/2014/main" id="{FE03F650-DE5D-47B4-BE5A-F06A1E2C49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D34DB-E9BF-4B32-B759-084D9B6EE485}"/>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1407069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395C-B792-4BAD-90D1-7BEEC1AB4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73455D-27A2-4045-AA00-E9FE07B2D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D0CCE-1F63-421F-AC89-49DC7EFDE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9418E-B931-4D17-A9FA-B6522D5C536E}"/>
              </a:ext>
            </a:extLst>
          </p:cNvPr>
          <p:cNvSpPr>
            <a:spLocks noGrp="1"/>
          </p:cNvSpPr>
          <p:nvPr>
            <p:ph type="dt" sz="half" idx="10"/>
          </p:nvPr>
        </p:nvSpPr>
        <p:spPr/>
        <p:txBody>
          <a:bodyPr/>
          <a:lstStyle/>
          <a:p>
            <a:fld id="{160D9797-1461-439A-BD67-CBD7EE38F71A}" type="datetime1">
              <a:rPr lang="en-US" smtClean="0"/>
              <a:t>12/12/2024</a:t>
            </a:fld>
            <a:endParaRPr lang="en-US"/>
          </a:p>
        </p:txBody>
      </p:sp>
      <p:sp>
        <p:nvSpPr>
          <p:cNvPr id="6" name="Footer Placeholder 5">
            <a:extLst>
              <a:ext uri="{FF2B5EF4-FFF2-40B4-BE49-F238E27FC236}">
                <a16:creationId xmlns:a16="http://schemas.microsoft.com/office/drawing/2014/main" id="{F149C46A-44F3-4620-BC4F-4B26ED74E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05146-2934-4137-BE78-F15C322949E2}"/>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3566119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9249-DFF9-4A67-ABC6-EA549B62B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C40FBE-72AD-406F-8708-F7DFB96206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0BEDE7-BF9F-4189-AE37-BF5E0BB6C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BA770-BD37-41CB-ACCC-D82A4480C851}"/>
              </a:ext>
            </a:extLst>
          </p:cNvPr>
          <p:cNvSpPr>
            <a:spLocks noGrp="1"/>
          </p:cNvSpPr>
          <p:nvPr>
            <p:ph type="dt" sz="half" idx="10"/>
          </p:nvPr>
        </p:nvSpPr>
        <p:spPr/>
        <p:txBody>
          <a:bodyPr/>
          <a:lstStyle/>
          <a:p>
            <a:fld id="{BC8965F6-9AB2-4EEB-9A75-8640C66DC121}" type="datetime1">
              <a:rPr lang="en-US" smtClean="0"/>
              <a:t>12/12/2024</a:t>
            </a:fld>
            <a:endParaRPr lang="en-US"/>
          </a:p>
        </p:txBody>
      </p:sp>
      <p:sp>
        <p:nvSpPr>
          <p:cNvPr id="6" name="Footer Placeholder 5">
            <a:extLst>
              <a:ext uri="{FF2B5EF4-FFF2-40B4-BE49-F238E27FC236}">
                <a16:creationId xmlns:a16="http://schemas.microsoft.com/office/drawing/2014/main" id="{B5FACEC8-3621-4028-AC55-B3421CE1E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843577-FA9B-4182-BB15-33B6F8AC4277}"/>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513806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5A88-5FF7-4E1D-A7EC-2E377E1D92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81EAB3-55B9-4281-9A4F-9B85F517E6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BD90E-51A3-445C-B5DD-6D68BD78E881}"/>
              </a:ext>
            </a:extLst>
          </p:cNvPr>
          <p:cNvSpPr>
            <a:spLocks noGrp="1"/>
          </p:cNvSpPr>
          <p:nvPr>
            <p:ph type="dt" sz="half" idx="10"/>
          </p:nvPr>
        </p:nvSpPr>
        <p:spPr/>
        <p:txBody>
          <a:bodyPr/>
          <a:lstStyle/>
          <a:p>
            <a:fld id="{2834300E-EA5E-4310-B8B8-2ED618C94F80}" type="datetime1">
              <a:rPr lang="en-US" smtClean="0"/>
              <a:t>12/12/2024</a:t>
            </a:fld>
            <a:endParaRPr lang="en-US"/>
          </a:p>
        </p:txBody>
      </p:sp>
      <p:sp>
        <p:nvSpPr>
          <p:cNvPr id="5" name="Footer Placeholder 4">
            <a:extLst>
              <a:ext uri="{FF2B5EF4-FFF2-40B4-BE49-F238E27FC236}">
                <a16:creationId xmlns:a16="http://schemas.microsoft.com/office/drawing/2014/main" id="{22859119-05CB-45A8-98DB-083ABAEB3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9C1B7-91A2-47A6-8D4F-D27D83A62AB7}"/>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1415650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1EA038-253C-407C-82E2-2330E49B7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ACBBD6-3409-4085-B51C-5ED5F2548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82175-C75A-402E-B75F-4A5BD6FA3932}"/>
              </a:ext>
            </a:extLst>
          </p:cNvPr>
          <p:cNvSpPr>
            <a:spLocks noGrp="1"/>
          </p:cNvSpPr>
          <p:nvPr>
            <p:ph type="dt" sz="half" idx="10"/>
          </p:nvPr>
        </p:nvSpPr>
        <p:spPr/>
        <p:txBody>
          <a:bodyPr/>
          <a:lstStyle/>
          <a:p>
            <a:fld id="{4F399484-4448-4E71-9377-B88896099D1E}" type="datetime1">
              <a:rPr lang="en-US" smtClean="0"/>
              <a:t>12/12/2024</a:t>
            </a:fld>
            <a:endParaRPr lang="en-US"/>
          </a:p>
        </p:txBody>
      </p:sp>
      <p:sp>
        <p:nvSpPr>
          <p:cNvPr id="5" name="Footer Placeholder 4">
            <a:extLst>
              <a:ext uri="{FF2B5EF4-FFF2-40B4-BE49-F238E27FC236}">
                <a16:creationId xmlns:a16="http://schemas.microsoft.com/office/drawing/2014/main" id="{D6698C67-030C-40D0-9C82-BAEE3AE43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0606D-C202-4971-A54E-4F48D077A5D5}"/>
              </a:ext>
            </a:extLst>
          </p:cNvPr>
          <p:cNvSpPr>
            <a:spLocks noGrp="1"/>
          </p:cNvSpPr>
          <p:nvPr>
            <p:ph type="sldNum" sz="quarter" idx="12"/>
          </p:nvPr>
        </p:nvSpPr>
        <p:spPr/>
        <p:txBody>
          <a:bodyPr/>
          <a:lstStyle/>
          <a:p>
            <a:fld id="{989A1461-410F-48BF-AF24-663BF8C37449}" type="slidenum">
              <a:rPr lang="en-US" smtClean="0"/>
              <a:t>‹#›</a:t>
            </a:fld>
            <a:endParaRPr lang="en-US"/>
          </a:p>
        </p:txBody>
      </p:sp>
    </p:spTree>
    <p:extLst>
      <p:ext uri="{BB962C8B-B14F-4D97-AF65-F5344CB8AC3E}">
        <p14:creationId xmlns:p14="http://schemas.microsoft.com/office/powerpoint/2010/main" val="1995636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0" y="241300"/>
            <a:ext cx="9514936"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4158174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419987"/>
          </a:xfrm>
          <a:prstGeom prst="rect">
            <a:avLst/>
          </a:prstGeom>
        </p:spPr>
        <p:txBody>
          <a:bodyPr wrap="square" lIns="0" tIns="0" rIns="0" bIns="0">
            <a:spAutoFit/>
          </a:bodyPr>
          <a:lstStyle>
            <a:lvl1pPr>
              <a:defRPr sz="2729" b="1" i="0">
                <a:solidFill>
                  <a:schemeClr val="bg1"/>
                </a:solidFill>
                <a:latin typeface="PT Sans"/>
                <a:cs typeface="PT Sans"/>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Footer Placeholder 3">
            <a:extLst>
              <a:ext uri="{FF2B5EF4-FFF2-40B4-BE49-F238E27FC236}">
                <a16:creationId xmlns:a16="http://schemas.microsoft.com/office/drawing/2014/main" id="{952F78E5-D754-EBB5-6820-32FECBE6D131}"/>
              </a:ext>
            </a:extLst>
          </p:cNvPr>
          <p:cNvSpPr txBox="1">
            <a:spLocks/>
          </p:cNvSpPr>
          <p:nvPr userDrawn="1"/>
        </p:nvSpPr>
        <p:spPr>
          <a:xfrm>
            <a:off x="760808" y="6377940"/>
            <a:ext cx="4114800" cy="300159"/>
          </a:xfrm>
          <a:prstGeom prst="rect">
            <a:avLst/>
          </a:prstGeom>
        </p:spPr>
        <p:txBody>
          <a:bodyPr vert="horz" wrap="square" lIns="0" tIns="0" rIns="0" bIns="0" rtlCol="0" anchor="ctr">
            <a:noAutofit/>
          </a:bodyPr>
          <a:lstStyle>
            <a:defPPr>
              <a:defRPr lang="en-MX"/>
            </a:defPPr>
            <a:lvl1pPr marL="0" algn="l" defTabSz="914400" rtl="0" eaLnBrk="1" latinLnBrk="0" hangingPunct="1">
              <a:defRPr sz="1200" b="1" i="0" kern="1200">
                <a:solidFill>
                  <a:schemeClr val="tx2"/>
                </a:solidFill>
                <a:latin typeface="PT Sans" panose="020B0503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87"/>
                </a:solidFill>
                <a:effectLst/>
                <a:uLnTx/>
                <a:uFillTx/>
                <a:latin typeface="PT Sans" panose="020B0503020203020204" pitchFamily="34" charset="77"/>
                <a:ea typeface="+mn-ea"/>
                <a:cs typeface="+mn-cs"/>
              </a:rPr>
              <a:t>Texas Mother-Friendly Worksite Program</a:t>
            </a:r>
          </a:p>
        </p:txBody>
      </p:sp>
      <p:cxnSp>
        <p:nvCxnSpPr>
          <p:cNvPr id="8" name="Straight Connector 7">
            <a:extLst>
              <a:ext uri="{FF2B5EF4-FFF2-40B4-BE49-F238E27FC236}">
                <a16:creationId xmlns:a16="http://schemas.microsoft.com/office/drawing/2014/main" id="{0A61ECE3-EC82-93FE-39D4-48EF7B787BB5}"/>
              </a:ext>
            </a:extLst>
          </p:cNvPr>
          <p:cNvCxnSpPr>
            <a:cxnSpLocks/>
          </p:cNvCxnSpPr>
          <p:nvPr userDrawn="1"/>
        </p:nvCxnSpPr>
        <p:spPr>
          <a:xfrm>
            <a:off x="606583" y="6437015"/>
            <a:ext cx="0" cy="1907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599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143665" y="344314"/>
            <a:ext cx="5904671" cy="419987"/>
          </a:xfrm>
        </p:spPr>
        <p:txBody>
          <a:bodyPr lIns="0" tIns="0" rIns="0" bIns="0"/>
          <a:lstStyle>
            <a:lvl1pPr>
              <a:defRPr sz="2729" b="1" i="0">
                <a:solidFill>
                  <a:schemeClr val="bg1"/>
                </a:solidFill>
                <a:latin typeface="PT Sans"/>
                <a:cs typeface="PT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3" name="Footer Placeholder 3">
            <a:extLst>
              <a:ext uri="{FF2B5EF4-FFF2-40B4-BE49-F238E27FC236}">
                <a16:creationId xmlns:a16="http://schemas.microsoft.com/office/drawing/2014/main" id="{CB80825D-960D-1583-7922-AD549DA581BF}"/>
              </a:ext>
            </a:extLst>
          </p:cNvPr>
          <p:cNvSpPr txBox="1">
            <a:spLocks/>
          </p:cNvSpPr>
          <p:nvPr userDrawn="1"/>
        </p:nvSpPr>
        <p:spPr>
          <a:xfrm>
            <a:off x="760808" y="6377940"/>
            <a:ext cx="4114800" cy="300159"/>
          </a:xfrm>
          <a:prstGeom prst="rect">
            <a:avLst/>
          </a:prstGeom>
        </p:spPr>
        <p:txBody>
          <a:bodyPr vert="horz" wrap="square" lIns="0" tIns="0" rIns="0" bIns="0" rtlCol="0" anchor="ctr">
            <a:noAutofit/>
          </a:bodyPr>
          <a:lstStyle>
            <a:defPPr>
              <a:defRPr lang="en-MX"/>
            </a:defPPr>
            <a:lvl1pPr marL="0" algn="l" defTabSz="914400" rtl="0" eaLnBrk="1" latinLnBrk="0" hangingPunct="1">
              <a:defRPr sz="1200" b="1" i="0" kern="1200">
                <a:solidFill>
                  <a:schemeClr val="tx2"/>
                </a:solidFill>
                <a:latin typeface="PT Sans" panose="020B0503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87"/>
                </a:solidFill>
                <a:effectLst/>
                <a:uLnTx/>
                <a:uFillTx/>
                <a:latin typeface="PT Sans" panose="020B0503020203020204" pitchFamily="34" charset="77"/>
                <a:ea typeface="+mn-ea"/>
                <a:cs typeface="+mn-cs"/>
              </a:rPr>
              <a:t>Texas Mother-Friendly Worksite Program</a:t>
            </a:r>
          </a:p>
        </p:txBody>
      </p:sp>
      <p:cxnSp>
        <p:nvCxnSpPr>
          <p:cNvPr id="8" name="Straight Connector 7">
            <a:extLst>
              <a:ext uri="{FF2B5EF4-FFF2-40B4-BE49-F238E27FC236}">
                <a16:creationId xmlns:a16="http://schemas.microsoft.com/office/drawing/2014/main" id="{BFCB9139-2A88-2454-459F-BC471078A3D3}"/>
              </a:ext>
            </a:extLst>
          </p:cNvPr>
          <p:cNvCxnSpPr>
            <a:cxnSpLocks/>
          </p:cNvCxnSpPr>
          <p:nvPr userDrawn="1"/>
        </p:nvCxnSpPr>
        <p:spPr>
          <a:xfrm>
            <a:off x="606583" y="6437015"/>
            <a:ext cx="0" cy="1907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45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143665" y="344314"/>
            <a:ext cx="5904671" cy="419987"/>
          </a:xfrm>
        </p:spPr>
        <p:txBody>
          <a:bodyPr lIns="0" tIns="0" rIns="0" bIns="0"/>
          <a:lstStyle>
            <a:lvl1pPr>
              <a:defRPr sz="2729" b="1" i="0">
                <a:solidFill>
                  <a:schemeClr val="bg1"/>
                </a:solidFill>
                <a:latin typeface="PT Sans"/>
                <a:cs typeface="PT Sans"/>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Footer Placeholder 3">
            <a:extLst>
              <a:ext uri="{FF2B5EF4-FFF2-40B4-BE49-F238E27FC236}">
                <a16:creationId xmlns:a16="http://schemas.microsoft.com/office/drawing/2014/main" id="{C5D88704-9091-2C8F-6729-83EF40C94708}"/>
              </a:ext>
            </a:extLst>
          </p:cNvPr>
          <p:cNvSpPr txBox="1">
            <a:spLocks/>
          </p:cNvSpPr>
          <p:nvPr userDrawn="1"/>
        </p:nvSpPr>
        <p:spPr>
          <a:xfrm>
            <a:off x="760808" y="6377940"/>
            <a:ext cx="4114800" cy="300159"/>
          </a:xfrm>
          <a:prstGeom prst="rect">
            <a:avLst/>
          </a:prstGeom>
        </p:spPr>
        <p:txBody>
          <a:bodyPr vert="horz" wrap="square" lIns="0" tIns="0" rIns="0" bIns="0" rtlCol="0" anchor="ctr">
            <a:noAutofit/>
          </a:bodyPr>
          <a:lstStyle>
            <a:defPPr>
              <a:defRPr lang="en-MX"/>
            </a:defPPr>
            <a:lvl1pPr marL="0" algn="l" defTabSz="914400" rtl="0" eaLnBrk="1" latinLnBrk="0" hangingPunct="1">
              <a:defRPr sz="1200" b="1" i="0" kern="1200">
                <a:solidFill>
                  <a:schemeClr val="tx2"/>
                </a:solidFill>
                <a:latin typeface="PT Sans" panose="020B0503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87"/>
                </a:solidFill>
                <a:effectLst/>
                <a:uLnTx/>
                <a:uFillTx/>
                <a:latin typeface="PT Sans" panose="020B0503020203020204" pitchFamily="34" charset="77"/>
                <a:ea typeface="+mn-ea"/>
                <a:cs typeface="+mn-cs"/>
              </a:rPr>
              <a:t>Texas Mother-Friendly Worksite Program</a:t>
            </a:r>
          </a:p>
        </p:txBody>
      </p:sp>
      <p:cxnSp>
        <p:nvCxnSpPr>
          <p:cNvPr id="9" name="Straight Connector 8">
            <a:extLst>
              <a:ext uri="{FF2B5EF4-FFF2-40B4-BE49-F238E27FC236}">
                <a16:creationId xmlns:a16="http://schemas.microsoft.com/office/drawing/2014/main" id="{E0B08B6E-0820-A3B2-4593-61C11E75D8FC}"/>
              </a:ext>
            </a:extLst>
          </p:cNvPr>
          <p:cNvCxnSpPr>
            <a:cxnSpLocks/>
          </p:cNvCxnSpPr>
          <p:nvPr userDrawn="1"/>
        </p:nvCxnSpPr>
        <p:spPr>
          <a:xfrm>
            <a:off x="606583" y="6437015"/>
            <a:ext cx="0" cy="1907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57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BDFFB-081B-D3B6-579A-2FF9BC845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10221753" cy="1325563"/>
          </a:xfrm>
          <a:prstGeom prst="rect">
            <a:avLst/>
          </a:prstGeom>
        </p:spPr>
        <p:txBody>
          <a:bodyPr vert="horz" wrap="none" lIns="0" tIns="0" rIns="0" bIns="0" rtlCol="0" anchor="ctr">
            <a:normAutofit/>
          </a:bodyPr>
          <a:lstStyle/>
          <a:p>
            <a:r>
              <a:rPr lang="en-US"/>
              <a:t>Click to edit Master title style</a:t>
            </a:r>
          </a:p>
        </p:txBody>
      </p:sp>
    </p:spTree>
    <p:extLst>
      <p:ext uri="{BB962C8B-B14F-4D97-AF65-F5344CB8AC3E}">
        <p14:creationId xmlns:p14="http://schemas.microsoft.com/office/powerpoint/2010/main" val="2171770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143665" y="344314"/>
            <a:ext cx="5904671" cy="419987"/>
          </a:xfrm>
        </p:spPr>
        <p:txBody>
          <a:bodyPr lIns="0" tIns="0" rIns="0" bIns="0"/>
          <a:lstStyle>
            <a:lvl1pPr>
              <a:defRPr sz="2729" b="1" i="0">
                <a:solidFill>
                  <a:schemeClr val="bg1"/>
                </a:solidFill>
                <a:latin typeface="PT Sans"/>
                <a:cs typeface="PT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Footer Placeholder 3">
            <a:extLst>
              <a:ext uri="{FF2B5EF4-FFF2-40B4-BE49-F238E27FC236}">
                <a16:creationId xmlns:a16="http://schemas.microsoft.com/office/drawing/2014/main" id="{916C106D-6045-4D50-B150-CC4A8F1DC1C5}"/>
              </a:ext>
            </a:extLst>
          </p:cNvPr>
          <p:cNvSpPr txBox="1">
            <a:spLocks/>
          </p:cNvSpPr>
          <p:nvPr userDrawn="1"/>
        </p:nvSpPr>
        <p:spPr>
          <a:xfrm>
            <a:off x="760808" y="6377940"/>
            <a:ext cx="4114800" cy="300159"/>
          </a:xfrm>
          <a:prstGeom prst="rect">
            <a:avLst/>
          </a:prstGeom>
        </p:spPr>
        <p:txBody>
          <a:bodyPr vert="horz" wrap="square" lIns="0" tIns="0" rIns="0" bIns="0" rtlCol="0" anchor="ctr">
            <a:noAutofit/>
          </a:bodyPr>
          <a:lstStyle>
            <a:defPPr>
              <a:defRPr lang="en-MX"/>
            </a:defPPr>
            <a:lvl1pPr marL="0" algn="l" defTabSz="914400" rtl="0" eaLnBrk="1" latinLnBrk="0" hangingPunct="1">
              <a:defRPr sz="1200" b="1" i="0" kern="1200">
                <a:solidFill>
                  <a:schemeClr val="tx2"/>
                </a:solidFill>
                <a:latin typeface="PT Sans" panose="020B0503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87"/>
                </a:solidFill>
                <a:effectLst/>
                <a:uLnTx/>
                <a:uFillTx/>
                <a:latin typeface="PT Sans" panose="020B0503020203020204" pitchFamily="34" charset="77"/>
                <a:ea typeface="+mn-ea"/>
                <a:cs typeface="+mn-cs"/>
              </a:rPr>
              <a:t>Texas Mother-Friendly Worksite Program</a:t>
            </a:r>
          </a:p>
        </p:txBody>
      </p:sp>
      <p:cxnSp>
        <p:nvCxnSpPr>
          <p:cNvPr id="7" name="Straight Connector 6">
            <a:extLst>
              <a:ext uri="{FF2B5EF4-FFF2-40B4-BE49-F238E27FC236}">
                <a16:creationId xmlns:a16="http://schemas.microsoft.com/office/drawing/2014/main" id="{BE63812A-FA8D-850B-F2E6-AC706D5C5471}"/>
              </a:ext>
            </a:extLst>
          </p:cNvPr>
          <p:cNvCxnSpPr>
            <a:cxnSpLocks/>
          </p:cNvCxnSpPr>
          <p:nvPr userDrawn="1"/>
        </p:nvCxnSpPr>
        <p:spPr>
          <a:xfrm>
            <a:off x="606583" y="6437015"/>
            <a:ext cx="0" cy="1907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438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Footer Placeholder 3">
            <a:extLst>
              <a:ext uri="{FF2B5EF4-FFF2-40B4-BE49-F238E27FC236}">
                <a16:creationId xmlns:a16="http://schemas.microsoft.com/office/drawing/2014/main" id="{2FD1B7A4-18DE-AC67-9A4C-6752CE758F55}"/>
              </a:ext>
            </a:extLst>
          </p:cNvPr>
          <p:cNvSpPr txBox="1">
            <a:spLocks/>
          </p:cNvSpPr>
          <p:nvPr userDrawn="1"/>
        </p:nvSpPr>
        <p:spPr>
          <a:xfrm>
            <a:off x="760808" y="6377940"/>
            <a:ext cx="4114800" cy="300159"/>
          </a:xfrm>
          <a:prstGeom prst="rect">
            <a:avLst/>
          </a:prstGeom>
        </p:spPr>
        <p:txBody>
          <a:bodyPr vert="horz" wrap="square" lIns="0" tIns="0" rIns="0" bIns="0" rtlCol="0" anchor="ctr">
            <a:noAutofit/>
          </a:bodyPr>
          <a:lstStyle>
            <a:defPPr>
              <a:defRPr lang="en-MX"/>
            </a:defPPr>
            <a:lvl1pPr marL="0" algn="l" defTabSz="914400" rtl="0" eaLnBrk="1" latinLnBrk="0" hangingPunct="1">
              <a:defRPr sz="1200" b="1" i="0" kern="1200">
                <a:solidFill>
                  <a:schemeClr val="tx2"/>
                </a:solidFill>
                <a:latin typeface="PT Sans" panose="020B0503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87"/>
                </a:solidFill>
                <a:effectLst/>
                <a:uLnTx/>
                <a:uFillTx/>
                <a:latin typeface="PT Sans" panose="020B0503020203020204" pitchFamily="34" charset="77"/>
                <a:ea typeface="+mn-ea"/>
                <a:cs typeface="+mn-cs"/>
              </a:rPr>
              <a:t>Texas Mother-Friendly Worksite Program</a:t>
            </a:r>
          </a:p>
        </p:txBody>
      </p:sp>
      <p:cxnSp>
        <p:nvCxnSpPr>
          <p:cNvPr id="6" name="Straight Connector 5">
            <a:extLst>
              <a:ext uri="{FF2B5EF4-FFF2-40B4-BE49-F238E27FC236}">
                <a16:creationId xmlns:a16="http://schemas.microsoft.com/office/drawing/2014/main" id="{A95B1D86-F107-B9DA-4BD2-CE0ECFB9F2E1}"/>
              </a:ext>
            </a:extLst>
          </p:cNvPr>
          <p:cNvCxnSpPr>
            <a:cxnSpLocks/>
          </p:cNvCxnSpPr>
          <p:nvPr userDrawn="1"/>
        </p:nvCxnSpPr>
        <p:spPr>
          <a:xfrm>
            <a:off x="606583" y="6437015"/>
            <a:ext cx="0" cy="1907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02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BDFFB-081B-D3B6-579A-2FF9BC845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10221753" cy="1325563"/>
          </a:xfrm>
          <a:prstGeom prst="rect">
            <a:avLst/>
          </a:prstGeom>
        </p:spPr>
        <p:txBody>
          <a:bodyPr vert="horz" wrap="none" lIns="0" tIns="0" rIns="0" bIns="0" rtlCol="0" anchor="ctr">
            <a:normAutofit/>
          </a:bodyPr>
          <a:lstStyle/>
          <a:p>
            <a:r>
              <a:rPr lang="en-US"/>
              <a:t>Click to edit Master title style</a:t>
            </a:r>
          </a:p>
        </p:txBody>
      </p:sp>
    </p:spTree>
    <p:extLst>
      <p:ext uri="{BB962C8B-B14F-4D97-AF65-F5344CB8AC3E}">
        <p14:creationId xmlns:p14="http://schemas.microsoft.com/office/powerpoint/2010/main" val="248996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BDFFB-081B-D3B6-579A-2FF9BC8451D7}"/>
              </a:ext>
            </a:extLst>
          </p:cNvPr>
          <p:cNvSpPr>
            <a:spLocks noGrp="1"/>
          </p:cNvSpPr>
          <p:nvPr>
            <p:ph idx="1"/>
          </p:nvPr>
        </p:nvSpPr>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lvl1pPr>
              <a:defRPr>
                <a:solidFill>
                  <a:schemeClr val="bg1"/>
                </a:solidFill>
              </a:defRPr>
            </a:lvl1p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lvl1pPr>
              <a:defRPr>
                <a:solidFill>
                  <a:schemeClr val="bg1"/>
                </a:solidFill>
              </a:defRPr>
            </a:lvl1pPr>
          </a:lstStyle>
          <a:p>
            <a:fld id="{94CD02C2-D456-3641-838C-076DBE771791}" type="slidenum">
              <a:rPr lang="en-US" smtClean="0"/>
              <a:pPr/>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10221753" cy="1325563"/>
          </a:xfrm>
          <a:prstGeom prst="rect">
            <a:avLst/>
          </a:prstGeom>
        </p:spPr>
        <p:txBody>
          <a:bodyPr vert="horz" wrap="none" lIns="0" tIns="0" rIns="0" bIns="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4366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p>
            <a:fld id="{94CD02C2-D456-3641-838C-076DBE771791}" type="slidenum">
              <a:rPr lang="en-US" smtClean="0"/>
              <a:t>‹#›</a:t>
            </a:fld>
            <a:endParaRPr lang="en-US"/>
          </a:p>
        </p:txBody>
      </p:sp>
      <p:sp>
        <p:nvSpPr>
          <p:cNvPr id="4" name="Title Placeholder 1">
            <a:extLst>
              <a:ext uri="{FF2B5EF4-FFF2-40B4-BE49-F238E27FC236}">
                <a16:creationId xmlns:a16="http://schemas.microsoft.com/office/drawing/2014/main" id="{B2FAE203-D032-694A-975B-6D4E26B99D12}"/>
              </a:ext>
            </a:extLst>
          </p:cNvPr>
          <p:cNvSpPr>
            <a:spLocks noGrp="1"/>
          </p:cNvSpPr>
          <p:nvPr>
            <p:ph type="title"/>
          </p:nvPr>
        </p:nvSpPr>
        <p:spPr>
          <a:xfrm>
            <a:off x="584791" y="365125"/>
            <a:ext cx="10221753" cy="1325563"/>
          </a:xfrm>
          <a:prstGeom prst="rect">
            <a:avLst/>
          </a:prstGeom>
        </p:spPr>
        <p:txBody>
          <a:bodyPr vert="horz" wrap="none" lIns="0" tIns="0" rIns="0" bIns="0" rtlCol="0" anchor="ctr">
            <a:normAutofit/>
          </a:bodyPr>
          <a:lstStyle/>
          <a:p>
            <a:r>
              <a:rPr lang="en-US"/>
              <a:t>Click to edit Master title style</a:t>
            </a:r>
          </a:p>
        </p:txBody>
      </p:sp>
      <p:sp>
        <p:nvSpPr>
          <p:cNvPr id="2" name="Content Placeholder 2">
            <a:extLst>
              <a:ext uri="{FF2B5EF4-FFF2-40B4-BE49-F238E27FC236}">
                <a16:creationId xmlns:a16="http://schemas.microsoft.com/office/drawing/2014/main" id="{4EFE98E4-5F70-7A8A-5B45-8445E134CC9F}"/>
              </a:ext>
            </a:extLst>
          </p:cNvPr>
          <p:cNvSpPr>
            <a:spLocks noGrp="1"/>
          </p:cNvSpPr>
          <p:nvPr>
            <p:ph idx="10"/>
          </p:nvPr>
        </p:nvSpPr>
        <p:spPr>
          <a:xfrm>
            <a:off x="584791" y="1825624"/>
            <a:ext cx="3508638" cy="4575175"/>
          </a:xfrm>
          <a:prstGeom prst="roundRect">
            <a:avLst/>
          </a:prstGeom>
          <a:solidFill>
            <a:schemeClr val="tx2"/>
          </a:solidFill>
        </p:spPr>
        <p:txBody>
          <a:bodyPr lIns="251999" tIns="251999" rIns="251999" bIns="251999"/>
          <a:lstStyle>
            <a:lvl1pPr>
              <a:defRPr>
                <a:solidFill>
                  <a:schemeClr val="bg1"/>
                </a:solidFill>
              </a:defRPr>
            </a:lvl1pPr>
            <a:lvl2pPr>
              <a:buClr>
                <a:schemeClr val="accent4"/>
              </a:buCl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0F02072A-C801-8F51-F202-E75D232FBBE9}"/>
              </a:ext>
            </a:extLst>
          </p:cNvPr>
          <p:cNvSpPr>
            <a:spLocks noGrp="1"/>
          </p:cNvSpPr>
          <p:nvPr>
            <p:ph idx="13"/>
          </p:nvPr>
        </p:nvSpPr>
        <p:spPr>
          <a:xfrm>
            <a:off x="4341681" y="1825624"/>
            <a:ext cx="3508638" cy="4575175"/>
          </a:xfrm>
          <a:prstGeom prst="roundRect">
            <a:avLst/>
          </a:prstGeom>
          <a:solidFill>
            <a:schemeClr val="accent1"/>
          </a:solidFill>
        </p:spPr>
        <p:txBody>
          <a:bodyPr lIns="251999" tIns="251999" rIns="251999" bIns="251999"/>
          <a:lstStyle>
            <a:lvl1pPr>
              <a:defRPr>
                <a:solidFill>
                  <a:schemeClr val="tx2"/>
                </a:solidFill>
              </a:defRPr>
            </a:lvl1pPr>
            <a:lvl2pPr>
              <a:buClr>
                <a:schemeClr val="tx2"/>
              </a:buCl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8" name="Content Placeholder 2">
            <a:extLst>
              <a:ext uri="{FF2B5EF4-FFF2-40B4-BE49-F238E27FC236}">
                <a16:creationId xmlns:a16="http://schemas.microsoft.com/office/drawing/2014/main" id="{0454F6CB-9460-2384-F428-E9C7B6F99CE5}"/>
              </a:ext>
            </a:extLst>
          </p:cNvPr>
          <p:cNvSpPr>
            <a:spLocks noGrp="1"/>
          </p:cNvSpPr>
          <p:nvPr>
            <p:ph idx="14"/>
          </p:nvPr>
        </p:nvSpPr>
        <p:spPr>
          <a:xfrm>
            <a:off x="8098571" y="1825624"/>
            <a:ext cx="3508638" cy="4575175"/>
          </a:xfrm>
          <a:prstGeom prst="roundRect">
            <a:avLst/>
          </a:prstGeom>
          <a:solidFill>
            <a:schemeClr val="bg2"/>
          </a:solidFill>
        </p:spPr>
        <p:txBody>
          <a:bodyPr lIns="251999" tIns="251999" rIns="251999" bIns="251999"/>
          <a:lstStyle>
            <a:lvl1pPr>
              <a:buClr>
                <a:schemeClr val="accent5"/>
              </a:buClr>
              <a:defRPr>
                <a:solidFill>
                  <a:schemeClr val="tx2"/>
                </a:solidFill>
              </a:defRPr>
            </a:lvl1pPr>
            <a:lvl2pPr>
              <a:buClr>
                <a:schemeClr val="accent5"/>
              </a:buCl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5252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32DF30-BE34-FD93-ABFE-17A1D5846524}"/>
              </a:ext>
            </a:extLst>
          </p:cNvPr>
          <p:cNvSpPr>
            <a:spLocks noGrp="1"/>
          </p:cNvSpPr>
          <p:nvPr>
            <p:ph type="pic" sz="quarter" idx="15" hasCustomPrompt="1"/>
          </p:nvPr>
        </p:nvSpPr>
        <p:spPr>
          <a:xfrm>
            <a:off x="0" y="111125"/>
            <a:ext cx="12192000" cy="6746875"/>
          </a:xfrm>
        </p:spPr>
        <p:txBody>
          <a:bodyPr anchor="ctr"/>
          <a:lstStyle>
            <a:lvl1pPr algn="ctr">
              <a:defRPr>
                <a:solidFill>
                  <a:schemeClr val="bg1"/>
                </a:solidFill>
              </a:defRPr>
            </a:lvl1pPr>
          </a:lstStyle>
          <a:p>
            <a:r>
              <a:rPr lang="en-US"/>
              <a:t>Click to add picture</a:t>
            </a:r>
          </a:p>
        </p:txBody>
      </p:sp>
      <p:sp>
        <p:nvSpPr>
          <p:cNvPr id="5" name="Footer Placeholder 4">
            <a:extLst>
              <a:ext uri="{FF2B5EF4-FFF2-40B4-BE49-F238E27FC236}">
                <a16:creationId xmlns:a16="http://schemas.microsoft.com/office/drawing/2014/main" id="{A58E8E81-597A-D4D0-200A-DE3745A7DE52}"/>
              </a:ext>
            </a:extLst>
          </p:cNvPr>
          <p:cNvSpPr>
            <a:spLocks noGrp="1"/>
          </p:cNvSpPr>
          <p:nvPr>
            <p:ph type="ftr" sz="quarter" idx="11"/>
          </p:nvPr>
        </p:nvSpPr>
        <p:spPr/>
        <p:txBody>
          <a:bodyPr/>
          <a:lstStyle>
            <a:lvl1pPr>
              <a:defRPr>
                <a:solidFill>
                  <a:schemeClr val="bg1"/>
                </a:solidFill>
              </a:defRPr>
            </a:lvl1pPr>
          </a:lstStyle>
          <a:p>
            <a:r>
              <a:rPr lang="en-US"/>
              <a:t>Texas Mother-Friendly Worksite Program</a:t>
            </a:r>
          </a:p>
        </p:txBody>
      </p:sp>
      <p:sp>
        <p:nvSpPr>
          <p:cNvPr id="6" name="Slide Number Placeholder 5">
            <a:extLst>
              <a:ext uri="{FF2B5EF4-FFF2-40B4-BE49-F238E27FC236}">
                <a16:creationId xmlns:a16="http://schemas.microsoft.com/office/drawing/2014/main" id="{8E75BA47-C0D9-5D82-CB27-2987D907081C}"/>
              </a:ext>
            </a:extLst>
          </p:cNvPr>
          <p:cNvSpPr>
            <a:spLocks noGrp="1"/>
          </p:cNvSpPr>
          <p:nvPr>
            <p:ph type="sldNum" sz="quarter" idx="12"/>
          </p:nvPr>
        </p:nvSpPr>
        <p:spPr>
          <a:xfrm>
            <a:off x="9144000" y="6492875"/>
            <a:ext cx="2743200" cy="300159"/>
          </a:xfrm>
          <a:prstGeom prst="rect">
            <a:avLst/>
          </a:prstGeom>
        </p:spPr>
        <p:txBody>
          <a:bodyPr/>
          <a:lstStyle>
            <a:lvl1pPr>
              <a:defRPr>
                <a:solidFill>
                  <a:schemeClr val="bg1"/>
                </a:solidFill>
              </a:defRPr>
            </a:lvl1pPr>
          </a:lstStyle>
          <a:p>
            <a:fld id="{94CD02C2-D456-3641-838C-076DBE771791}" type="slidenum">
              <a:rPr lang="en-US" smtClean="0"/>
              <a:pPr/>
              <a:t>‹#›</a:t>
            </a:fld>
            <a:endParaRPr lang="en-US"/>
          </a:p>
        </p:txBody>
      </p:sp>
      <p:sp>
        <p:nvSpPr>
          <p:cNvPr id="8" name="Content Placeholder 2">
            <a:extLst>
              <a:ext uri="{FF2B5EF4-FFF2-40B4-BE49-F238E27FC236}">
                <a16:creationId xmlns:a16="http://schemas.microsoft.com/office/drawing/2014/main" id="{0454F6CB-9460-2384-F428-E9C7B6F99CE5}"/>
              </a:ext>
            </a:extLst>
          </p:cNvPr>
          <p:cNvSpPr>
            <a:spLocks noGrp="1"/>
          </p:cNvSpPr>
          <p:nvPr>
            <p:ph idx="14"/>
          </p:nvPr>
        </p:nvSpPr>
        <p:spPr>
          <a:xfrm>
            <a:off x="584791" y="718457"/>
            <a:ext cx="4263656" cy="5110843"/>
          </a:xfrm>
          <a:prstGeom prst="roundRect">
            <a:avLst/>
          </a:prstGeom>
          <a:solidFill>
            <a:schemeClr val="bg1"/>
          </a:solidFill>
        </p:spPr>
        <p:txBody>
          <a:bodyPr lIns="251999" tIns="251999" rIns="251999" bIns="251999"/>
          <a:lstStyle>
            <a:lvl1pPr>
              <a:spcAft>
                <a:spcPts val="800"/>
              </a:spcAft>
              <a:buClr>
                <a:schemeClr val="accent5"/>
              </a:buClr>
              <a:defRPr>
                <a:solidFill>
                  <a:schemeClr val="tx2"/>
                </a:solidFill>
              </a:defRPr>
            </a:lvl1pPr>
            <a:lvl2pPr>
              <a:spcAft>
                <a:spcPts val="800"/>
              </a:spcAft>
              <a:buClr>
                <a:schemeClr val="accent5"/>
              </a:buCl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95977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8.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7EC5CD6-208B-A678-B5A8-73947E5259F4}"/>
              </a:ext>
            </a:extLst>
          </p:cNvPr>
          <p:cNvSpPr/>
          <p:nvPr userDrawn="1"/>
        </p:nvSpPr>
        <p:spPr>
          <a:xfrm>
            <a:off x="0" y="0"/>
            <a:ext cx="12192000" cy="10974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50D04A5-5219-5344-AC84-A2CD6B4F6F6B}"/>
              </a:ext>
            </a:extLst>
          </p:cNvPr>
          <p:cNvSpPr>
            <a:spLocks noGrp="1"/>
          </p:cNvSpPr>
          <p:nvPr>
            <p:ph type="title"/>
          </p:nvPr>
        </p:nvSpPr>
        <p:spPr>
          <a:xfrm>
            <a:off x="584791" y="365125"/>
            <a:ext cx="9926757" cy="1325563"/>
          </a:xfrm>
          <a:prstGeom prst="rect">
            <a:avLst/>
          </a:prstGeom>
        </p:spPr>
        <p:txBody>
          <a:bodyPr vert="horz" wrap="square"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1AF7DE6-A7EE-2CB6-F0E6-C0541C4BACB6}"/>
              </a:ext>
            </a:extLst>
          </p:cNvPr>
          <p:cNvSpPr>
            <a:spLocks noGrp="1"/>
          </p:cNvSpPr>
          <p:nvPr>
            <p:ph type="body" idx="1"/>
          </p:nvPr>
        </p:nvSpPr>
        <p:spPr>
          <a:xfrm>
            <a:off x="584791" y="1913425"/>
            <a:ext cx="10994066" cy="4263538"/>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0F56DA6-2CD8-D075-0740-D5F51C8A90FC}"/>
              </a:ext>
            </a:extLst>
          </p:cNvPr>
          <p:cNvSpPr>
            <a:spLocks noGrp="1"/>
          </p:cNvSpPr>
          <p:nvPr>
            <p:ph type="ftr" sz="quarter" idx="3"/>
          </p:nvPr>
        </p:nvSpPr>
        <p:spPr>
          <a:xfrm>
            <a:off x="733647" y="6492875"/>
            <a:ext cx="4114800" cy="300159"/>
          </a:xfrm>
          <a:prstGeom prst="rect">
            <a:avLst/>
          </a:prstGeom>
        </p:spPr>
        <p:txBody>
          <a:bodyPr vert="horz" wrap="square" lIns="0" tIns="0" rIns="0" bIns="0" rtlCol="0" anchor="ctr">
            <a:noAutofit/>
          </a:bodyPr>
          <a:lstStyle>
            <a:lvl1pPr algn="l">
              <a:defRPr sz="1200" b="1" i="0">
                <a:solidFill>
                  <a:schemeClr val="tx2"/>
                </a:solidFill>
                <a:latin typeface="PT Sans" panose="020B0503020203020204" pitchFamily="34" charset="77"/>
              </a:defRPr>
            </a:lvl1pPr>
          </a:lstStyle>
          <a:p>
            <a:r>
              <a:rPr lang="en-US"/>
              <a:t>Texas Mother-Friendly Worksite Program</a:t>
            </a:r>
          </a:p>
        </p:txBody>
      </p:sp>
      <p:sp>
        <p:nvSpPr>
          <p:cNvPr id="6" name="Slide Number Placeholder 5">
            <a:extLst>
              <a:ext uri="{FF2B5EF4-FFF2-40B4-BE49-F238E27FC236}">
                <a16:creationId xmlns:a16="http://schemas.microsoft.com/office/drawing/2014/main" id="{5E33F3B3-7E0B-D390-0DBC-B35AB1931617}"/>
              </a:ext>
            </a:extLst>
          </p:cNvPr>
          <p:cNvSpPr>
            <a:spLocks noGrp="1"/>
          </p:cNvSpPr>
          <p:nvPr>
            <p:ph type="sldNum" sz="quarter" idx="4"/>
          </p:nvPr>
        </p:nvSpPr>
        <p:spPr>
          <a:xfrm>
            <a:off x="9139948" y="6492875"/>
            <a:ext cx="2743200" cy="300159"/>
          </a:xfrm>
          <a:prstGeom prst="rect">
            <a:avLst/>
          </a:prstGeom>
        </p:spPr>
        <p:txBody>
          <a:bodyPr vert="horz" wrap="square" lIns="0" tIns="0" rIns="0" bIns="0" rtlCol="0" anchor="ctr">
            <a:noAutofit/>
          </a:bodyPr>
          <a:lstStyle>
            <a:lvl1pPr algn="r">
              <a:defRPr sz="1200" b="1" i="0">
                <a:solidFill>
                  <a:schemeClr val="tx2"/>
                </a:solidFill>
                <a:latin typeface="PT Sans" panose="020B0503020203020204" pitchFamily="34" charset="77"/>
              </a:defRPr>
            </a:lvl1pPr>
          </a:lstStyle>
          <a:p>
            <a:fld id="{94CD02C2-D456-3641-838C-076DBE771791}" type="slidenum">
              <a:rPr lang="en-US" smtClean="0"/>
              <a:pPr/>
              <a:t>‹#›</a:t>
            </a:fld>
            <a:endParaRPr lang="en-US"/>
          </a:p>
        </p:txBody>
      </p:sp>
      <p:pic>
        <p:nvPicPr>
          <p:cNvPr id="12" name="Picture 11" descr="Texas Mother-Friendly Worksite badge.">
            <a:extLst>
              <a:ext uri="{FF2B5EF4-FFF2-40B4-BE49-F238E27FC236}">
                <a16:creationId xmlns:a16="http://schemas.microsoft.com/office/drawing/2014/main" id="{51F21BC9-6DFD-0F20-35E0-17F5544AE6CA}"/>
              </a:ext>
            </a:extLst>
          </p:cNvPr>
          <p:cNvPicPr>
            <a:picLocks noChangeAspect="1"/>
          </p:cNvPicPr>
          <p:nvPr userDrawn="1"/>
        </p:nvPicPr>
        <p:blipFill>
          <a:blip r:embed="rId24"/>
          <a:stretch>
            <a:fillRect/>
          </a:stretch>
        </p:blipFill>
        <p:spPr>
          <a:xfrm>
            <a:off x="11085221" y="188196"/>
            <a:ext cx="985682" cy="985682"/>
          </a:xfrm>
          <a:prstGeom prst="rect">
            <a:avLst/>
          </a:prstGeom>
        </p:spPr>
      </p:pic>
      <p:cxnSp>
        <p:nvCxnSpPr>
          <p:cNvPr id="8" name="Straight Connector 7">
            <a:extLst>
              <a:ext uri="{FF2B5EF4-FFF2-40B4-BE49-F238E27FC236}">
                <a16:creationId xmlns:a16="http://schemas.microsoft.com/office/drawing/2014/main" id="{6D50AA98-3DA3-5697-FDC7-68D78ACEACE8}"/>
              </a:ext>
            </a:extLst>
          </p:cNvPr>
          <p:cNvCxnSpPr>
            <a:cxnSpLocks/>
          </p:cNvCxnSpPr>
          <p:nvPr userDrawn="1"/>
        </p:nvCxnSpPr>
        <p:spPr>
          <a:xfrm>
            <a:off x="567245" y="6535046"/>
            <a:ext cx="0" cy="215816"/>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31986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7" r:id="rId4"/>
    <p:sldLayoutId id="2147483650" r:id="rId5"/>
    <p:sldLayoutId id="2147483667" r:id="rId6"/>
    <p:sldLayoutId id="2147483662" r:id="rId7"/>
    <p:sldLayoutId id="2147483659" r:id="rId8"/>
    <p:sldLayoutId id="2147483668" r:id="rId9"/>
    <p:sldLayoutId id="2147483670" r:id="rId10"/>
    <p:sldLayoutId id="2147483671" r:id="rId11"/>
    <p:sldLayoutId id="2147483658" r:id="rId12"/>
    <p:sldLayoutId id="2147483661" r:id="rId13"/>
    <p:sldLayoutId id="2147483660" r:id="rId14"/>
    <p:sldLayoutId id="2147483663" r:id="rId15"/>
    <p:sldLayoutId id="2147483666" r:id="rId16"/>
    <p:sldLayoutId id="2147483652" r:id="rId17"/>
    <p:sldLayoutId id="2147483665" r:id="rId18"/>
    <p:sldLayoutId id="2147483653" r:id="rId19"/>
    <p:sldLayoutId id="2147483654" r:id="rId20"/>
    <p:sldLayoutId id="2147483655" r:id="rId21"/>
    <p:sldLayoutId id="2147483664" r:id="rId22"/>
  </p:sldLayoutIdLst>
  <p:hf hdr="0" dt="0"/>
  <p:txStyles>
    <p:titleStyle>
      <a:lvl1pPr algn="l" defTabSz="914400" rtl="0" eaLnBrk="1" latinLnBrk="0" hangingPunct="1">
        <a:lnSpc>
          <a:spcPct val="90000"/>
        </a:lnSpc>
        <a:spcBef>
          <a:spcPct val="0"/>
        </a:spcBef>
        <a:buNone/>
        <a:defRPr sz="3600" b="1" i="0" kern="1200">
          <a:solidFill>
            <a:schemeClr val="tx2"/>
          </a:solidFill>
          <a:latin typeface="PT Sans" panose="020B0503020203020204" pitchFamily="34" charset="77"/>
          <a:ea typeface="+mj-ea"/>
          <a:cs typeface="+mj-cs"/>
        </a:defRPr>
      </a:lvl1pPr>
    </p:titleStyle>
    <p:bodyStyle>
      <a:lvl1pPr marL="0" indent="0" algn="l" defTabSz="914400" rtl="0" eaLnBrk="1" latinLnBrk="0" hangingPunct="1">
        <a:lnSpc>
          <a:spcPct val="100000"/>
        </a:lnSpc>
        <a:spcBef>
          <a:spcPts val="1000"/>
        </a:spcBef>
        <a:spcAft>
          <a:spcPts val="2000"/>
        </a:spcAft>
        <a:buFont typeface="Arial" panose="020B0604020202020204" pitchFamily="34" charset="0"/>
        <a:buNone/>
        <a:defRPr sz="1800" kern="1200">
          <a:solidFill>
            <a:schemeClr val="tx1"/>
          </a:solidFill>
          <a:latin typeface="PT Sans" panose="020B0503020203020204" pitchFamily="34" charset="77"/>
          <a:ea typeface="+mn-ea"/>
          <a:cs typeface="+mn-cs"/>
        </a:defRPr>
      </a:lvl1pPr>
      <a:lvl2pPr marL="742950" indent="-285750" algn="l" defTabSz="914400" rtl="0" eaLnBrk="1" latinLnBrk="0" hangingPunct="1">
        <a:lnSpc>
          <a:spcPct val="100000"/>
        </a:lnSpc>
        <a:spcBef>
          <a:spcPts val="500"/>
        </a:spcBef>
        <a:spcAft>
          <a:spcPts val="2000"/>
        </a:spcAft>
        <a:buClr>
          <a:schemeClr val="tx2"/>
        </a:buClr>
        <a:buFont typeface="Arial" panose="020B0604020202020204" pitchFamily="34" charset="0"/>
        <a:buChar char="•"/>
        <a:defRPr sz="1800" kern="1200">
          <a:solidFill>
            <a:schemeClr val="tx1"/>
          </a:solidFill>
          <a:latin typeface="PT Sans" panose="020B0503020203020204" pitchFamily="34" charset="77"/>
          <a:ea typeface="+mn-ea"/>
          <a:cs typeface="+mn-cs"/>
        </a:defRPr>
      </a:lvl2pPr>
      <a:lvl3pPr marL="1200150" indent="-285750" algn="l" defTabSz="914400" rtl="0" eaLnBrk="1" latinLnBrk="0" hangingPunct="1">
        <a:lnSpc>
          <a:spcPct val="100000"/>
        </a:lnSpc>
        <a:spcBef>
          <a:spcPts val="500"/>
        </a:spcBef>
        <a:spcAft>
          <a:spcPts val="2000"/>
        </a:spcAft>
        <a:buClr>
          <a:schemeClr val="accent4"/>
        </a:buClr>
        <a:buFont typeface="System Font Regular"/>
        <a:buChar char="–"/>
        <a:defRPr sz="1800" kern="1200">
          <a:solidFill>
            <a:schemeClr val="tx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57317F-F462-554D-CF86-EDFB63D2F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D74970-B637-259C-A5E4-7E09A73B8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C6EF7-608B-1E2A-DC33-8014606E8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9F45C-3846-4966-A0B6-7BBBAE12FE54}" type="datetimeFigureOut">
              <a:rPr lang="en-US" smtClean="0"/>
              <a:t>12/12/2024</a:t>
            </a:fld>
            <a:endParaRPr lang="en-US"/>
          </a:p>
        </p:txBody>
      </p:sp>
      <p:sp>
        <p:nvSpPr>
          <p:cNvPr id="5" name="Footer Placeholder 4">
            <a:extLst>
              <a:ext uri="{FF2B5EF4-FFF2-40B4-BE49-F238E27FC236}">
                <a16:creationId xmlns:a16="http://schemas.microsoft.com/office/drawing/2014/main" id="{6BE28FC3-F200-D552-49D6-66816386C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8E82F0-1835-B97A-7684-F6B6754D11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91DBB-83C6-4AFF-A47E-AAF23ACC9AED}" type="slidenum">
              <a:rPr lang="en-US" smtClean="0"/>
              <a:t>‹#›</a:t>
            </a:fld>
            <a:endParaRPr lang="en-US"/>
          </a:p>
        </p:txBody>
      </p:sp>
    </p:spTree>
    <p:extLst>
      <p:ext uri="{BB962C8B-B14F-4D97-AF65-F5344CB8AC3E}">
        <p14:creationId xmlns:p14="http://schemas.microsoft.com/office/powerpoint/2010/main" val="15975937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0D04A5-5219-5344-AC84-A2CD6B4F6F6B}"/>
              </a:ext>
            </a:extLst>
          </p:cNvPr>
          <p:cNvSpPr>
            <a:spLocks noGrp="1"/>
          </p:cNvSpPr>
          <p:nvPr>
            <p:ph type="title"/>
          </p:nvPr>
        </p:nvSpPr>
        <p:spPr>
          <a:xfrm>
            <a:off x="584791" y="365125"/>
            <a:ext cx="9926757" cy="1325563"/>
          </a:xfrm>
          <a:prstGeom prst="rect">
            <a:avLst/>
          </a:prstGeom>
        </p:spPr>
        <p:txBody>
          <a:bodyPr vert="horz" wrap="square"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1AF7DE6-A7EE-2CB6-F0E6-C0541C4BACB6}"/>
              </a:ext>
            </a:extLst>
          </p:cNvPr>
          <p:cNvSpPr>
            <a:spLocks noGrp="1"/>
          </p:cNvSpPr>
          <p:nvPr>
            <p:ph type="body" idx="1"/>
          </p:nvPr>
        </p:nvSpPr>
        <p:spPr>
          <a:xfrm>
            <a:off x="584791" y="1913425"/>
            <a:ext cx="10994066" cy="4263538"/>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5E33F3B3-7E0B-D390-0DBC-B35AB1931617}"/>
              </a:ext>
            </a:extLst>
          </p:cNvPr>
          <p:cNvSpPr>
            <a:spLocks noGrp="1"/>
          </p:cNvSpPr>
          <p:nvPr>
            <p:ph type="sldNum" sz="quarter" idx="4"/>
          </p:nvPr>
        </p:nvSpPr>
        <p:spPr>
          <a:xfrm>
            <a:off x="9139948" y="6492875"/>
            <a:ext cx="2743200" cy="300159"/>
          </a:xfrm>
          <a:prstGeom prst="rect">
            <a:avLst/>
          </a:prstGeom>
        </p:spPr>
        <p:txBody>
          <a:bodyPr vert="horz" wrap="square" lIns="0" tIns="0" rIns="0" bIns="0" rtlCol="0" anchor="ctr">
            <a:noAutofit/>
          </a:bodyPr>
          <a:lstStyle>
            <a:lvl1pPr algn="r">
              <a:defRPr sz="1200" b="1" i="0">
                <a:solidFill>
                  <a:schemeClr val="tx2"/>
                </a:solidFill>
                <a:latin typeface="PT Sans" panose="020B0503020203020204" pitchFamily="34" charset="77"/>
              </a:defRPr>
            </a:lvl1pPr>
          </a:lstStyle>
          <a:p>
            <a:fld id="{94CD02C2-D456-3641-838C-076DBE771791}" type="slidenum">
              <a:rPr lang="en-US" smtClean="0"/>
              <a:pPr/>
              <a:t>‹#›</a:t>
            </a:fld>
            <a:endParaRPr lang="en-US"/>
          </a:p>
        </p:txBody>
      </p:sp>
    </p:spTree>
    <p:extLst>
      <p:ext uri="{BB962C8B-B14F-4D97-AF65-F5344CB8AC3E}">
        <p14:creationId xmlns:p14="http://schemas.microsoft.com/office/powerpoint/2010/main" val="2156043704"/>
      </p:ext>
    </p:extLst>
  </p:cSld>
  <p:clrMap bg1="lt1" tx1="dk1" bg2="lt2" tx2="dk2" accent1="accent1" accent2="accent2" accent3="accent3" accent4="accent4" accent5="accent5" accent6="accent6" hlink="hlink" folHlink="folHlink"/>
  <p:sldLayoutIdLst>
    <p:sldLayoutId id="2147483694" r:id="rId1"/>
  </p:sldLayoutIdLst>
  <p:hf hdr="0" dt="0"/>
  <p:txStyles>
    <p:titleStyle>
      <a:lvl1pPr algn="l" defTabSz="914400" rtl="0" eaLnBrk="1" latinLnBrk="0" hangingPunct="1">
        <a:lnSpc>
          <a:spcPct val="90000"/>
        </a:lnSpc>
        <a:spcBef>
          <a:spcPct val="0"/>
        </a:spcBef>
        <a:buNone/>
        <a:defRPr sz="3600" b="1" i="0" kern="1200">
          <a:solidFill>
            <a:schemeClr val="tx2"/>
          </a:solidFill>
          <a:latin typeface="PT Sans" panose="020B0503020203020204" pitchFamily="34" charset="77"/>
          <a:ea typeface="+mj-ea"/>
          <a:cs typeface="+mj-cs"/>
        </a:defRPr>
      </a:lvl1pPr>
    </p:titleStyle>
    <p:bodyStyle>
      <a:lvl1pPr marL="0" indent="0" algn="l" defTabSz="914400" rtl="0" eaLnBrk="1" latinLnBrk="0" hangingPunct="1">
        <a:lnSpc>
          <a:spcPct val="100000"/>
        </a:lnSpc>
        <a:spcBef>
          <a:spcPts val="1000"/>
        </a:spcBef>
        <a:spcAft>
          <a:spcPts val="2000"/>
        </a:spcAft>
        <a:buFont typeface="Arial" panose="020B0604020202020204" pitchFamily="34" charset="0"/>
        <a:buNone/>
        <a:defRPr sz="1800" kern="1200">
          <a:solidFill>
            <a:schemeClr val="tx1"/>
          </a:solidFill>
          <a:latin typeface="PT Sans" panose="020B0503020203020204" pitchFamily="34" charset="77"/>
          <a:ea typeface="+mn-ea"/>
          <a:cs typeface="+mn-cs"/>
        </a:defRPr>
      </a:lvl1pPr>
      <a:lvl2pPr marL="742950" indent="-285750" algn="l" defTabSz="914400" rtl="0" eaLnBrk="1" latinLnBrk="0" hangingPunct="1">
        <a:lnSpc>
          <a:spcPct val="100000"/>
        </a:lnSpc>
        <a:spcBef>
          <a:spcPts val="500"/>
        </a:spcBef>
        <a:spcAft>
          <a:spcPts val="2000"/>
        </a:spcAft>
        <a:buClr>
          <a:schemeClr val="tx2"/>
        </a:buClr>
        <a:buFont typeface="Arial" panose="020B0604020202020204" pitchFamily="34" charset="0"/>
        <a:buChar char="•"/>
        <a:defRPr sz="1800" kern="1200">
          <a:solidFill>
            <a:schemeClr val="tx1"/>
          </a:solidFill>
          <a:latin typeface="PT Sans" panose="020B0503020203020204" pitchFamily="34" charset="77"/>
          <a:ea typeface="+mn-ea"/>
          <a:cs typeface="+mn-cs"/>
        </a:defRPr>
      </a:lvl2pPr>
      <a:lvl3pPr marL="1200150" indent="-285750" algn="l" defTabSz="914400" rtl="0" eaLnBrk="1" latinLnBrk="0" hangingPunct="1">
        <a:lnSpc>
          <a:spcPct val="100000"/>
        </a:lnSpc>
        <a:spcBef>
          <a:spcPts val="500"/>
        </a:spcBef>
        <a:spcAft>
          <a:spcPts val="2000"/>
        </a:spcAft>
        <a:buClr>
          <a:schemeClr val="accent4"/>
        </a:buClr>
        <a:buFont typeface="System Font Regular"/>
        <a:buChar char="–"/>
        <a:defRPr sz="1800" kern="1200">
          <a:solidFill>
            <a:schemeClr val="tx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7D8C2E-72DD-49D2-8A92-F5D914619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EDF4E4-8C9D-4B77-95C5-2DE38401E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BEDCB-BE0A-44B5-8A51-E69931F2A4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483E3-DC9F-4A9B-B1C8-D3310C1CDCCF}" type="datetime1">
              <a:rPr lang="en-US" smtClean="0"/>
              <a:t>12/12/2024</a:t>
            </a:fld>
            <a:endParaRPr lang="en-US"/>
          </a:p>
        </p:txBody>
      </p:sp>
      <p:sp>
        <p:nvSpPr>
          <p:cNvPr id="5" name="Footer Placeholder 4">
            <a:extLst>
              <a:ext uri="{FF2B5EF4-FFF2-40B4-BE49-F238E27FC236}">
                <a16:creationId xmlns:a16="http://schemas.microsoft.com/office/drawing/2014/main" id="{9891C9DC-ACCD-4E76-A9B1-E50AA601BD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3AC52-610E-4B5C-9862-F6095F112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A1461-410F-48BF-AF24-663BF8C37449}" type="slidenum">
              <a:rPr lang="en-US" smtClean="0"/>
              <a:t>‹#›</a:t>
            </a:fld>
            <a:endParaRPr lang="en-US"/>
          </a:p>
        </p:txBody>
      </p:sp>
    </p:spTree>
    <p:extLst>
      <p:ext uri="{BB962C8B-B14F-4D97-AF65-F5344CB8AC3E}">
        <p14:creationId xmlns:p14="http://schemas.microsoft.com/office/powerpoint/2010/main" val="142347550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43665" y="344314"/>
            <a:ext cx="5904671" cy="692497"/>
          </a:xfrm>
          <a:prstGeom prst="rect">
            <a:avLst/>
          </a:prstGeom>
        </p:spPr>
        <p:txBody>
          <a:bodyPr wrap="square" lIns="0" tIns="0" rIns="0" bIns="0">
            <a:spAutoFit/>
          </a:bodyPr>
          <a:lstStyle>
            <a:lvl1pPr>
              <a:defRPr sz="4500" b="1" i="0">
                <a:solidFill>
                  <a:schemeClr val="bg1"/>
                </a:solidFill>
                <a:latin typeface="PT Sans"/>
                <a:cs typeface="PT San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Footer Placeholder 3">
            <a:extLst>
              <a:ext uri="{FF2B5EF4-FFF2-40B4-BE49-F238E27FC236}">
                <a16:creationId xmlns:a16="http://schemas.microsoft.com/office/drawing/2014/main" id="{97A8ED51-D311-E923-0C9F-A802708BB408}"/>
              </a:ext>
            </a:extLst>
          </p:cNvPr>
          <p:cNvSpPr txBox="1">
            <a:spLocks/>
          </p:cNvSpPr>
          <p:nvPr userDrawn="1"/>
        </p:nvSpPr>
        <p:spPr>
          <a:xfrm>
            <a:off x="760808" y="6377940"/>
            <a:ext cx="4114800" cy="300159"/>
          </a:xfrm>
          <a:prstGeom prst="rect">
            <a:avLst/>
          </a:prstGeom>
        </p:spPr>
        <p:txBody>
          <a:bodyPr vert="horz" wrap="square" lIns="0" tIns="0" rIns="0" bIns="0" rtlCol="0" anchor="ctr">
            <a:noAutofit/>
          </a:bodyPr>
          <a:lstStyle>
            <a:defPPr>
              <a:defRPr lang="en-MX"/>
            </a:defPPr>
            <a:lvl1pPr marL="0" algn="l" defTabSz="914400" rtl="0" eaLnBrk="1" latinLnBrk="0" hangingPunct="1">
              <a:defRPr sz="1200" b="1" i="0" kern="1200">
                <a:solidFill>
                  <a:schemeClr val="tx2"/>
                </a:solidFill>
                <a:latin typeface="PT Sans" panose="020B0503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87"/>
                </a:solidFill>
                <a:effectLst/>
                <a:uLnTx/>
                <a:uFillTx/>
                <a:latin typeface="PT Sans" panose="020B0503020203020204" pitchFamily="34" charset="77"/>
                <a:ea typeface="+mn-ea"/>
                <a:cs typeface="+mn-cs"/>
              </a:rPr>
              <a:t>Texas Mother-Friendly Worksite Program</a:t>
            </a:r>
          </a:p>
        </p:txBody>
      </p:sp>
      <p:cxnSp>
        <p:nvCxnSpPr>
          <p:cNvPr id="8" name="Straight Connector 7">
            <a:extLst>
              <a:ext uri="{FF2B5EF4-FFF2-40B4-BE49-F238E27FC236}">
                <a16:creationId xmlns:a16="http://schemas.microsoft.com/office/drawing/2014/main" id="{1BCED77B-22E7-C67D-E44F-B841DC4087C5}"/>
              </a:ext>
            </a:extLst>
          </p:cNvPr>
          <p:cNvCxnSpPr>
            <a:cxnSpLocks/>
          </p:cNvCxnSpPr>
          <p:nvPr userDrawn="1"/>
        </p:nvCxnSpPr>
        <p:spPr>
          <a:xfrm>
            <a:off x="606583" y="6437015"/>
            <a:ext cx="0" cy="1907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67279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chart" Target="../charts/chart1.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8.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mailto:TexasMotherFriendlyWorksite@dshs.Texas.gov"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hyperlink" Target="https://dshs.texas.gov/TexasMotherFriendly" TargetMode="Externa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www.womenshealth.gov/breastfeeding"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hyperlink" Target="https://www.womenshealth.gov/its-only-natural" TargetMode="External"/><Relationship Id="rId4" Type="http://schemas.openxmlformats.org/officeDocument/2006/relationships/hyperlink" Target="https://www.dol.gov/agencies/whd/pump-at-wor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shs.texas.gov/TexasMotherFriendly" TargetMode="Externa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hyperlink" Target="mailto:TexasMotherFriendlyWorksite@dshs.texas.gov"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female supervisor dressed in a blue jacket and white shirt holding a clipboard and a pen. They are speaking to pregnant employee dressed in a yellow shirt. They are standing in a restaurant. There are customers and another waiter in the background.">
            <a:extLst>
              <a:ext uri="{FF2B5EF4-FFF2-40B4-BE49-F238E27FC236}">
                <a16:creationId xmlns:a16="http://schemas.microsoft.com/office/drawing/2014/main" id="{7B7DC62E-B14E-7E56-3CBE-7FAE0951EED1}"/>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xfrm>
            <a:off x="0" y="0"/>
            <a:ext cx="12192001" cy="4309430"/>
          </a:xfrm>
        </p:spPr>
      </p:pic>
      <p:sp>
        <p:nvSpPr>
          <p:cNvPr id="6" name="Title 5">
            <a:extLst>
              <a:ext uri="{FF2B5EF4-FFF2-40B4-BE49-F238E27FC236}">
                <a16:creationId xmlns:a16="http://schemas.microsoft.com/office/drawing/2014/main" id="{8E1FF0C3-25CD-F7A9-40B5-3EDA45A14FC1}"/>
              </a:ext>
            </a:extLst>
          </p:cNvPr>
          <p:cNvSpPr>
            <a:spLocks noGrp="1"/>
          </p:cNvSpPr>
          <p:nvPr>
            <p:ph type="ctrTitle"/>
          </p:nvPr>
        </p:nvSpPr>
        <p:spPr>
          <a:xfrm>
            <a:off x="522514" y="4497391"/>
            <a:ext cx="11136086" cy="1179840"/>
          </a:xfrm>
        </p:spPr>
        <p:txBody>
          <a:bodyPr>
            <a:normAutofit fontScale="90000"/>
          </a:bodyPr>
          <a:lstStyle/>
          <a:p>
            <a:r>
              <a:rPr lang="en-US" sz="4400" dirty="0"/>
              <a:t>Worksite Lactation Support and the Texas Mother-Friendly Worksite Program</a:t>
            </a:r>
          </a:p>
        </p:txBody>
      </p:sp>
      <p:sp>
        <p:nvSpPr>
          <p:cNvPr id="7" name="Subtitle 6">
            <a:extLst>
              <a:ext uri="{FF2B5EF4-FFF2-40B4-BE49-F238E27FC236}">
                <a16:creationId xmlns:a16="http://schemas.microsoft.com/office/drawing/2014/main" id="{5FC281CB-9AD5-9C0F-0F4D-88F98723CC18}"/>
              </a:ext>
            </a:extLst>
          </p:cNvPr>
          <p:cNvSpPr>
            <a:spLocks noGrp="1"/>
          </p:cNvSpPr>
          <p:nvPr>
            <p:ph type="subTitle" idx="1"/>
          </p:nvPr>
        </p:nvSpPr>
        <p:spPr>
          <a:xfrm>
            <a:off x="2771775" y="5677230"/>
            <a:ext cx="5990562" cy="407447"/>
          </a:xfrm>
        </p:spPr>
        <p:txBody>
          <a:bodyPr>
            <a:normAutofit fontScale="25000" lnSpcReduction="20000"/>
          </a:bodyPr>
          <a:lstStyle/>
          <a:p>
            <a:endParaRPr lang="en-US" sz="2400" dirty="0"/>
          </a:p>
          <a:p>
            <a:r>
              <a:rPr lang="en-US" sz="8000" dirty="0"/>
              <a:t>[Presenter Title and Organization]</a:t>
            </a:r>
          </a:p>
          <a:p>
            <a:endParaRPr lang="en-US" dirty="0"/>
          </a:p>
        </p:txBody>
      </p:sp>
      <p:sp>
        <p:nvSpPr>
          <p:cNvPr id="8" name="Footer Placeholder 3">
            <a:extLst>
              <a:ext uri="{FF2B5EF4-FFF2-40B4-BE49-F238E27FC236}">
                <a16:creationId xmlns:a16="http://schemas.microsoft.com/office/drawing/2014/main" id="{0CE08E33-EDE6-9429-45FD-1A5B9A17A240}"/>
              </a:ext>
            </a:extLst>
          </p:cNvPr>
          <p:cNvSpPr>
            <a:spLocks noGrp="1"/>
          </p:cNvSpPr>
          <p:nvPr>
            <p:ph type="ftr" sz="quarter" idx="11"/>
          </p:nvPr>
        </p:nvSpPr>
        <p:spPr>
          <a:xfrm>
            <a:off x="733647" y="6492875"/>
            <a:ext cx="4114800" cy="300159"/>
          </a:xfrm>
        </p:spPr>
        <p:txBody>
          <a:bodyPr/>
          <a:lstStyle/>
          <a:p>
            <a:r>
              <a:rPr lang="en-US"/>
              <a:t>Texas Mother-Friendly Worksite Program</a:t>
            </a:r>
          </a:p>
        </p:txBody>
      </p:sp>
      <p:pic>
        <p:nvPicPr>
          <p:cNvPr id="2" name="Picture 1" descr="Texas Health and Human Services - Texas Department of State Health Services logo.">
            <a:extLst>
              <a:ext uri="{FF2B5EF4-FFF2-40B4-BE49-F238E27FC236}">
                <a16:creationId xmlns:a16="http://schemas.microsoft.com/office/drawing/2014/main" id="{AB515595-C292-FB7B-EF83-C77FA869484E}"/>
              </a:ext>
            </a:extLst>
          </p:cNvPr>
          <p:cNvPicPr>
            <a:picLocks noChangeAspect="1"/>
          </p:cNvPicPr>
          <p:nvPr/>
        </p:nvPicPr>
        <p:blipFill>
          <a:blip r:embed="rId4"/>
          <a:stretch>
            <a:fillRect/>
          </a:stretch>
        </p:blipFill>
        <p:spPr>
          <a:xfrm>
            <a:off x="8838178" y="5902844"/>
            <a:ext cx="3084891" cy="598755"/>
          </a:xfrm>
          <a:prstGeom prst="rect">
            <a:avLst/>
          </a:prstGeom>
        </p:spPr>
      </p:pic>
    </p:spTree>
    <p:extLst>
      <p:ext uri="{BB962C8B-B14F-4D97-AF65-F5344CB8AC3E}">
        <p14:creationId xmlns:p14="http://schemas.microsoft.com/office/powerpoint/2010/main" val="344411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7" name="Title 1">
            <a:extLst>
              <a:ext uri="{FF2B5EF4-FFF2-40B4-BE49-F238E27FC236}">
                <a16:creationId xmlns:a16="http://schemas.microsoft.com/office/drawing/2014/main" id="{3F9F9703-6B26-0758-0F0C-7179A882EE3B}"/>
              </a:ext>
            </a:extLst>
          </p:cNvPr>
          <p:cNvSpPr>
            <a:spLocks noGrp="1" noRot="1" noMove="1" noResize="1" noEditPoints="1" noAdjustHandles="1" noChangeArrowheads="1" noChangeShapeType="1"/>
          </p:cNvSpPr>
          <p:nvPr>
            <p:ph type="title"/>
          </p:nvPr>
        </p:nvSpPr>
        <p:spPr>
          <a:xfrm>
            <a:off x="353171" y="271051"/>
            <a:ext cx="11485658" cy="1063244"/>
          </a:xfrm>
        </p:spPr>
        <p:txBody>
          <a:bodyPr wrap="square">
            <a:normAutofit/>
          </a:bodyPr>
          <a:lstStyle/>
          <a:p>
            <a:r>
              <a:rPr lang="en-US" sz="3600" b="1">
                <a:solidFill>
                  <a:srgbClr val="003087"/>
                </a:solidFill>
                <a:latin typeface="PT Sans" panose="020B0503020203020204" pitchFamily="34" charset="0"/>
              </a:rPr>
              <a:t>Texas Women Want to Breastfeed</a:t>
            </a:r>
          </a:p>
        </p:txBody>
      </p:sp>
      <p:sp>
        <p:nvSpPr>
          <p:cNvPr id="48" name="TextBox 47">
            <a:extLst>
              <a:ext uri="{FF2B5EF4-FFF2-40B4-BE49-F238E27FC236}">
                <a16:creationId xmlns:a16="http://schemas.microsoft.com/office/drawing/2014/main" id="{6A99343D-FA41-D3FC-9006-CCB40CB55E4B}"/>
              </a:ext>
            </a:extLst>
          </p:cNvPr>
          <p:cNvSpPr txBox="1">
            <a:spLocks noGrp="1" noRot="1" noMove="1" noResize="1" noEditPoints="1" noAdjustHandles="1" noChangeArrowheads="1" noChangeShapeType="1"/>
          </p:cNvSpPr>
          <p:nvPr/>
        </p:nvSpPr>
        <p:spPr>
          <a:xfrm>
            <a:off x="3394943" y="1332002"/>
            <a:ext cx="540212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PT Sans" panose="020B0503020203020204" pitchFamily="34" charset="77"/>
                <a:ea typeface="+mn-ea"/>
                <a:cs typeface="+mn-cs"/>
              </a:rPr>
              <a:t>Breastfeeding Among Texas Infants Born in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PT Sans" panose="020B0503020203020204" pitchFamily="34" charset="77"/>
                <a:ea typeface="+mn-ea"/>
                <a:cs typeface="+mn-cs"/>
              </a:rPr>
              <a:t>CDC National Immunization Survey</a:t>
            </a:r>
          </a:p>
        </p:txBody>
      </p:sp>
      <p:pic>
        <p:nvPicPr>
          <p:cNvPr id="57" name="Picture 56" descr="Breastfeeding Supported Texas Mother-Friendly Worksite logo with mother nursing her baby in front of a silhouette of Texas">
            <a:extLst>
              <a:ext uri="{FF2B5EF4-FFF2-40B4-BE49-F238E27FC236}">
                <a16:creationId xmlns:a16="http://schemas.microsoft.com/office/drawing/2014/main" id="{E0D25A6C-983B-7337-EB0B-074F032EF36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4"/>
          <a:stretch>
            <a:fillRect/>
          </a:stretch>
        </p:blipFill>
        <p:spPr>
          <a:xfrm>
            <a:off x="10249231" y="233107"/>
            <a:ext cx="1589598" cy="1589598"/>
          </a:xfrm>
          <a:prstGeom prst="rect">
            <a:avLst/>
          </a:prstGeom>
        </p:spPr>
      </p:pic>
      <p:cxnSp>
        <p:nvCxnSpPr>
          <p:cNvPr id="56" name="Straight Connector 55">
            <a:extLst>
              <a:ext uri="{FF2B5EF4-FFF2-40B4-BE49-F238E27FC236}">
                <a16:creationId xmlns:a16="http://schemas.microsoft.com/office/drawing/2014/main" id="{B777D540-04F7-C657-C4E3-4F935B8FE9D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V="1">
            <a:off x="7417420" y="6085042"/>
            <a:ext cx="0" cy="1789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 name="Group 1" descr="Graph from the CDC National Immunization Survey showing breastfeeding trends among Texas women with infants born in 2020. It illustrates the initiation of any breastfeeding (81%), exclusive breastfeeding rates at 3 months (44.8%) and 6 months (23.4%), and any breastfeeding at 12 months (36.9%). The focus is on the opportunity gap, defined by the difference between the 81% of moms who initiate breastfeeding and the 44.8% who are still exclusively breastfeeding at 3 months.">
            <a:extLst>
              <a:ext uri="{FF2B5EF4-FFF2-40B4-BE49-F238E27FC236}">
                <a16:creationId xmlns:a16="http://schemas.microsoft.com/office/drawing/2014/main" id="{E0C8196A-58BF-6659-640C-E03C255AD72B}"/>
              </a:ext>
            </a:extLst>
          </p:cNvPr>
          <p:cNvGrpSpPr>
            <a:grpSpLocks noGrp="1" noUngrp="1" noRot="1" noMove="1" noResize="1"/>
          </p:cNvGrpSpPr>
          <p:nvPr/>
        </p:nvGrpSpPr>
        <p:grpSpPr>
          <a:xfrm>
            <a:off x="563219" y="1974126"/>
            <a:ext cx="11275603" cy="3767871"/>
            <a:chOff x="563219" y="1974126"/>
            <a:chExt cx="11275603" cy="3767871"/>
          </a:xfrm>
        </p:grpSpPr>
        <p:sp>
          <p:nvSpPr>
            <p:cNvPr id="45" name="Rectangle 44" descr="Opportunity Gap Shade between 81% Any Breastfeeding and 44.8% Exclusive breastfeeding at 3 months. ">
              <a:extLst>
                <a:ext uri="{FF2B5EF4-FFF2-40B4-BE49-F238E27FC236}">
                  <a16:creationId xmlns:a16="http://schemas.microsoft.com/office/drawing/2014/main" id="{F5FA25B4-0906-BC6A-8B76-52EA35F96109}"/>
                </a:ext>
              </a:extLst>
            </p:cNvPr>
            <p:cNvSpPr>
              <a:spLocks noGrp="1" noRot="1" noMove="1" noResize="1" noEditPoints="1" noAdjustHandles="1" noChangeArrowheads="1" noChangeShapeType="1"/>
            </p:cNvSpPr>
            <p:nvPr/>
          </p:nvSpPr>
          <p:spPr>
            <a:xfrm rot="10800000">
              <a:off x="2402236" y="2288184"/>
              <a:ext cx="2622545" cy="2242970"/>
            </a:xfrm>
            <a:prstGeom prst="rect">
              <a:avLst/>
            </a:prstGeom>
            <a:gradFill>
              <a:gsLst>
                <a:gs pos="0">
                  <a:schemeClr val="accent1">
                    <a:alpha val="0"/>
                    <a:lumMod val="50000"/>
                    <a:lumOff val="50000"/>
                  </a:schemeClr>
                </a:gs>
                <a:gs pos="100000">
                  <a:schemeClr val="accent1">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4054F266-5BDA-28C3-A4C7-31C09ADE0645}"/>
                </a:ext>
              </a:extLst>
            </p:cNvPr>
            <p:cNvGrpSpPr>
              <a:grpSpLocks noGrp="1" noUngrp="1" noRot="1" noMove="1" noResize="1"/>
            </p:cNvGrpSpPr>
            <p:nvPr/>
          </p:nvGrpSpPr>
          <p:grpSpPr>
            <a:xfrm>
              <a:off x="2401628" y="2288185"/>
              <a:ext cx="2619823" cy="1705965"/>
              <a:chOff x="2401628" y="2288185"/>
              <a:chExt cx="2619823" cy="1705965"/>
            </a:xfrm>
          </p:grpSpPr>
          <p:cxnSp>
            <p:nvCxnSpPr>
              <p:cNvPr id="50" name="Straight Connector 49">
                <a:extLst>
                  <a:ext uri="{FF2B5EF4-FFF2-40B4-BE49-F238E27FC236}">
                    <a16:creationId xmlns:a16="http://schemas.microsoft.com/office/drawing/2014/main" id="{4220FB48-B9FD-698C-D3E1-9B3E806B5CCF}"/>
                  </a:ext>
                </a:extLst>
              </p:cNvPr>
              <p:cNvCxnSpPr>
                <a:cxnSpLocks noGrp="1" noRot="1" noMove="1" noResize="1" noEditPoints="1" noAdjustHandles="1" noChangeArrowheads="1" noChangeShapeType="1"/>
              </p:cNvCxnSpPr>
              <p:nvPr/>
            </p:nvCxnSpPr>
            <p:spPr>
              <a:xfrm flipV="1">
                <a:off x="5021451" y="2288185"/>
                <a:ext cx="0" cy="1705965"/>
              </a:xfrm>
              <a:prstGeom prst="line">
                <a:avLst/>
              </a:prstGeom>
              <a:ln>
                <a:solidFill>
                  <a:schemeClr val="tx2"/>
                </a:solidFill>
                <a:prstDash val="sysDot"/>
                <a:headEnd type="triangle"/>
              </a:ln>
            </p:spPr>
            <p:style>
              <a:lnRef idx="3">
                <a:schemeClr val="accent1"/>
              </a:lnRef>
              <a:fillRef idx="0">
                <a:schemeClr val="accent1"/>
              </a:fillRef>
              <a:effectRef idx="2">
                <a:schemeClr val="accent1"/>
              </a:effectRef>
              <a:fontRef idx="minor">
                <a:schemeClr val="tx1"/>
              </a:fontRef>
            </p:style>
          </p:cxnSp>
          <p:cxnSp>
            <p:nvCxnSpPr>
              <p:cNvPr id="51" name="Straight Connector 50">
                <a:extLst>
                  <a:ext uri="{FF2B5EF4-FFF2-40B4-BE49-F238E27FC236}">
                    <a16:creationId xmlns:a16="http://schemas.microsoft.com/office/drawing/2014/main" id="{69F2D8E8-408C-8220-3D91-DC00D519C663}"/>
                  </a:ext>
                </a:extLst>
              </p:cNvPr>
              <p:cNvCxnSpPr>
                <a:cxnSpLocks noGrp="1" noRot="1" noMove="1" noResize="1" noEditPoints="1" noAdjustHandles="1" noChangeArrowheads="1" noChangeShapeType="1"/>
              </p:cNvCxnSpPr>
              <p:nvPr/>
            </p:nvCxnSpPr>
            <p:spPr>
              <a:xfrm flipH="1">
                <a:off x="2401628" y="2288185"/>
                <a:ext cx="2619823" cy="0"/>
              </a:xfrm>
              <a:prstGeom prst="line">
                <a:avLst/>
              </a:prstGeom>
              <a:ln w="1905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8476267-C783-39F7-D67A-7C0427B5AD71}"/>
                  </a:ext>
                </a:extLst>
              </p:cNvPr>
              <p:cNvCxnSpPr>
                <a:cxnSpLocks noGrp="1" noRot="1" noMove="1" noResize="1" noEditPoints="1" noAdjustHandles="1" noChangeArrowheads="1" noChangeShapeType="1"/>
              </p:cNvCxnSpPr>
              <p:nvPr/>
            </p:nvCxnSpPr>
            <p:spPr>
              <a:xfrm flipV="1">
                <a:off x="2401628" y="2288185"/>
                <a:ext cx="0" cy="582015"/>
              </a:xfrm>
              <a:prstGeom prst="line">
                <a:avLst/>
              </a:prstGeom>
              <a:ln>
                <a:solidFill>
                  <a:schemeClr val="tx2"/>
                </a:solidFill>
                <a:prstDash val="sysDot"/>
                <a:headEnd type="triangle"/>
              </a:ln>
            </p:spPr>
            <p:style>
              <a:lnRef idx="3">
                <a:schemeClr val="accent1"/>
              </a:lnRef>
              <a:fillRef idx="0">
                <a:schemeClr val="accent1"/>
              </a:fillRef>
              <a:effectRef idx="2">
                <a:schemeClr val="accent1"/>
              </a:effectRef>
              <a:fontRef idx="minor">
                <a:schemeClr val="tx1"/>
              </a:fontRef>
            </p:style>
          </p:cxnSp>
        </p:grpSp>
        <p:sp>
          <p:nvSpPr>
            <p:cNvPr id="53" name="TextBox 52">
              <a:extLst>
                <a:ext uri="{FF2B5EF4-FFF2-40B4-BE49-F238E27FC236}">
                  <a16:creationId xmlns:a16="http://schemas.microsoft.com/office/drawing/2014/main" id="{9856BCA9-DC9A-F7EE-A2B0-154FB4D0AD92}"/>
                </a:ext>
              </a:extLst>
            </p:cNvPr>
            <p:cNvSpPr txBox="1">
              <a:spLocks noGrp="1" noRot="1" noMove="1" noResize="1" noEditPoints="1" noAdjustHandles="1" noChangeArrowheads="1" noChangeShapeType="1"/>
            </p:cNvSpPr>
            <p:nvPr/>
          </p:nvSpPr>
          <p:spPr>
            <a:xfrm>
              <a:off x="2581663" y="2357817"/>
              <a:ext cx="2286244" cy="11605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lumMod val="10000"/>
                    </a:schemeClr>
                  </a:solidFill>
                  <a:effectLst/>
                  <a:uLnTx/>
                  <a:uFillTx/>
                  <a:latin typeface="Rockwell" panose="02060603020205020403" pitchFamily="18" charset="77"/>
                  <a:ea typeface="+mn-ea"/>
                  <a:cs typeface="+mn-cs"/>
                </a:rPr>
                <a:t>Opportunity Gap</a:t>
              </a:r>
            </a:p>
          </p:txBody>
        </p:sp>
        <p:cxnSp>
          <p:nvCxnSpPr>
            <p:cNvPr id="54" name="Straight Connector 53">
              <a:extLst>
                <a:ext uri="{FF2B5EF4-FFF2-40B4-BE49-F238E27FC236}">
                  <a16:creationId xmlns:a16="http://schemas.microsoft.com/office/drawing/2014/main" id="{3377B3E1-DCDC-EEF4-2FF6-D377712888E7}"/>
                </a:ext>
              </a:extLst>
            </p:cNvPr>
            <p:cNvCxnSpPr>
              <a:cxnSpLocks noGrp="1" noRot="1" noMove="1" noResize="1" noEditPoints="1" noAdjustHandles="1" noChangeArrowheads="1" noChangeShapeType="1"/>
            </p:cNvCxnSpPr>
            <p:nvPr/>
          </p:nvCxnSpPr>
          <p:spPr>
            <a:xfrm>
              <a:off x="5426657" y="1974126"/>
              <a:ext cx="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46" name="Chart 45" descr="Graph from the CDC National Immunization Survey showing breastfeeding trends among Texas women with infants born in 2020. It illustrates the initiation of any breastfeeding (81%), exclusive breastfeeding rates at 3 months (44.8%) and 6 months (23.4%), and any breastfeeding at 12 months (36.9%). The focus is on the opportunity gap, defined by the difference between the 81% of moms who initiate breastfeeding and the 44.8% who are still exclusively breastfeeding at 3 months.">
              <a:extLst>
                <a:ext uri="{FF2B5EF4-FFF2-40B4-BE49-F238E27FC236}">
                  <a16:creationId xmlns:a16="http://schemas.microsoft.com/office/drawing/2014/main" id="{2CAB4A00-53FF-1738-C616-69CE60707193}"/>
                </a:ext>
              </a:extLst>
            </p:cNvPr>
            <p:cNvGraphicFramePr>
              <a:graphicFrameLocks/>
            </p:cNvGraphicFramePr>
            <p:nvPr>
              <p:extLst>
                <p:ext uri="{D42A27DB-BD31-4B8C-83A1-F6EECF244321}">
                  <p14:modId xmlns:p14="http://schemas.microsoft.com/office/powerpoint/2010/main" val="1182298156"/>
                </p:ext>
              </p:extLst>
            </p:nvPr>
          </p:nvGraphicFramePr>
          <p:xfrm>
            <a:off x="563219" y="2126269"/>
            <a:ext cx="11275603" cy="3615728"/>
          </p:xfrm>
          <a:graphic>
            <a:graphicData uri="http://schemas.openxmlformats.org/drawingml/2006/chart">
              <c:chart xmlns:c="http://schemas.openxmlformats.org/drawingml/2006/chart" xmlns:r="http://schemas.openxmlformats.org/officeDocument/2006/relationships" r:id="rId5"/>
            </a:graphicData>
          </a:graphic>
        </p:graphicFrame>
      </p:grpSp>
      <p:sp>
        <p:nvSpPr>
          <p:cNvPr id="55" name="Footer Placeholder 3">
            <a:extLst>
              <a:ext uri="{FF2B5EF4-FFF2-40B4-BE49-F238E27FC236}">
                <a16:creationId xmlns:a16="http://schemas.microsoft.com/office/drawing/2014/main" id="{48185A2F-0B86-37FF-C6A3-E0B2BD388264}"/>
              </a:ext>
            </a:extLst>
          </p:cNvPr>
          <p:cNvSpPr txBox="1">
            <a:spLocks noGrp="1" noRot="1" noMove="1" noResize="1" noEditPoints="1" noAdjustHandles="1" noChangeArrowheads="1" noChangeShapeType="1"/>
          </p:cNvSpPr>
          <p:nvPr/>
        </p:nvSpPr>
        <p:spPr>
          <a:xfrm>
            <a:off x="7069874" y="5898867"/>
            <a:ext cx="4641734" cy="365125"/>
          </a:xfrm>
          <a:prstGeom prst="rect">
            <a:avLst/>
          </a:prstGeom>
        </p:spPr>
        <p:txBody>
          <a:bodyPr vert="horz" wrap="square" lIns="0" tIns="0" rIns="0" bIns="0" rtlCol="0" anchor="b"/>
          <a:lstStyle>
            <a:defPPr>
              <a:defRPr lang="en-MX"/>
            </a:defPPr>
            <a:lvl1pPr marL="0" algn="r" defTabSz="914400" rtl="0" eaLnBrk="1" latinLnBrk="0" hangingPunct="1">
              <a:defRPr sz="1200" b="1" i="0" kern="1200">
                <a:solidFill>
                  <a:schemeClr val="tx2"/>
                </a:solidFill>
                <a:latin typeface="PT Sans" panose="020B0503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546A"/>
                </a:solidFill>
                <a:effectLst/>
                <a:uLnTx/>
                <a:uFillTx/>
                <a:latin typeface="PT Sans" panose="020B0503020203020204" pitchFamily="34" charset="77"/>
                <a:ea typeface="+mn-ea"/>
                <a:cs typeface="+mn-cs"/>
              </a:rPr>
              <a:t>*</a:t>
            </a:r>
            <a:r>
              <a:rPr kumimoji="0" lang="en-US" sz="1100" b="0" i="0" u="none" strike="noStrike" kern="1200" cap="none" spc="0" normalizeH="0" baseline="0" noProof="0">
                <a:ln>
                  <a:noFill/>
                </a:ln>
                <a:solidFill>
                  <a:srgbClr val="44546A"/>
                </a:solidFill>
                <a:effectLst/>
                <a:uLnTx/>
                <a:uFillTx/>
                <a:latin typeface="PT Sans" panose="020B0503020203020204" pitchFamily="34" charset="77"/>
                <a:ea typeface="+mn-ea"/>
                <a:cs typeface="+mn-cs"/>
              </a:rPr>
              <a:t>Any breastfeeding includes the feeding of any amount of breast milk.</a:t>
            </a:r>
          </a:p>
        </p:txBody>
      </p:sp>
      <p:sp>
        <p:nvSpPr>
          <p:cNvPr id="4" name="Footer Placeholder 3">
            <a:extLst>
              <a:ext uri="{FF2B5EF4-FFF2-40B4-BE49-F238E27FC236}">
                <a16:creationId xmlns:a16="http://schemas.microsoft.com/office/drawing/2014/main" id="{972938CF-C129-F5C7-D04E-9AC11328925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CFADAD-9F79-E621-769D-39E2A2F25A59}"/>
              </a:ext>
            </a:extLst>
          </p:cNvPr>
          <p:cNvSpPr>
            <a:spLocks noGrp="1" noRot="1" noMove="1" noResize="1" noEditPoints="1" noAdjustHandles="1" noChangeArrowheads="1" noChangeShapeType="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D02C2-D456-3641-838C-076DBE7717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084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8750-6CDD-E500-37BF-BEF75204E4C1}"/>
              </a:ext>
            </a:extLst>
          </p:cNvPr>
          <p:cNvSpPr>
            <a:spLocks noGrp="1"/>
          </p:cNvSpPr>
          <p:nvPr>
            <p:ph type="title"/>
          </p:nvPr>
        </p:nvSpPr>
        <p:spPr/>
        <p:txBody>
          <a:bodyPr/>
          <a:lstStyle/>
          <a:p>
            <a:r>
              <a:rPr lang="en-US" dirty="0"/>
              <a:t>Legal Case for Supporting Breastfeeding</a:t>
            </a:r>
          </a:p>
        </p:txBody>
      </p:sp>
      <p:sp>
        <p:nvSpPr>
          <p:cNvPr id="4" name="Footer Placeholder 3">
            <a:extLst>
              <a:ext uri="{FF2B5EF4-FFF2-40B4-BE49-F238E27FC236}">
                <a16:creationId xmlns:a16="http://schemas.microsoft.com/office/drawing/2014/main" id="{3D1A7781-5256-C629-F99E-C43D3E4E8593}"/>
              </a:ext>
            </a:extLst>
          </p:cNvPr>
          <p:cNvSpPr>
            <a:spLocks noGrp="1"/>
          </p:cNvSpPr>
          <p:nvPr>
            <p:ph type="ftr" sz="quarter" idx="11"/>
          </p:nvPr>
        </p:nvSpPr>
        <p:spPr/>
        <p:txBody>
          <a:bodyPr/>
          <a:lstStyle/>
          <a:p>
            <a:r>
              <a:rPr lang="en-US"/>
              <a:t>Texas Mother-Friendly Worksite Program</a:t>
            </a:r>
          </a:p>
        </p:txBody>
      </p:sp>
      <p:sp>
        <p:nvSpPr>
          <p:cNvPr id="5" name="Slide Number Placeholder 4">
            <a:extLst>
              <a:ext uri="{FF2B5EF4-FFF2-40B4-BE49-F238E27FC236}">
                <a16:creationId xmlns:a16="http://schemas.microsoft.com/office/drawing/2014/main" id="{0565A499-C978-E24F-CABB-923083DFC23A}"/>
              </a:ext>
            </a:extLst>
          </p:cNvPr>
          <p:cNvSpPr>
            <a:spLocks noGrp="1"/>
          </p:cNvSpPr>
          <p:nvPr>
            <p:ph type="sldNum" sz="quarter" idx="12"/>
          </p:nvPr>
        </p:nvSpPr>
        <p:spPr/>
        <p:txBody>
          <a:bodyPr/>
          <a:lstStyle/>
          <a:p>
            <a:fld id="{94CD02C2-D456-3641-838C-076DBE771791}" type="slidenum">
              <a:rPr lang="en-US" smtClean="0"/>
              <a:pPr/>
              <a:t>11</a:t>
            </a:fld>
            <a:endParaRPr lang="en-US"/>
          </a:p>
        </p:txBody>
      </p:sp>
    </p:spTree>
    <p:extLst>
      <p:ext uri="{BB962C8B-B14F-4D97-AF65-F5344CB8AC3E}">
        <p14:creationId xmlns:p14="http://schemas.microsoft.com/office/powerpoint/2010/main" val="260964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B2A792-8A40-1C1F-FE88-C328A16EE3B8}"/>
              </a:ext>
            </a:extLst>
          </p:cNvPr>
          <p:cNvSpPr>
            <a:spLocks noGrp="1"/>
          </p:cNvSpPr>
          <p:nvPr>
            <p:ph type="title"/>
          </p:nvPr>
        </p:nvSpPr>
        <p:spPr>
          <a:xfrm>
            <a:off x="584791" y="365125"/>
            <a:ext cx="10057809" cy="1325563"/>
          </a:xfrm>
        </p:spPr>
        <p:txBody>
          <a:bodyPr wrap="none" anchor="ctr">
            <a:normAutofit/>
          </a:bodyPr>
          <a:lstStyle/>
          <a:p>
            <a:r>
              <a:rPr lang="en-US"/>
              <a:t>Legal Case</a:t>
            </a:r>
          </a:p>
        </p:txBody>
      </p:sp>
      <p:sp>
        <p:nvSpPr>
          <p:cNvPr id="2" name="Content Placeholder 1">
            <a:extLst>
              <a:ext uri="{FF2B5EF4-FFF2-40B4-BE49-F238E27FC236}">
                <a16:creationId xmlns:a16="http://schemas.microsoft.com/office/drawing/2014/main" id="{57DC55D7-6BF8-FAED-4897-78D739B32307}"/>
              </a:ext>
            </a:extLst>
          </p:cNvPr>
          <p:cNvSpPr>
            <a:spLocks noGrp="1"/>
          </p:cNvSpPr>
          <p:nvPr>
            <p:ph sz="half" idx="1"/>
          </p:nvPr>
        </p:nvSpPr>
        <p:spPr>
          <a:xfrm>
            <a:off x="584790" y="1801084"/>
            <a:ext cx="5282608" cy="4263537"/>
          </a:xfrm>
        </p:spPr>
        <p:txBody>
          <a:bodyPr vert="horz" wrap="square" lIns="0" tIns="0" rIns="0" bIns="0" rtlCol="0" anchor="t">
            <a:normAutofit/>
          </a:bodyPr>
          <a:lstStyle/>
          <a:p>
            <a:pPr rtl="0" fontAlgn="base">
              <a:lnSpc>
                <a:spcPct val="90000"/>
              </a:lnSpc>
              <a:spcAft>
                <a:spcPts val="600"/>
              </a:spcAft>
              <a:buClr>
                <a:srgbClr val="003087"/>
              </a:buClr>
            </a:pPr>
            <a:r>
              <a:rPr lang="en-US" sz="2400" b="0" i="0" u="none" strike="noStrike">
                <a:solidFill>
                  <a:schemeClr val="accent6">
                    <a:lumMod val="10000"/>
                  </a:schemeClr>
                </a:solidFill>
                <a:effectLst/>
              </a:rPr>
              <a:t>Texas Worksite Lactation Laws</a:t>
            </a:r>
            <a:r>
              <a:rPr lang="en-US" sz="2400" b="0" i="0">
                <a:solidFill>
                  <a:schemeClr val="accent6">
                    <a:lumMod val="10000"/>
                  </a:schemeClr>
                </a:solidFill>
                <a:effectLst/>
              </a:rPr>
              <a:t>​</a:t>
            </a:r>
            <a:endParaRPr lang="en-US"/>
          </a:p>
          <a:p>
            <a:pPr marL="342900" indent="-342900" fontAlgn="base">
              <a:lnSpc>
                <a:spcPct val="90000"/>
              </a:lnSpc>
              <a:spcAft>
                <a:spcPts val="600"/>
              </a:spcAft>
              <a:buClr>
                <a:srgbClr val="003087"/>
              </a:buClr>
              <a:buChar char="•"/>
            </a:pPr>
            <a:r>
              <a:rPr lang="en-US" sz="2000" b="0" i="0" u="none" strike="noStrike">
                <a:solidFill>
                  <a:schemeClr val="accent6">
                    <a:lumMod val="10000"/>
                  </a:schemeClr>
                </a:solidFill>
                <a:effectLst/>
                <a:latin typeface="PT Sans"/>
              </a:rPr>
              <a:t>Texas Health and Safety Code Chapter 165 </a:t>
            </a:r>
            <a:r>
              <a:rPr lang="en-US" sz="2000" b="0" i="0">
                <a:solidFill>
                  <a:schemeClr val="accent6">
                    <a:lumMod val="10000"/>
                  </a:schemeClr>
                </a:solidFill>
                <a:effectLst/>
                <a:latin typeface="PT Sans"/>
              </a:rPr>
              <a:t>​</a:t>
            </a:r>
          </a:p>
          <a:p>
            <a:pPr lvl="1" fontAlgn="base">
              <a:lnSpc>
                <a:spcPct val="90000"/>
              </a:lnSpc>
              <a:spcAft>
                <a:spcPts val="600"/>
              </a:spcAft>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A mother can breastfeed or express breast milk for her baby anywhere she is otherwise allowed to be</a:t>
            </a:r>
            <a:r>
              <a:rPr lang="en-US" sz="2000" b="0" i="0">
                <a:solidFill>
                  <a:schemeClr val="accent6">
                    <a:lumMod val="10000"/>
                  </a:schemeClr>
                </a:solidFill>
                <a:effectLst/>
                <a:latin typeface="PT Sans"/>
              </a:rPr>
              <a:t>​.</a:t>
            </a:r>
          </a:p>
          <a:p>
            <a:pPr lvl="1" fontAlgn="base">
              <a:lnSpc>
                <a:spcPct val="90000"/>
              </a:lnSpc>
              <a:spcAft>
                <a:spcPts val="600"/>
              </a:spcAft>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Established the Texas Mother-Friendly Worksite business designation</a:t>
            </a:r>
            <a:r>
              <a:rPr lang="en-US" sz="2000" b="0" i="0">
                <a:solidFill>
                  <a:schemeClr val="accent6">
                    <a:lumMod val="10000"/>
                  </a:schemeClr>
                </a:solidFill>
                <a:effectLst/>
                <a:latin typeface="PT Sans"/>
              </a:rPr>
              <a:t>​.</a:t>
            </a:r>
          </a:p>
          <a:p>
            <a:pPr marL="342900" indent="-342900" fontAlgn="base">
              <a:lnSpc>
                <a:spcPct val="90000"/>
              </a:lnSpc>
              <a:spcAft>
                <a:spcPts val="600"/>
              </a:spcAft>
              <a:buClr>
                <a:srgbClr val="003087"/>
              </a:buClr>
              <a:buChar char="•"/>
            </a:pPr>
            <a:r>
              <a:rPr lang="en-US" sz="2000" b="0" i="0" u="none" strike="noStrike">
                <a:solidFill>
                  <a:schemeClr val="accent6">
                    <a:lumMod val="10000"/>
                  </a:schemeClr>
                </a:solidFill>
                <a:effectLst/>
                <a:latin typeface="PT Sans"/>
              </a:rPr>
              <a:t>Texas Government Code Chapter 619</a:t>
            </a:r>
            <a:r>
              <a:rPr lang="en-US" sz="2000" b="0" i="0">
                <a:solidFill>
                  <a:schemeClr val="accent6">
                    <a:lumMod val="10000"/>
                  </a:schemeClr>
                </a:solidFill>
                <a:effectLst/>
                <a:latin typeface="PT Sans"/>
              </a:rPr>
              <a:t>​</a:t>
            </a:r>
          </a:p>
          <a:p>
            <a:pPr lvl="1" fontAlgn="base">
              <a:lnSpc>
                <a:spcPct val="90000"/>
              </a:lnSpc>
              <a:spcAft>
                <a:spcPts val="600"/>
              </a:spcAft>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Public employers must have lactation support policies</a:t>
            </a:r>
            <a:r>
              <a:rPr lang="en-US" sz="2000" b="0" i="0">
                <a:solidFill>
                  <a:schemeClr val="accent6">
                    <a:lumMod val="10000"/>
                  </a:schemeClr>
                </a:solidFill>
                <a:effectLst/>
                <a:latin typeface="PT Sans"/>
              </a:rPr>
              <a:t>​.</a:t>
            </a:r>
          </a:p>
          <a:p>
            <a:pPr>
              <a:lnSpc>
                <a:spcPct val="90000"/>
              </a:lnSpc>
            </a:pPr>
            <a:endParaRPr lang="en-US" sz="1700"/>
          </a:p>
        </p:txBody>
      </p:sp>
      <p:pic>
        <p:nvPicPr>
          <p:cNvPr id="1026" name="Picture 2" descr="The Texas State Capitol building with the Texas flag flying on the building. There is a line of trees leading up to the building. There is a statue in front of the trees. The sky is blue with some light clouds. ">
            <a:extLst>
              <a:ext uri="{FF2B5EF4-FFF2-40B4-BE49-F238E27FC236}">
                <a16:creationId xmlns:a16="http://schemas.microsoft.com/office/drawing/2014/main" id="{11DC442C-86B3-2599-1069-BCB41D4A1A54}"/>
              </a:ext>
            </a:extLst>
          </p:cNvPr>
          <p:cNvPicPr>
            <a:picLocks noGrp="1" noChangeAspect="1" noChangeArrowheads="1"/>
          </p:cNvPicPr>
          <p:nvPr>
            <p:ph sz="half" idx="13"/>
          </p:nvPr>
        </p:nvPicPr>
        <p:blipFill rotWithShape="1">
          <a:blip r:embed="rId3" cstate="hqprint">
            <a:extLst>
              <a:ext uri="{28A0092B-C50C-407E-A947-70E740481C1C}">
                <a14:useLocalDpi xmlns:a14="http://schemas.microsoft.com/office/drawing/2010/main"/>
              </a:ext>
            </a:extLst>
          </a:blip>
          <a:srcRect b="-2"/>
          <a:stretch/>
        </p:blipFill>
        <p:spPr bwMode="auto">
          <a:xfrm>
            <a:off x="6172203" y="1801084"/>
            <a:ext cx="5435008" cy="4263537"/>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14C25A3A-BAD9-F8FE-3092-A5964DB54BC5}"/>
              </a:ext>
            </a:extLst>
          </p:cNvPr>
          <p:cNvSpPr>
            <a:spLocks noGrp="1"/>
          </p:cNvSpPr>
          <p:nvPr>
            <p:ph type="ftr" sz="quarter" idx="11"/>
          </p:nvPr>
        </p:nvSpPr>
        <p:spPr>
          <a:xfrm>
            <a:off x="733647" y="6492875"/>
            <a:ext cx="4114800" cy="300159"/>
          </a:xfrm>
        </p:spPr>
        <p:txBody>
          <a:bodyPr wrap="square" anchor="ctr">
            <a:normAutofit/>
          </a:bodyPr>
          <a:lstStyle/>
          <a:p>
            <a:pPr>
              <a:spcAft>
                <a:spcPts val="600"/>
              </a:spcAft>
            </a:pPr>
            <a:r>
              <a:rPr lang="en-US"/>
              <a:t>Texas Mother-Friendly Worksite Program</a:t>
            </a:r>
          </a:p>
        </p:txBody>
      </p:sp>
      <p:sp>
        <p:nvSpPr>
          <p:cNvPr id="4" name="Slide Number Placeholder 3">
            <a:extLst>
              <a:ext uri="{FF2B5EF4-FFF2-40B4-BE49-F238E27FC236}">
                <a16:creationId xmlns:a16="http://schemas.microsoft.com/office/drawing/2014/main" id="{E811513D-F575-B954-25E6-B5B0095ABDD2}"/>
              </a:ext>
            </a:extLst>
          </p:cNvPr>
          <p:cNvSpPr>
            <a:spLocks noGrp="1"/>
          </p:cNvSpPr>
          <p:nvPr>
            <p:ph type="sldNum" sz="quarter" idx="12"/>
          </p:nvPr>
        </p:nvSpPr>
        <p:spPr>
          <a:xfrm>
            <a:off x="9144000" y="6492875"/>
            <a:ext cx="2743200" cy="300159"/>
          </a:xfrm>
        </p:spPr>
        <p:txBody>
          <a:bodyPr wrap="square" anchor="ctr">
            <a:normAutofit/>
          </a:bodyPr>
          <a:lstStyle/>
          <a:p>
            <a:pPr>
              <a:spcAft>
                <a:spcPts val="600"/>
              </a:spcAft>
            </a:pPr>
            <a:fld id="{94CD02C2-D456-3641-838C-076DBE771791}" type="slidenum">
              <a:rPr lang="en-US" smtClean="0"/>
              <a:pPr>
                <a:spcAft>
                  <a:spcPts val="600"/>
                </a:spcAft>
              </a:pPr>
              <a:t>12</a:t>
            </a:fld>
            <a:endParaRPr lang="en-US"/>
          </a:p>
        </p:txBody>
      </p:sp>
    </p:spTree>
    <p:extLst>
      <p:ext uri="{BB962C8B-B14F-4D97-AF65-F5344CB8AC3E}">
        <p14:creationId xmlns:p14="http://schemas.microsoft.com/office/powerpoint/2010/main" val="3064845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B2A792-8A40-1C1F-FE88-C328A16EE3B8}"/>
              </a:ext>
            </a:extLst>
          </p:cNvPr>
          <p:cNvSpPr>
            <a:spLocks noGrp="1"/>
          </p:cNvSpPr>
          <p:nvPr>
            <p:ph type="title"/>
          </p:nvPr>
        </p:nvSpPr>
        <p:spPr>
          <a:xfrm>
            <a:off x="584791" y="365125"/>
            <a:ext cx="10057809" cy="1325563"/>
          </a:xfrm>
        </p:spPr>
        <p:txBody>
          <a:bodyPr wrap="none" anchor="ctr">
            <a:normAutofit/>
          </a:bodyPr>
          <a:lstStyle/>
          <a:p>
            <a:r>
              <a:rPr lang="en-US"/>
              <a:t>Legal Case </a:t>
            </a:r>
          </a:p>
        </p:txBody>
      </p:sp>
      <p:sp>
        <p:nvSpPr>
          <p:cNvPr id="2" name="Content Placeholder 1">
            <a:extLst>
              <a:ext uri="{FF2B5EF4-FFF2-40B4-BE49-F238E27FC236}">
                <a16:creationId xmlns:a16="http://schemas.microsoft.com/office/drawing/2014/main" id="{57DC55D7-6BF8-FAED-4897-78D739B32307}"/>
              </a:ext>
            </a:extLst>
          </p:cNvPr>
          <p:cNvSpPr>
            <a:spLocks noGrp="1"/>
          </p:cNvSpPr>
          <p:nvPr>
            <p:ph sz="half" idx="1"/>
          </p:nvPr>
        </p:nvSpPr>
        <p:spPr>
          <a:xfrm>
            <a:off x="584791" y="1913425"/>
            <a:ext cx="5435008" cy="4263537"/>
          </a:xfrm>
        </p:spPr>
        <p:txBody>
          <a:bodyPr vert="horz" wrap="square" lIns="0" tIns="0" rIns="0" bIns="0" rtlCol="0" anchor="t">
            <a:normAutofit/>
          </a:bodyPr>
          <a:lstStyle/>
          <a:p>
            <a:pPr rtl="0" fontAlgn="base">
              <a:lnSpc>
                <a:spcPct val="90000"/>
              </a:lnSpc>
              <a:spcAft>
                <a:spcPts val="600"/>
              </a:spcAft>
              <a:buClr>
                <a:srgbClr val="003087"/>
              </a:buClr>
            </a:pPr>
            <a:r>
              <a:rPr lang="en-US" sz="2400">
                <a:solidFill>
                  <a:schemeClr val="accent6">
                    <a:lumMod val="10000"/>
                  </a:schemeClr>
                </a:solidFill>
              </a:rPr>
              <a:t>Federal</a:t>
            </a:r>
            <a:r>
              <a:rPr lang="en-US" sz="2400" b="0" i="0" u="none" strike="noStrike">
                <a:solidFill>
                  <a:schemeClr val="accent6">
                    <a:lumMod val="10000"/>
                  </a:schemeClr>
                </a:solidFill>
                <a:effectLst/>
              </a:rPr>
              <a:t> Worksite Lactation Laws</a:t>
            </a:r>
            <a:r>
              <a:rPr lang="en-US" sz="2400" b="0" i="0">
                <a:solidFill>
                  <a:schemeClr val="accent6">
                    <a:lumMod val="10000"/>
                  </a:schemeClr>
                </a:solidFill>
                <a:effectLst/>
              </a:rPr>
              <a:t>​</a:t>
            </a:r>
            <a:endParaRPr lang="en-US"/>
          </a:p>
          <a:p>
            <a:pPr marL="342900" indent="-342900" fontAlgn="base">
              <a:lnSpc>
                <a:spcPct val="90000"/>
              </a:lnSpc>
              <a:spcAft>
                <a:spcPts val="600"/>
              </a:spcAft>
              <a:buClr>
                <a:srgbClr val="003087"/>
              </a:buClr>
              <a:buChar char="•"/>
            </a:pPr>
            <a:r>
              <a:rPr lang="en-US" sz="2000">
                <a:solidFill>
                  <a:schemeClr val="accent6">
                    <a:lumMod val="10000"/>
                  </a:schemeClr>
                </a:solidFill>
                <a:latin typeface="PT Sans"/>
              </a:rPr>
              <a:t>Fair Labor Standards Act (FLSA)</a:t>
            </a:r>
            <a:endParaRPr lang="en-US" sz="2000" b="0" i="0">
              <a:solidFill>
                <a:schemeClr val="accent6">
                  <a:lumMod val="10000"/>
                </a:schemeClr>
              </a:solidFill>
              <a:effectLst/>
              <a:latin typeface="PT Sans"/>
            </a:endParaRPr>
          </a:p>
          <a:p>
            <a:pPr lvl="1" fontAlgn="base">
              <a:lnSpc>
                <a:spcPct val="90000"/>
              </a:lnSpc>
              <a:spcAft>
                <a:spcPts val="600"/>
              </a:spcAft>
              <a:buClr>
                <a:srgbClr val="003087"/>
              </a:buClr>
              <a:buFont typeface="Arial" panose="020B0604020202020204" pitchFamily="34" charset="0"/>
              <a:buChar char="•"/>
            </a:pPr>
            <a:r>
              <a:rPr lang="en-US" sz="2000">
                <a:solidFill>
                  <a:schemeClr val="accent6">
                    <a:lumMod val="10000"/>
                  </a:schemeClr>
                </a:solidFill>
                <a:latin typeface="PT Sans"/>
              </a:rPr>
              <a:t>Most nursing employees have the right to reasonable break time and a place other than a bathroom that is shielded from view to express breast milk while at work.</a:t>
            </a:r>
            <a:endParaRPr lang="en-US" sz="2000" b="0" i="0">
              <a:solidFill>
                <a:schemeClr val="accent6">
                  <a:lumMod val="10000"/>
                </a:schemeClr>
              </a:solidFill>
              <a:effectLst/>
              <a:latin typeface="PT Sans"/>
            </a:endParaRPr>
          </a:p>
          <a:p>
            <a:pPr lvl="1" fontAlgn="base">
              <a:lnSpc>
                <a:spcPct val="90000"/>
              </a:lnSpc>
              <a:spcAft>
                <a:spcPts val="600"/>
              </a:spcAft>
              <a:buClr>
                <a:srgbClr val="003087"/>
              </a:buClr>
              <a:buFont typeface="Arial" panose="020B0604020202020204" pitchFamily="34" charset="0"/>
              <a:buChar char="•"/>
            </a:pPr>
            <a:r>
              <a:rPr lang="en-US" sz="2000">
                <a:solidFill>
                  <a:schemeClr val="accent6">
                    <a:lumMod val="10000"/>
                  </a:schemeClr>
                </a:solidFill>
                <a:latin typeface="PT Sans"/>
              </a:rPr>
              <a:t>This right is available for up to one year after the child’s birth. </a:t>
            </a:r>
            <a:endParaRPr lang="en-US" sz="2000" b="0" i="0">
              <a:solidFill>
                <a:schemeClr val="accent6">
                  <a:lumMod val="10000"/>
                </a:schemeClr>
              </a:solidFill>
              <a:effectLst/>
            </a:endParaRPr>
          </a:p>
          <a:p>
            <a:pPr marL="342900" indent="-342900" fontAlgn="base">
              <a:lnSpc>
                <a:spcPct val="90000"/>
              </a:lnSpc>
              <a:spcAft>
                <a:spcPts val="600"/>
              </a:spcAft>
              <a:buClr>
                <a:srgbClr val="003087"/>
              </a:buClr>
              <a:buChar char="•"/>
            </a:pPr>
            <a:r>
              <a:rPr lang="en-US" sz="2000">
                <a:solidFill>
                  <a:schemeClr val="accent6">
                    <a:lumMod val="10000"/>
                  </a:schemeClr>
                </a:solidFill>
                <a:latin typeface="PT Sans"/>
              </a:rPr>
              <a:t>PUMP Act, 2022</a:t>
            </a:r>
          </a:p>
          <a:p>
            <a:pPr lvl="1" fontAlgn="base">
              <a:lnSpc>
                <a:spcPct val="90000"/>
              </a:lnSpc>
              <a:spcAft>
                <a:spcPts val="600"/>
              </a:spcAft>
              <a:buClr>
                <a:srgbClr val="003087"/>
              </a:buClr>
              <a:buFont typeface="Arial" panose="020B0604020202020204" pitchFamily="34" charset="0"/>
              <a:buChar char="•"/>
            </a:pPr>
            <a:r>
              <a:rPr lang="en-US" sz="2000" b="0" i="0">
                <a:solidFill>
                  <a:schemeClr val="accent6">
                    <a:lumMod val="10000"/>
                  </a:schemeClr>
                </a:solidFill>
                <a:effectLst/>
                <a:latin typeface="PT Sans"/>
              </a:rPr>
              <a:t>Extended protections for </a:t>
            </a:r>
            <a:r>
              <a:rPr lang="en-US" sz="2000">
                <a:solidFill>
                  <a:schemeClr val="accent6">
                    <a:lumMod val="10000"/>
                  </a:schemeClr>
                </a:solidFill>
                <a:latin typeface="PT Sans"/>
              </a:rPr>
              <a:t>additional employees not previously covered.</a:t>
            </a:r>
            <a:endParaRPr lang="en-US" sz="2000" b="0" i="0">
              <a:solidFill>
                <a:schemeClr val="accent6">
                  <a:lumMod val="10000"/>
                </a:schemeClr>
              </a:solidFill>
              <a:effectLst/>
              <a:latin typeface="PT Sans"/>
            </a:endParaRPr>
          </a:p>
          <a:p>
            <a:pPr>
              <a:lnSpc>
                <a:spcPct val="90000"/>
              </a:lnSpc>
            </a:pPr>
            <a:endParaRPr lang="en-US" sz="1700">
              <a:solidFill>
                <a:schemeClr val="accent6">
                  <a:lumMod val="10000"/>
                </a:schemeClr>
              </a:solidFill>
            </a:endParaRPr>
          </a:p>
        </p:txBody>
      </p:sp>
      <p:pic>
        <p:nvPicPr>
          <p:cNvPr id="8" name="Content Placeholder 7" descr="A graphic from the Department of Labor to promote the PUMP for Nursing Mothers Act. There are six small photos of a variety of people from different professions - agriculture workers, nurses, teachers, truck and taxi drivers, home care workers, and managers. ">
            <a:extLst>
              <a:ext uri="{FF2B5EF4-FFF2-40B4-BE49-F238E27FC236}">
                <a16:creationId xmlns:a16="http://schemas.microsoft.com/office/drawing/2014/main" id="{F2F11DC9-6AD6-1F14-CC5D-F78088361C28}"/>
              </a:ext>
            </a:extLst>
          </p:cNvPr>
          <p:cNvPicPr>
            <a:picLocks noGrp="1" noChangeAspect="1"/>
          </p:cNvPicPr>
          <p:nvPr>
            <p:ph sz="half" idx="13"/>
          </p:nvPr>
        </p:nvPicPr>
        <p:blipFill>
          <a:blip r:embed="rId3"/>
          <a:stretch>
            <a:fillRect/>
          </a:stretch>
        </p:blipFill>
        <p:spPr>
          <a:xfrm>
            <a:off x="6648334" y="1913425"/>
            <a:ext cx="4565585" cy="4263537"/>
          </a:xfrm>
        </p:spPr>
      </p:pic>
      <p:sp>
        <p:nvSpPr>
          <p:cNvPr id="3" name="Footer Placeholder 2">
            <a:extLst>
              <a:ext uri="{FF2B5EF4-FFF2-40B4-BE49-F238E27FC236}">
                <a16:creationId xmlns:a16="http://schemas.microsoft.com/office/drawing/2014/main" id="{14C25A3A-BAD9-F8FE-3092-A5964DB54BC5}"/>
              </a:ext>
            </a:extLst>
          </p:cNvPr>
          <p:cNvSpPr>
            <a:spLocks noGrp="1"/>
          </p:cNvSpPr>
          <p:nvPr>
            <p:ph type="ftr" sz="quarter" idx="11"/>
          </p:nvPr>
        </p:nvSpPr>
        <p:spPr>
          <a:xfrm>
            <a:off x="733647" y="6492875"/>
            <a:ext cx="4114800" cy="300159"/>
          </a:xfrm>
        </p:spPr>
        <p:txBody>
          <a:bodyPr wrap="square" anchor="ctr">
            <a:normAutofit/>
          </a:bodyPr>
          <a:lstStyle/>
          <a:p>
            <a:pPr>
              <a:spcAft>
                <a:spcPts val="600"/>
              </a:spcAft>
            </a:pPr>
            <a:r>
              <a:rPr lang="en-US"/>
              <a:t>Texas Mother-Friendly Worksite Program</a:t>
            </a:r>
          </a:p>
        </p:txBody>
      </p:sp>
      <p:sp>
        <p:nvSpPr>
          <p:cNvPr id="4" name="Slide Number Placeholder 3">
            <a:extLst>
              <a:ext uri="{FF2B5EF4-FFF2-40B4-BE49-F238E27FC236}">
                <a16:creationId xmlns:a16="http://schemas.microsoft.com/office/drawing/2014/main" id="{E811513D-F575-B954-25E6-B5B0095ABDD2}"/>
              </a:ext>
            </a:extLst>
          </p:cNvPr>
          <p:cNvSpPr>
            <a:spLocks noGrp="1"/>
          </p:cNvSpPr>
          <p:nvPr>
            <p:ph type="sldNum" sz="quarter" idx="12"/>
          </p:nvPr>
        </p:nvSpPr>
        <p:spPr>
          <a:xfrm>
            <a:off x="9144000" y="6492875"/>
            <a:ext cx="2743200" cy="300159"/>
          </a:xfrm>
        </p:spPr>
        <p:txBody>
          <a:bodyPr wrap="square" anchor="ctr">
            <a:normAutofit/>
          </a:bodyPr>
          <a:lstStyle/>
          <a:p>
            <a:pPr>
              <a:spcAft>
                <a:spcPts val="600"/>
              </a:spcAft>
            </a:pPr>
            <a:fld id="{94CD02C2-D456-3641-838C-076DBE771791}" type="slidenum">
              <a:rPr lang="en-US" smtClean="0"/>
              <a:pPr>
                <a:spcAft>
                  <a:spcPts val="600"/>
                </a:spcAft>
              </a:pPr>
              <a:t>13</a:t>
            </a:fld>
            <a:endParaRPr lang="en-US"/>
          </a:p>
        </p:txBody>
      </p:sp>
    </p:spTree>
    <p:extLst>
      <p:ext uri="{BB962C8B-B14F-4D97-AF65-F5344CB8AC3E}">
        <p14:creationId xmlns:p14="http://schemas.microsoft.com/office/powerpoint/2010/main" val="399053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0282-A9AC-0321-E4B8-4FECDDBD8D39}"/>
              </a:ext>
            </a:extLst>
          </p:cNvPr>
          <p:cNvSpPr>
            <a:spLocks noGrp="1"/>
          </p:cNvSpPr>
          <p:nvPr>
            <p:ph type="title"/>
          </p:nvPr>
        </p:nvSpPr>
        <p:spPr/>
        <p:txBody>
          <a:bodyPr/>
          <a:lstStyle/>
          <a:p>
            <a:r>
              <a:rPr lang="en-US"/>
              <a:t>Business Case for Supporting Breastfeeding</a:t>
            </a:r>
          </a:p>
        </p:txBody>
      </p:sp>
      <p:sp>
        <p:nvSpPr>
          <p:cNvPr id="4" name="Footer Placeholder 3">
            <a:extLst>
              <a:ext uri="{FF2B5EF4-FFF2-40B4-BE49-F238E27FC236}">
                <a16:creationId xmlns:a16="http://schemas.microsoft.com/office/drawing/2014/main" id="{09C670DB-7049-55D3-DD17-9724C5318120}"/>
              </a:ext>
            </a:extLst>
          </p:cNvPr>
          <p:cNvSpPr>
            <a:spLocks noGrp="1"/>
          </p:cNvSpPr>
          <p:nvPr>
            <p:ph type="ftr" sz="quarter" idx="11"/>
          </p:nvPr>
        </p:nvSpPr>
        <p:spPr/>
        <p:txBody>
          <a:bodyPr/>
          <a:lstStyle/>
          <a:p>
            <a:r>
              <a:rPr lang="en-US"/>
              <a:t>Texas Mother-Friendly Worksite Program</a:t>
            </a:r>
          </a:p>
        </p:txBody>
      </p:sp>
      <p:sp>
        <p:nvSpPr>
          <p:cNvPr id="5" name="Slide Number Placeholder 4">
            <a:extLst>
              <a:ext uri="{FF2B5EF4-FFF2-40B4-BE49-F238E27FC236}">
                <a16:creationId xmlns:a16="http://schemas.microsoft.com/office/drawing/2014/main" id="{304D851D-155E-DA02-1408-7BBCE1CD8081}"/>
              </a:ext>
            </a:extLst>
          </p:cNvPr>
          <p:cNvSpPr>
            <a:spLocks noGrp="1"/>
          </p:cNvSpPr>
          <p:nvPr>
            <p:ph type="sldNum" sz="quarter" idx="12"/>
          </p:nvPr>
        </p:nvSpPr>
        <p:spPr/>
        <p:txBody>
          <a:bodyPr/>
          <a:lstStyle/>
          <a:p>
            <a:fld id="{94CD02C2-D456-3641-838C-076DBE771791}" type="slidenum">
              <a:rPr lang="en-US" smtClean="0"/>
              <a:t>14</a:t>
            </a:fld>
            <a:endParaRPr lang="en-US"/>
          </a:p>
        </p:txBody>
      </p:sp>
    </p:spTree>
    <p:extLst>
      <p:ext uri="{BB962C8B-B14F-4D97-AF65-F5344CB8AC3E}">
        <p14:creationId xmlns:p14="http://schemas.microsoft.com/office/powerpoint/2010/main" val="4018789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4AEE-75D0-B875-066A-C6C1F38F6EB1}"/>
              </a:ext>
            </a:extLst>
          </p:cNvPr>
          <p:cNvSpPr>
            <a:spLocks noGrp="1"/>
          </p:cNvSpPr>
          <p:nvPr>
            <p:ph type="title"/>
          </p:nvPr>
        </p:nvSpPr>
        <p:spPr/>
        <p:txBody>
          <a:bodyPr/>
          <a:lstStyle/>
          <a:p>
            <a:r>
              <a:rPr lang="en-US"/>
              <a:t>The Business Case</a:t>
            </a:r>
          </a:p>
        </p:txBody>
      </p:sp>
      <p:grpSp>
        <p:nvGrpSpPr>
          <p:cNvPr id="5" name="Grupo 9" descr="Employee Impact ">
            <a:extLst>
              <a:ext uri="{FF2B5EF4-FFF2-40B4-BE49-F238E27FC236}">
                <a16:creationId xmlns:a16="http://schemas.microsoft.com/office/drawing/2014/main" id="{75CAC922-AC71-A60F-3A12-89818EB48420}"/>
              </a:ext>
              <a:ext uri="{C183D7F6-B498-43B3-948B-1728B52AA6E4}">
                <adec:decorative xmlns:adec="http://schemas.microsoft.com/office/drawing/2017/decorative" val="0"/>
              </a:ext>
            </a:extLst>
          </p:cNvPr>
          <p:cNvGrpSpPr/>
          <p:nvPr/>
        </p:nvGrpSpPr>
        <p:grpSpPr>
          <a:xfrm>
            <a:off x="843335" y="1528188"/>
            <a:ext cx="2924498" cy="3489086"/>
            <a:chOff x="4672" y="1151882"/>
            <a:chExt cx="1701984" cy="956789"/>
          </a:xfrm>
          <a:solidFill>
            <a:schemeClr val="tx2"/>
          </a:solidFill>
        </p:grpSpPr>
        <p:sp>
          <p:nvSpPr>
            <p:cNvPr id="6" name="Rectángulo 34">
              <a:extLst>
                <a:ext uri="{FF2B5EF4-FFF2-40B4-BE49-F238E27FC236}">
                  <a16:creationId xmlns:a16="http://schemas.microsoft.com/office/drawing/2014/main" id="{B003F67F-4D95-9D0E-87C2-8A9082FCCD43}"/>
                </a:ext>
              </a:extLst>
            </p:cNvPr>
            <p:cNvSpPr/>
            <p:nvPr/>
          </p:nvSpPr>
          <p:spPr>
            <a:xfrm>
              <a:off x="5134" y="1153641"/>
              <a:ext cx="1591716" cy="955030"/>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CuadroTexto 35">
              <a:extLst>
                <a:ext uri="{FF2B5EF4-FFF2-40B4-BE49-F238E27FC236}">
                  <a16:creationId xmlns:a16="http://schemas.microsoft.com/office/drawing/2014/main" id="{D52502E8-B045-82F1-6D96-F9F2D7AC2960}"/>
                </a:ext>
              </a:extLst>
            </p:cNvPr>
            <p:cNvSpPr txBox="1"/>
            <p:nvPr/>
          </p:nvSpPr>
          <p:spPr>
            <a:xfrm>
              <a:off x="4672" y="1151882"/>
              <a:ext cx="1701984" cy="95503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lvl="0" defTabSz="1200150">
                <a:lnSpc>
                  <a:spcPct val="90000"/>
                </a:lnSpc>
                <a:spcBef>
                  <a:spcPct val="0"/>
                </a:spcBef>
                <a:spcAft>
                  <a:spcPct val="35000"/>
                </a:spcAft>
              </a:pPr>
              <a:r>
                <a:rPr lang="en-US" sz="2400" b="1">
                  <a:latin typeface="PT Sans" panose="020B0503020203020204" pitchFamily="34" charset="77"/>
                  <a:ea typeface="Segoe UI Historic" panose="020B0502040204020203" pitchFamily="34" charset="0"/>
                  <a:cs typeface="Segoe UI Historic" panose="020B0502040204020203" pitchFamily="34" charset="0"/>
                </a:rPr>
                <a:t>Employee Impact</a:t>
              </a:r>
            </a:p>
            <a:p>
              <a:pPr marL="342900" lvl="0" indent="-342900" defTabSz="1200150">
                <a:lnSpc>
                  <a:spcPct val="90000"/>
                </a:lnSpc>
                <a:spcBef>
                  <a:spcPct val="0"/>
                </a:spcBef>
                <a:spcAft>
                  <a:spcPct val="35000"/>
                </a:spcAft>
                <a:buFont typeface="Arial" panose="020B0604020202020204" pitchFamily="34" charset="0"/>
                <a:buChar char="•"/>
              </a:pPr>
              <a:r>
                <a:rPr lang="en-US" sz="2000" kern="1200">
                  <a:latin typeface="PT Sans" panose="020B0503020203020204" pitchFamily="34" charset="77"/>
                  <a:ea typeface="Segoe UI Historic" panose="020B0502040204020203" pitchFamily="34" charset="0"/>
                  <a:cs typeface="Segoe UI Historic" panose="020B0502040204020203" pitchFamily="34" charset="0"/>
                </a:rPr>
                <a:t>Increased engagement</a:t>
              </a:r>
            </a:p>
            <a:p>
              <a:pPr marL="342900" lvl="0" indent="-342900" defTabSz="1200150">
                <a:lnSpc>
                  <a:spcPct val="90000"/>
                </a:lnSpc>
                <a:spcBef>
                  <a:spcPct val="0"/>
                </a:spcBef>
                <a:spcAft>
                  <a:spcPct val="35000"/>
                </a:spcAft>
                <a:buFont typeface="Arial" panose="020B0604020202020204" pitchFamily="34" charset="0"/>
                <a:buChar char="•"/>
              </a:pPr>
              <a:r>
                <a:rPr lang="en-US" sz="2000">
                  <a:latin typeface="PT Sans" panose="020B0503020203020204" pitchFamily="34" charset="77"/>
                  <a:ea typeface="Segoe UI Historic" panose="020B0502040204020203" pitchFamily="34" charset="0"/>
                  <a:cs typeface="Segoe UI Historic" panose="020B0502040204020203" pitchFamily="34" charset="0"/>
                </a:rPr>
                <a:t>Increase morale and productivity</a:t>
              </a:r>
            </a:p>
            <a:p>
              <a:pPr marL="342900" lvl="0" indent="-342900" defTabSz="1200150">
                <a:lnSpc>
                  <a:spcPct val="90000"/>
                </a:lnSpc>
                <a:spcBef>
                  <a:spcPct val="0"/>
                </a:spcBef>
                <a:spcAft>
                  <a:spcPct val="35000"/>
                </a:spcAft>
                <a:buFont typeface="Arial" panose="020B0604020202020204" pitchFamily="34" charset="0"/>
                <a:buChar char="•"/>
              </a:pPr>
              <a:r>
                <a:rPr lang="en-US" sz="2000" kern="1200">
                  <a:latin typeface="PT Sans" panose="020B0503020203020204" pitchFamily="34" charset="77"/>
                  <a:ea typeface="Segoe UI Historic" panose="020B0502040204020203" pitchFamily="34" charset="0"/>
                  <a:cs typeface="Segoe UI Historic" panose="020B0502040204020203" pitchFamily="34" charset="0"/>
                </a:rPr>
                <a:t>Retention of experienced employees</a:t>
              </a:r>
            </a:p>
            <a:p>
              <a:pPr marL="342900" lvl="0" indent="-342900" defTabSz="1200150">
                <a:lnSpc>
                  <a:spcPct val="90000"/>
                </a:lnSpc>
                <a:spcBef>
                  <a:spcPct val="0"/>
                </a:spcBef>
                <a:spcAft>
                  <a:spcPct val="35000"/>
                </a:spcAft>
                <a:buFont typeface="Arial" panose="020B0604020202020204" pitchFamily="34" charset="0"/>
                <a:buChar char="•"/>
              </a:pPr>
              <a:r>
                <a:rPr lang="en-US" sz="2000">
                  <a:latin typeface="PT Sans" panose="020B0503020203020204" pitchFamily="34" charset="77"/>
                  <a:ea typeface="Segoe UI Historic" panose="020B0502040204020203" pitchFamily="34" charset="0"/>
                  <a:cs typeface="Segoe UI Historic" panose="020B0502040204020203" pitchFamily="34" charset="0"/>
                </a:rPr>
                <a:t>Healthier employees</a:t>
              </a:r>
              <a:endParaRPr lang="en-US" sz="2000" kern="1200">
                <a:latin typeface="PT Sans" panose="020B0503020203020204" pitchFamily="34" charset="77"/>
                <a:ea typeface="Segoe UI Historic" panose="020B0502040204020203" pitchFamily="34" charset="0"/>
                <a:cs typeface="Segoe UI Historic" panose="020B0502040204020203" pitchFamily="34" charset="0"/>
              </a:endParaRPr>
            </a:p>
          </p:txBody>
        </p:sp>
      </p:grpSp>
      <p:grpSp>
        <p:nvGrpSpPr>
          <p:cNvPr id="11" name="Grupo 11" descr="Business Impact">
            <a:extLst>
              <a:ext uri="{FF2B5EF4-FFF2-40B4-BE49-F238E27FC236}">
                <a16:creationId xmlns:a16="http://schemas.microsoft.com/office/drawing/2014/main" id="{E245AE9F-37F2-0521-914F-F72DD118176D}"/>
              </a:ext>
              <a:ext uri="{C183D7F6-B498-43B3-948B-1728B52AA6E4}">
                <adec:decorative xmlns:adec="http://schemas.microsoft.com/office/drawing/2017/decorative" val="0"/>
              </a:ext>
            </a:extLst>
          </p:cNvPr>
          <p:cNvGrpSpPr/>
          <p:nvPr/>
        </p:nvGrpSpPr>
        <p:grpSpPr>
          <a:xfrm>
            <a:off x="4617020" y="1528188"/>
            <a:ext cx="2924499" cy="3482671"/>
            <a:chOff x="2212725" y="1153641"/>
            <a:chExt cx="1572480" cy="955030"/>
          </a:xfrm>
          <a:solidFill>
            <a:schemeClr val="accent2"/>
          </a:solidFill>
        </p:grpSpPr>
        <p:sp>
          <p:nvSpPr>
            <p:cNvPr id="12" name="Rectángulo 30">
              <a:extLst>
                <a:ext uri="{FF2B5EF4-FFF2-40B4-BE49-F238E27FC236}">
                  <a16:creationId xmlns:a16="http://schemas.microsoft.com/office/drawing/2014/main" id="{89D91729-2F48-AF6F-1E6E-178CAA350A84}"/>
                </a:ext>
              </a:extLst>
            </p:cNvPr>
            <p:cNvSpPr/>
            <p:nvPr/>
          </p:nvSpPr>
          <p:spPr>
            <a:xfrm>
              <a:off x="2233538" y="1153641"/>
              <a:ext cx="1530854" cy="955030"/>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CuadroTexto 31">
              <a:extLst>
                <a:ext uri="{FF2B5EF4-FFF2-40B4-BE49-F238E27FC236}">
                  <a16:creationId xmlns:a16="http://schemas.microsoft.com/office/drawing/2014/main" id="{9B8F9383-EDF1-405C-E84D-6E81524C8198}"/>
                </a:ext>
              </a:extLst>
            </p:cNvPr>
            <p:cNvSpPr txBox="1"/>
            <p:nvPr/>
          </p:nvSpPr>
          <p:spPr>
            <a:xfrm>
              <a:off x="2212725" y="1153641"/>
              <a:ext cx="1572480" cy="955030"/>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0" lvl="0" indent="0" defTabSz="1200150">
                <a:lnSpc>
                  <a:spcPct val="90000"/>
                </a:lnSpc>
                <a:spcBef>
                  <a:spcPct val="0"/>
                </a:spcBef>
                <a:spcAft>
                  <a:spcPct val="35000"/>
                </a:spcAft>
                <a:buNone/>
              </a:pPr>
              <a:r>
                <a:rPr lang="en-US" sz="2400" b="1">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Business Impact</a:t>
              </a:r>
            </a:p>
            <a:p>
              <a:pPr marL="342900" lvl="0" indent="-342900" defTabSz="1200150">
                <a:lnSpc>
                  <a:spcPct val="90000"/>
                </a:lnSpc>
                <a:spcBef>
                  <a:spcPct val="0"/>
                </a:spcBef>
                <a:spcAft>
                  <a:spcPct val="35000"/>
                </a:spcAft>
                <a:buFont typeface="Arial" panose="020B0604020202020204" pitchFamily="34" charset="0"/>
                <a:buChar char="•"/>
              </a:pPr>
              <a:r>
                <a:rPr lang="en-US" sz="2000" kern="12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Three to </a:t>
              </a:r>
              <a:r>
                <a:rPr lang="en-US" sz="20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one return on investment</a:t>
              </a:r>
              <a:r>
                <a:rPr lang="en-US" sz="2000" baseline="300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1</a:t>
              </a:r>
            </a:p>
            <a:p>
              <a:pPr marL="342900" lvl="0" indent="-342900" defTabSz="1200150">
                <a:lnSpc>
                  <a:spcPct val="90000"/>
                </a:lnSpc>
                <a:spcBef>
                  <a:spcPct val="0"/>
                </a:spcBef>
                <a:spcAft>
                  <a:spcPct val="35000"/>
                </a:spcAft>
                <a:buFont typeface="Arial" panose="020B0604020202020204" pitchFamily="34" charset="0"/>
                <a:buChar char="•"/>
              </a:pPr>
              <a:r>
                <a:rPr lang="en-US" sz="2000" kern="12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Lower recruitment and training costs</a:t>
              </a:r>
            </a:p>
            <a:p>
              <a:pPr marL="342900" lvl="0" indent="-342900" defTabSz="1200150">
                <a:lnSpc>
                  <a:spcPct val="90000"/>
                </a:lnSpc>
                <a:spcBef>
                  <a:spcPct val="0"/>
                </a:spcBef>
                <a:spcAft>
                  <a:spcPct val="35000"/>
                </a:spcAft>
                <a:buFont typeface="Arial" panose="020B0604020202020204" pitchFamily="34" charset="0"/>
                <a:buChar char="•"/>
              </a:pPr>
              <a:r>
                <a:rPr lang="en-US" sz="20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Lower medical insurance claims</a:t>
              </a:r>
              <a:endParaRPr lang="en-US" sz="2000" kern="1200">
                <a:solidFill>
                  <a:schemeClr val="tx2"/>
                </a:solidFill>
                <a:latin typeface="PT Sans" panose="020B0503020203020204" pitchFamily="34" charset="77"/>
                <a:ea typeface="Segoe UI Historic" panose="020B0502040204020203" pitchFamily="34" charset="0"/>
                <a:cs typeface="Segoe UI Historic" panose="020B0502040204020203" pitchFamily="34" charset="0"/>
              </a:endParaRPr>
            </a:p>
          </p:txBody>
        </p:sp>
      </p:grpSp>
      <p:sp>
        <p:nvSpPr>
          <p:cNvPr id="19" name="CuadroTexto 27">
            <a:extLst>
              <a:ext uri="{FF2B5EF4-FFF2-40B4-BE49-F238E27FC236}">
                <a16:creationId xmlns:a16="http://schemas.microsoft.com/office/drawing/2014/main" id="{7391E0B6-FF9E-F652-AEAD-60DD062DD0BB}"/>
              </a:ext>
            </a:extLst>
          </p:cNvPr>
          <p:cNvSpPr txBox="1"/>
          <p:nvPr/>
        </p:nvSpPr>
        <p:spPr>
          <a:xfrm>
            <a:off x="8390706" y="1534603"/>
            <a:ext cx="2924499" cy="3482671"/>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t" anchorCtr="0">
            <a:noAutofit/>
          </a:bodyPr>
          <a:lstStyle/>
          <a:p>
            <a:pPr marL="0" lvl="0" indent="0" defTabSz="1200150">
              <a:lnSpc>
                <a:spcPct val="90000"/>
              </a:lnSpc>
              <a:spcBef>
                <a:spcPct val="0"/>
              </a:spcBef>
              <a:spcAft>
                <a:spcPct val="35000"/>
              </a:spcAft>
              <a:buNone/>
            </a:pPr>
            <a:r>
              <a:rPr lang="en-US" sz="2400" b="1">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State Health Impact</a:t>
            </a:r>
          </a:p>
          <a:p>
            <a:pPr marL="342900" lvl="0" indent="-342900" defTabSz="1200150">
              <a:lnSpc>
                <a:spcPct val="90000"/>
              </a:lnSpc>
              <a:spcBef>
                <a:spcPct val="0"/>
              </a:spcBef>
              <a:spcAft>
                <a:spcPct val="35000"/>
              </a:spcAft>
              <a:buFont typeface="Arial" panose="020B0604020202020204" pitchFamily="34" charset="0"/>
              <a:buChar char="•"/>
            </a:pPr>
            <a:r>
              <a:rPr lang="en-US" sz="2000" kern="12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Reduced health </a:t>
            </a:r>
            <a:r>
              <a:rPr lang="en-US" sz="20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   </a:t>
            </a:r>
            <a:r>
              <a:rPr lang="en-US" sz="2000" kern="12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care costs</a:t>
            </a:r>
          </a:p>
          <a:p>
            <a:pPr marL="342900" lvl="0" indent="-342900" defTabSz="1200150">
              <a:lnSpc>
                <a:spcPct val="90000"/>
              </a:lnSpc>
              <a:spcBef>
                <a:spcPct val="0"/>
              </a:spcBef>
              <a:spcAft>
                <a:spcPct val="35000"/>
              </a:spcAft>
              <a:buFont typeface="Arial" panose="020B0604020202020204" pitchFamily="34" charset="0"/>
              <a:buChar char="•"/>
            </a:pPr>
            <a:r>
              <a:rPr lang="en-US" sz="2000">
                <a:solidFill>
                  <a:schemeClr val="tx2"/>
                </a:solidFill>
                <a:latin typeface="PT Sans" panose="020B0503020203020204" pitchFamily="34" charset="77"/>
                <a:ea typeface="Segoe UI Historic" panose="020B0502040204020203" pitchFamily="34" charset="0"/>
                <a:cs typeface="Segoe UI Historic" panose="020B0502040204020203" pitchFamily="34" charset="0"/>
              </a:rPr>
              <a:t>Investment in community of future employees and managers</a:t>
            </a:r>
            <a:endParaRPr lang="en-US" sz="2000" kern="1200">
              <a:solidFill>
                <a:schemeClr val="tx2"/>
              </a:solidFill>
              <a:latin typeface="PT Sans" panose="020B0503020203020204" pitchFamily="34" charset="77"/>
              <a:ea typeface="Segoe UI Historic" panose="020B0502040204020203" pitchFamily="34" charset="0"/>
              <a:cs typeface="Segoe UI Historic" panose="020B0502040204020203" pitchFamily="34" charset="0"/>
            </a:endParaRPr>
          </a:p>
        </p:txBody>
      </p:sp>
      <p:sp>
        <p:nvSpPr>
          <p:cNvPr id="37" name="Left-Right Arrow 36">
            <a:extLst>
              <a:ext uri="{FF2B5EF4-FFF2-40B4-BE49-F238E27FC236}">
                <a16:creationId xmlns:a16="http://schemas.microsoft.com/office/drawing/2014/main" id="{09173093-C5E8-3BFD-8C82-8C6F5FF4EBB3}"/>
              </a:ext>
            </a:extLst>
          </p:cNvPr>
          <p:cNvSpPr/>
          <p:nvPr/>
        </p:nvSpPr>
        <p:spPr>
          <a:xfrm>
            <a:off x="843335" y="5322056"/>
            <a:ext cx="10505330" cy="1001712"/>
          </a:xfrm>
          <a:prstGeom prst="leftRightArrow">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PT Sans" panose="020B0503020203020204" pitchFamily="34" charset="77"/>
                <a:ea typeface="Segoe UI Historic" panose="020B0502040204020203" pitchFamily="34" charset="0"/>
                <a:cs typeface="Segoe UI Historic" panose="020B0502040204020203" pitchFamily="34" charset="0"/>
              </a:rPr>
              <a:t>Worksite Support for Breastfeeding Mothers</a:t>
            </a:r>
            <a:endParaRPr lang="en-US" sz="2400" b="1" kern="1200" dirty="0">
              <a:solidFill>
                <a:schemeClr val="bg1"/>
              </a:solidFill>
              <a:latin typeface="PT Sans" panose="020B0503020203020204" pitchFamily="34" charset="77"/>
              <a:ea typeface="Segoe UI Historic" panose="020B0502040204020203" pitchFamily="34" charset="0"/>
              <a:cs typeface="Segoe UI Historic" panose="020B0502040204020203" pitchFamily="34" charset="0"/>
            </a:endParaRPr>
          </a:p>
        </p:txBody>
      </p:sp>
      <p:sp>
        <p:nvSpPr>
          <p:cNvPr id="3" name="Footer Placeholder 2">
            <a:extLst>
              <a:ext uri="{FF2B5EF4-FFF2-40B4-BE49-F238E27FC236}">
                <a16:creationId xmlns:a16="http://schemas.microsoft.com/office/drawing/2014/main" id="{CB375B3D-118E-0632-35FF-6AA10D7C21DE}"/>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07ADAF33-250B-3267-B021-699F06E032AA}"/>
              </a:ext>
            </a:extLst>
          </p:cNvPr>
          <p:cNvSpPr>
            <a:spLocks noGrp="1"/>
          </p:cNvSpPr>
          <p:nvPr>
            <p:ph type="sldNum" sz="quarter" idx="12"/>
          </p:nvPr>
        </p:nvSpPr>
        <p:spPr/>
        <p:txBody>
          <a:bodyPr/>
          <a:lstStyle/>
          <a:p>
            <a:fld id="{94CD02C2-D456-3641-838C-076DBE771791}" type="slidenum">
              <a:rPr lang="en-US" smtClean="0"/>
              <a:t>15</a:t>
            </a:fld>
            <a:endParaRPr lang="en-US"/>
          </a:p>
        </p:txBody>
      </p:sp>
    </p:spTree>
    <p:extLst>
      <p:ext uri="{BB962C8B-B14F-4D97-AF65-F5344CB8AC3E}">
        <p14:creationId xmlns:p14="http://schemas.microsoft.com/office/powerpoint/2010/main" val="2148418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78F26D-57BC-231A-FEF0-549D82154369}"/>
              </a:ext>
            </a:extLst>
          </p:cNvPr>
          <p:cNvSpPr>
            <a:spLocks noGrp="1"/>
          </p:cNvSpPr>
          <p:nvPr>
            <p:ph type="title"/>
          </p:nvPr>
        </p:nvSpPr>
        <p:spPr>
          <a:xfrm>
            <a:off x="584791" y="365125"/>
            <a:ext cx="10168089" cy="1325563"/>
          </a:xfrm>
        </p:spPr>
        <p:txBody>
          <a:bodyPr wrap="none" anchor="ctr">
            <a:normAutofit/>
          </a:bodyPr>
          <a:lstStyle/>
          <a:p>
            <a:r>
              <a:rPr lang="en-US"/>
              <a:t>The Issue: Employers often don’t recognize there </a:t>
            </a:r>
            <a:br>
              <a:rPr lang="en-US"/>
            </a:br>
            <a:r>
              <a:rPr lang="en-US"/>
              <a:t>is a need for lactation support.</a:t>
            </a:r>
          </a:p>
        </p:txBody>
      </p:sp>
      <p:sp>
        <p:nvSpPr>
          <p:cNvPr id="2" name="Content Placeholder 1">
            <a:extLst>
              <a:ext uri="{FF2B5EF4-FFF2-40B4-BE49-F238E27FC236}">
                <a16:creationId xmlns:a16="http://schemas.microsoft.com/office/drawing/2014/main" id="{3555091D-BB60-18DF-F7FE-7AB1BBF09B44}"/>
              </a:ext>
            </a:extLst>
          </p:cNvPr>
          <p:cNvSpPr>
            <a:spLocks noGrp="1"/>
          </p:cNvSpPr>
          <p:nvPr>
            <p:ph sz="half" idx="1"/>
          </p:nvPr>
        </p:nvSpPr>
        <p:spPr>
          <a:xfrm>
            <a:off x="584791" y="2002425"/>
            <a:ext cx="5466152" cy="4263537"/>
          </a:xfrm>
        </p:spPr>
        <p:txBody>
          <a:bodyPr wrap="square">
            <a:normAutofit/>
          </a:bodyPr>
          <a:lstStyle/>
          <a:p>
            <a:r>
              <a:rPr lang="en-US" sz="2400" b="1"/>
              <a:t>Women </a:t>
            </a:r>
            <a:r>
              <a:rPr lang="en-US" sz="2400"/>
              <a:t>are often uncomfortable talking to their employers about lactation breaks. </a:t>
            </a:r>
          </a:p>
          <a:p>
            <a:r>
              <a:rPr lang="en-US" sz="2400" b="1"/>
              <a:t>Employers</a:t>
            </a:r>
            <a:r>
              <a:rPr lang="en-US" sz="2400"/>
              <a:t> often do not realize there is a need. </a:t>
            </a:r>
          </a:p>
        </p:txBody>
      </p:sp>
      <p:pic>
        <p:nvPicPr>
          <p:cNvPr id="11" name="Content Placeholder 10" descr="A supervisor of a manufacturing facility is wearing a brown suit jacket and brown pants. He is wearing a yellow shirt and has glasses and a moustache. He is holding a clipboard and showing something on the clipboard to an employee. She is wearing black pants and a blue short-sleeve shirt with a yellow high-visibility vest on top. She is pregnant and has her hand on her belly. There is an employee in the background who is wearing blue jeans and a dark blue short-sleeve shirt with a high-visibility vest on top. He has glasses and is holding a tool to work on one of the machines. There are four large machines in the background. ">
            <a:extLst>
              <a:ext uri="{FF2B5EF4-FFF2-40B4-BE49-F238E27FC236}">
                <a16:creationId xmlns:a16="http://schemas.microsoft.com/office/drawing/2014/main" id="{9BAA9D9A-54C7-68D0-810E-67E0D3BC9732}"/>
              </a:ext>
            </a:extLst>
          </p:cNvPr>
          <p:cNvPicPr>
            <a:picLocks noGrp="1" noChangeAspect="1"/>
          </p:cNvPicPr>
          <p:nvPr>
            <p:ph sz="half" idx="13"/>
          </p:nvPr>
        </p:nvPicPr>
        <p:blipFill>
          <a:blip r:embed="rId3" cstate="hqprint">
            <a:extLst>
              <a:ext uri="{28A0092B-C50C-407E-A947-70E740481C1C}">
                <a14:useLocalDpi xmlns:a14="http://schemas.microsoft.com/office/drawing/2010/main"/>
              </a:ext>
            </a:extLst>
          </a:blip>
          <a:stretch>
            <a:fillRect/>
          </a:stretch>
        </p:blipFill>
        <p:spPr>
          <a:xfrm>
            <a:off x="6171609" y="2002425"/>
            <a:ext cx="5435600" cy="3623733"/>
          </a:xfrm>
        </p:spPr>
      </p:pic>
      <p:sp>
        <p:nvSpPr>
          <p:cNvPr id="3" name="Footer Placeholder 2">
            <a:extLst>
              <a:ext uri="{FF2B5EF4-FFF2-40B4-BE49-F238E27FC236}">
                <a16:creationId xmlns:a16="http://schemas.microsoft.com/office/drawing/2014/main" id="{3270CD47-EC8B-0350-2C18-97A7F12CECE6}"/>
              </a:ext>
            </a:extLst>
          </p:cNvPr>
          <p:cNvSpPr>
            <a:spLocks noGrp="1"/>
          </p:cNvSpPr>
          <p:nvPr>
            <p:ph type="ftr" sz="quarter" idx="11"/>
          </p:nvPr>
        </p:nvSpPr>
        <p:spPr>
          <a:xfrm>
            <a:off x="733647" y="6492875"/>
            <a:ext cx="4114800" cy="300159"/>
          </a:xfrm>
        </p:spPr>
        <p:txBody>
          <a:bodyPr wrap="square" anchor="ctr">
            <a:normAutofit/>
          </a:bodyPr>
          <a:lstStyle/>
          <a:p>
            <a:pPr>
              <a:spcAft>
                <a:spcPts val="600"/>
              </a:spcAft>
            </a:pPr>
            <a:r>
              <a:rPr lang="en-US"/>
              <a:t>Texas Mother-Friendly Worksite Program</a:t>
            </a:r>
          </a:p>
        </p:txBody>
      </p:sp>
      <p:sp>
        <p:nvSpPr>
          <p:cNvPr id="6" name="Slide Number Placeholder 5">
            <a:extLst>
              <a:ext uri="{FF2B5EF4-FFF2-40B4-BE49-F238E27FC236}">
                <a16:creationId xmlns:a16="http://schemas.microsoft.com/office/drawing/2014/main" id="{8761D84B-CF37-C8CD-AAA5-48BD0C58B053}"/>
              </a:ext>
            </a:extLst>
          </p:cNvPr>
          <p:cNvSpPr>
            <a:spLocks noGrp="1"/>
          </p:cNvSpPr>
          <p:nvPr>
            <p:ph type="sldNum" sz="quarter" idx="12"/>
          </p:nvPr>
        </p:nvSpPr>
        <p:spPr>
          <a:xfrm>
            <a:off x="9144000" y="6492875"/>
            <a:ext cx="2743200" cy="300159"/>
          </a:xfrm>
        </p:spPr>
        <p:txBody>
          <a:bodyPr wrap="square" anchor="ctr">
            <a:normAutofit/>
          </a:bodyPr>
          <a:lstStyle/>
          <a:p>
            <a:pPr>
              <a:spcAft>
                <a:spcPts val="600"/>
              </a:spcAft>
            </a:pPr>
            <a:fld id="{94CD02C2-D456-3641-838C-076DBE771791}" type="slidenum">
              <a:rPr lang="en-US" smtClean="0"/>
              <a:pPr>
                <a:spcAft>
                  <a:spcPts val="600"/>
                </a:spcAft>
              </a:pPr>
              <a:t>16</a:t>
            </a:fld>
            <a:endParaRPr lang="en-US"/>
          </a:p>
        </p:txBody>
      </p:sp>
    </p:spTree>
    <p:extLst>
      <p:ext uri="{BB962C8B-B14F-4D97-AF65-F5344CB8AC3E}">
        <p14:creationId xmlns:p14="http://schemas.microsoft.com/office/powerpoint/2010/main" val="1010238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260B0F-4BA1-9281-86B8-7545004E1B39}"/>
              </a:ext>
            </a:extLst>
          </p:cNvPr>
          <p:cNvSpPr>
            <a:spLocks noGrp="1"/>
          </p:cNvSpPr>
          <p:nvPr>
            <p:ph type="title"/>
          </p:nvPr>
        </p:nvSpPr>
        <p:spPr/>
        <p:txBody>
          <a:bodyPr/>
          <a:lstStyle/>
          <a:p>
            <a:r>
              <a:rPr lang="en-US"/>
              <a:t>The Issue: Return to work is the leading barrier to </a:t>
            </a:r>
            <a:br>
              <a:rPr lang="en-US"/>
            </a:br>
            <a:r>
              <a:rPr lang="en-US"/>
              <a:t>breastfeeding among working mothers.</a:t>
            </a:r>
          </a:p>
        </p:txBody>
      </p:sp>
      <p:sp>
        <p:nvSpPr>
          <p:cNvPr id="5" name="Content Placeholder 4">
            <a:extLst>
              <a:ext uri="{FF2B5EF4-FFF2-40B4-BE49-F238E27FC236}">
                <a16:creationId xmlns:a16="http://schemas.microsoft.com/office/drawing/2014/main" id="{36A062ED-51E1-EC89-4F40-2CBC14E4D9FC}"/>
              </a:ext>
            </a:extLst>
          </p:cNvPr>
          <p:cNvSpPr>
            <a:spLocks noGrp="1"/>
          </p:cNvSpPr>
          <p:nvPr>
            <p:ph sz="half" idx="1"/>
          </p:nvPr>
        </p:nvSpPr>
        <p:spPr>
          <a:xfrm>
            <a:off x="584791" y="2191720"/>
            <a:ext cx="3532755" cy="2841455"/>
          </a:xfrm>
        </p:spPr>
        <p:txBody>
          <a:bodyPr vert="horz" wrap="square" lIns="0" tIns="0" rIns="0" bIns="0" rtlCol="0" anchor="t">
            <a:noAutofit/>
          </a:bodyPr>
          <a:lstStyle/>
          <a:p>
            <a:pPr marL="283210" indent="-285750">
              <a:spcBef>
                <a:spcPts val="500"/>
              </a:spcBef>
              <a:buClr>
                <a:srgbClr val="FFC800"/>
              </a:buClr>
              <a:buFont typeface="Arial" panose="020B0604020202020204" pitchFamily="34" charset="0"/>
              <a:buChar char="•"/>
            </a:pPr>
            <a:r>
              <a:rPr lang="en-US" sz="2400">
                <a:latin typeface="PT Sans"/>
              </a:rPr>
              <a:t>62% of women with births in the last 12 months are in the US labor force.</a:t>
            </a:r>
            <a:endParaRPr lang="en-US"/>
          </a:p>
          <a:p>
            <a:pPr marL="283210" indent="-285750">
              <a:spcBef>
                <a:spcPts val="500"/>
              </a:spcBef>
              <a:buClr>
                <a:srgbClr val="FFC800"/>
              </a:buClr>
              <a:buFont typeface="Arial" panose="020B0604020202020204" pitchFamily="34" charset="0"/>
              <a:buChar char="•"/>
            </a:pPr>
            <a:r>
              <a:rPr lang="en-US" sz="2400">
                <a:latin typeface="PT Sans"/>
              </a:rPr>
              <a:t>56% of Texas WIC working mothers’ main reason for early weaning was related to work.</a:t>
            </a:r>
            <a:endParaRPr lang="en-US" sz="2400"/>
          </a:p>
        </p:txBody>
      </p:sp>
      <p:pic>
        <p:nvPicPr>
          <p:cNvPr id="7" name="Graphic 6" descr="&quot;Employees&quot; icon.">
            <a:extLst>
              <a:ext uri="{FF2B5EF4-FFF2-40B4-BE49-F238E27FC236}">
                <a16:creationId xmlns:a16="http://schemas.microsoft.com/office/drawing/2014/main" id="{4CD666EF-3B52-8E20-DD59-C6EC2822D5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3114" y="2283279"/>
            <a:ext cx="2291442" cy="2291442"/>
          </a:xfrm>
          <a:prstGeom prst="rect">
            <a:avLst/>
          </a:prstGeom>
        </p:spPr>
      </p:pic>
      <p:sp>
        <p:nvSpPr>
          <p:cNvPr id="6" name="Content Placeholder 5">
            <a:extLst>
              <a:ext uri="{FF2B5EF4-FFF2-40B4-BE49-F238E27FC236}">
                <a16:creationId xmlns:a16="http://schemas.microsoft.com/office/drawing/2014/main" id="{4E38DAC1-8338-3E51-121E-16760A625074}"/>
              </a:ext>
            </a:extLst>
          </p:cNvPr>
          <p:cNvSpPr>
            <a:spLocks noGrp="1"/>
          </p:cNvSpPr>
          <p:nvPr>
            <p:ph sz="half" idx="13"/>
          </p:nvPr>
        </p:nvSpPr>
        <p:spPr>
          <a:xfrm>
            <a:off x="7492411" y="2191720"/>
            <a:ext cx="4140495" cy="3318533"/>
          </a:xfrm>
        </p:spPr>
        <p:txBody>
          <a:bodyPr vert="horz" wrap="square" lIns="0" tIns="0" rIns="0" bIns="0" rtlCol="0" anchor="t">
            <a:noAutofit/>
          </a:bodyPr>
          <a:lstStyle/>
          <a:p>
            <a:pPr marL="285750" indent="-285750">
              <a:spcBef>
                <a:spcPts val="500"/>
              </a:spcBef>
              <a:buClr>
                <a:srgbClr val="FFC800"/>
              </a:buClr>
              <a:buFont typeface="Arial" panose="020B0604020202020204" pitchFamily="34" charset="0"/>
              <a:buChar char="•"/>
            </a:pPr>
            <a:r>
              <a:rPr lang="en-US" sz="2400">
                <a:latin typeface="PT Sans"/>
              </a:rPr>
              <a:t>63% of Texas WIC working mothers who did not breastfeed reported that the main reason why was their need to return to work.</a:t>
            </a:r>
            <a:endParaRPr lang="en-US" sz="2400"/>
          </a:p>
          <a:p>
            <a:pPr marL="285750" indent="-285750">
              <a:spcBef>
                <a:spcPts val="500"/>
              </a:spcBef>
              <a:buClr>
                <a:srgbClr val="FFC800"/>
              </a:buClr>
              <a:buFont typeface="Arial" panose="020B0604020202020204" pitchFamily="34" charset="0"/>
              <a:buChar char="•"/>
            </a:pPr>
            <a:r>
              <a:rPr lang="en-US" sz="2400">
                <a:latin typeface="PT Sans"/>
              </a:rPr>
              <a:t>58% of Texas WIC working mothers report not meeting their own breastfeeding goals.</a:t>
            </a:r>
            <a:endParaRPr lang="en-US" sz="2400"/>
          </a:p>
        </p:txBody>
      </p:sp>
      <p:sp>
        <p:nvSpPr>
          <p:cNvPr id="2" name="Footer Placeholder 1">
            <a:extLst>
              <a:ext uri="{FF2B5EF4-FFF2-40B4-BE49-F238E27FC236}">
                <a16:creationId xmlns:a16="http://schemas.microsoft.com/office/drawing/2014/main" id="{36AFBD9F-9FE7-0DA9-F64B-E60DED7B9AFA}"/>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F336DF5B-00DF-F82B-DB41-418B40F3F4EB}"/>
              </a:ext>
            </a:extLst>
          </p:cNvPr>
          <p:cNvSpPr>
            <a:spLocks noGrp="1"/>
          </p:cNvSpPr>
          <p:nvPr>
            <p:ph type="sldNum" sz="quarter" idx="12"/>
          </p:nvPr>
        </p:nvSpPr>
        <p:spPr/>
        <p:txBody>
          <a:bodyPr/>
          <a:lstStyle/>
          <a:p>
            <a:fld id="{94CD02C2-D456-3641-838C-076DBE771791}" type="slidenum">
              <a:rPr lang="en-US" smtClean="0"/>
              <a:pPr/>
              <a:t>17</a:t>
            </a:fld>
            <a:endParaRPr lang="en-US"/>
          </a:p>
        </p:txBody>
      </p:sp>
    </p:spTree>
    <p:extLst>
      <p:ext uri="{BB962C8B-B14F-4D97-AF65-F5344CB8AC3E}">
        <p14:creationId xmlns:p14="http://schemas.microsoft.com/office/powerpoint/2010/main" val="18504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1762C-F764-FF59-166B-44C9EFBB7953}"/>
              </a:ext>
            </a:extLst>
          </p:cNvPr>
          <p:cNvSpPr>
            <a:spLocks noGrp="1"/>
          </p:cNvSpPr>
          <p:nvPr>
            <p:ph type="title"/>
          </p:nvPr>
        </p:nvSpPr>
        <p:spPr>
          <a:xfrm>
            <a:off x="584791" y="320736"/>
            <a:ext cx="10057809" cy="1325563"/>
          </a:xfrm>
        </p:spPr>
        <p:txBody>
          <a:bodyPr/>
          <a:lstStyle/>
          <a:p>
            <a:r>
              <a:rPr lang="en-US"/>
              <a:t>The Solution: Worksite Lactation Support</a:t>
            </a:r>
          </a:p>
        </p:txBody>
      </p:sp>
      <p:sp>
        <p:nvSpPr>
          <p:cNvPr id="5" name="Content Placeholder 4">
            <a:extLst>
              <a:ext uri="{FF2B5EF4-FFF2-40B4-BE49-F238E27FC236}">
                <a16:creationId xmlns:a16="http://schemas.microsoft.com/office/drawing/2014/main" id="{650417E9-4B0C-5A6D-06BD-4F82EB6757F0}"/>
              </a:ext>
            </a:extLst>
          </p:cNvPr>
          <p:cNvSpPr>
            <a:spLocks noGrp="1"/>
          </p:cNvSpPr>
          <p:nvPr>
            <p:ph sz="half" idx="1"/>
          </p:nvPr>
        </p:nvSpPr>
        <p:spPr>
          <a:xfrm>
            <a:off x="584793" y="1754183"/>
            <a:ext cx="11111784" cy="4263537"/>
          </a:xfrm>
        </p:spPr>
        <p:txBody>
          <a:bodyPr vert="horz" wrap="square" lIns="0" tIns="0" rIns="0" bIns="0" numCol="2" rtlCol="0" anchor="t">
            <a:noAutofit/>
          </a:bodyPr>
          <a:lstStyle/>
          <a:p>
            <a:pPr marL="283210" indent="-283210" algn="l" rtl="0" fontAlgn="base">
              <a:spcBef>
                <a:spcPts val="500"/>
              </a:spcBef>
            </a:pPr>
            <a:r>
              <a:rPr lang="en-US" sz="2400" b="1" i="0" u="none" strike="noStrike">
                <a:solidFill>
                  <a:schemeClr val="accent6">
                    <a:lumMod val="10000"/>
                  </a:schemeClr>
                </a:solidFill>
                <a:effectLst/>
                <a:latin typeface="PT Sans"/>
              </a:rPr>
              <a:t>Work-Life Benefits</a:t>
            </a:r>
            <a:r>
              <a:rPr lang="en-US" sz="2400" b="0" i="0">
                <a:solidFill>
                  <a:schemeClr val="accent6">
                    <a:lumMod val="10000"/>
                  </a:schemeClr>
                </a:solidFill>
                <a:effectLst/>
                <a:latin typeface="PT Sans"/>
              </a:rPr>
              <a:t>​</a:t>
            </a:r>
            <a:endParaRPr lang="en-US">
              <a:solidFill>
                <a:schemeClr val="accent6">
                  <a:lumMod val="10000"/>
                </a:schemeClr>
              </a:solidFill>
            </a:endParaRPr>
          </a:p>
          <a:p>
            <a:pPr marL="342900" indent="-342900" algn="l" rtl="0" fontAlgn="base">
              <a:spcBef>
                <a:spcPts val="500"/>
              </a:spcBef>
              <a:buClr>
                <a:srgbClr val="003087"/>
              </a:buClr>
              <a:buFont typeface="Arial" panose="020B0604020202020204" pitchFamily="34" charset="0"/>
              <a:buChar char="•"/>
            </a:pPr>
            <a:r>
              <a:rPr lang="en-US" sz="2000">
                <a:solidFill>
                  <a:schemeClr val="accent6">
                    <a:lumMod val="10000"/>
                  </a:schemeClr>
                </a:solidFill>
                <a:latin typeface="PT Sans"/>
              </a:rPr>
              <a:t>More</a:t>
            </a:r>
            <a:r>
              <a:rPr lang="en-US" sz="2000" b="0" i="0" u="none" strike="noStrike">
                <a:solidFill>
                  <a:schemeClr val="accent6">
                    <a:lumMod val="10000"/>
                  </a:schemeClr>
                </a:solidFill>
                <a:effectLst/>
                <a:latin typeface="PT Sans"/>
              </a:rPr>
              <a:t> postpartum employees who return to work</a:t>
            </a:r>
            <a:r>
              <a:rPr lang="en-US" sz="2000">
                <a:solidFill>
                  <a:schemeClr val="accent6">
                    <a:lumMod val="10000"/>
                  </a:schemeClr>
                </a:solidFill>
                <a:latin typeface="PT Sans"/>
              </a:rPr>
              <a:t>;</a:t>
            </a:r>
            <a:r>
              <a:rPr lang="en-US" sz="2000" b="0" i="0">
                <a:solidFill>
                  <a:schemeClr val="accent6">
                    <a:lumMod val="10000"/>
                  </a:schemeClr>
                </a:solidFill>
                <a:effectLst/>
                <a:latin typeface="PT Sans"/>
              </a:rPr>
              <a:t>​</a:t>
            </a:r>
          </a:p>
          <a:p>
            <a:pPr marL="342900" indent="-342900" algn="l" rtl="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Reduced turnover</a:t>
            </a:r>
            <a:r>
              <a:rPr lang="en-US" sz="2000" b="0" i="0">
                <a:solidFill>
                  <a:schemeClr val="accent6">
                    <a:lumMod val="10000"/>
                  </a:schemeClr>
                </a:solidFill>
                <a:effectLst/>
                <a:latin typeface="PT Sans"/>
              </a:rPr>
              <a:t>​</a:t>
            </a:r>
            <a:r>
              <a:rPr lang="en-US" sz="2000">
                <a:solidFill>
                  <a:schemeClr val="accent6">
                    <a:lumMod val="10000"/>
                  </a:schemeClr>
                </a:solidFill>
                <a:latin typeface="PT Sans"/>
              </a:rPr>
              <a:t>;</a:t>
            </a:r>
            <a:endParaRPr lang="en-US" sz="2000" b="0" i="0">
              <a:solidFill>
                <a:schemeClr val="accent6">
                  <a:lumMod val="10000"/>
                </a:schemeClr>
              </a:solidFill>
              <a:effectLst/>
              <a:latin typeface="PT Sans"/>
            </a:endParaRPr>
          </a:p>
          <a:p>
            <a:pPr marL="342900" indent="-342900" algn="l" rtl="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Increased ability to focus on job responsibilities</a:t>
            </a:r>
            <a:r>
              <a:rPr lang="en-US" sz="2000" b="0" i="0">
                <a:solidFill>
                  <a:schemeClr val="accent6">
                    <a:lumMod val="10000"/>
                  </a:schemeClr>
                </a:solidFill>
                <a:effectLst/>
                <a:latin typeface="PT Sans"/>
              </a:rPr>
              <a:t>​</a:t>
            </a:r>
            <a:r>
              <a:rPr lang="en-US" sz="2000">
                <a:solidFill>
                  <a:schemeClr val="accent6">
                    <a:lumMod val="10000"/>
                  </a:schemeClr>
                </a:solidFill>
                <a:latin typeface="PT Sans"/>
              </a:rPr>
              <a:t>;</a:t>
            </a:r>
            <a:endParaRPr lang="en-US" sz="2000" b="0" i="0">
              <a:solidFill>
                <a:schemeClr val="accent6">
                  <a:lumMod val="10000"/>
                </a:schemeClr>
              </a:solidFill>
              <a:effectLst/>
              <a:latin typeface="PT Sans"/>
            </a:endParaRPr>
          </a:p>
          <a:p>
            <a:pPr marL="342900" indent="-34290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Greater sense of work-life balance</a:t>
            </a:r>
            <a:r>
              <a:rPr lang="en-US" sz="2000" b="0" i="0">
                <a:solidFill>
                  <a:schemeClr val="accent6">
                    <a:lumMod val="10000"/>
                  </a:schemeClr>
                </a:solidFill>
                <a:effectLst/>
                <a:latin typeface="PT Sans"/>
              </a:rPr>
              <a:t>​</a:t>
            </a:r>
            <a:r>
              <a:rPr lang="en-US" sz="2000">
                <a:solidFill>
                  <a:schemeClr val="accent6">
                    <a:lumMod val="10000"/>
                  </a:schemeClr>
                </a:solidFill>
                <a:latin typeface="PT Sans"/>
              </a:rPr>
              <a:t>; and</a:t>
            </a:r>
            <a:endParaRPr lang="en-US" sz="2000" b="0" i="0">
              <a:solidFill>
                <a:schemeClr val="accent6">
                  <a:lumMod val="10000"/>
                </a:schemeClr>
              </a:solidFill>
              <a:effectLst/>
              <a:latin typeface="PT Sans"/>
            </a:endParaRPr>
          </a:p>
          <a:p>
            <a:pPr marL="342900" indent="-342900" algn="l" rtl="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Higher job satisfaction and increased loyalty</a:t>
            </a:r>
            <a:r>
              <a:rPr lang="en-US" sz="2000" b="0" i="0">
                <a:solidFill>
                  <a:schemeClr val="accent6">
                    <a:lumMod val="10000"/>
                  </a:schemeClr>
                </a:solidFill>
                <a:effectLst/>
                <a:latin typeface="PT Sans"/>
              </a:rPr>
              <a:t>​</a:t>
            </a:r>
            <a:r>
              <a:rPr lang="en-US" sz="2000">
                <a:solidFill>
                  <a:schemeClr val="accent6">
                    <a:lumMod val="10000"/>
                  </a:schemeClr>
                </a:solidFill>
                <a:latin typeface="PT Sans"/>
              </a:rPr>
              <a:t>.</a:t>
            </a:r>
            <a:endParaRPr lang="en-US" sz="2000" b="0" i="0">
              <a:solidFill>
                <a:schemeClr val="accent6">
                  <a:lumMod val="10000"/>
                </a:schemeClr>
              </a:solidFill>
              <a:effectLst/>
              <a:latin typeface="PT Sans"/>
            </a:endParaRPr>
          </a:p>
          <a:p>
            <a:pPr algn="l" rtl="0" fontAlgn="base">
              <a:spcBef>
                <a:spcPts val="500"/>
              </a:spcBef>
              <a:buClr>
                <a:srgbClr val="003087"/>
              </a:buClr>
            </a:pPr>
            <a:r>
              <a:rPr lang="en-US" sz="2400" b="1" i="0" u="none" strike="noStrike">
                <a:solidFill>
                  <a:schemeClr val="accent6">
                    <a:lumMod val="10000"/>
                  </a:schemeClr>
                </a:solidFill>
                <a:effectLst/>
                <a:latin typeface="PT Sans"/>
              </a:rPr>
              <a:t>Health Benefits</a:t>
            </a:r>
            <a:r>
              <a:rPr lang="en-US" sz="2000" b="0" i="0">
                <a:solidFill>
                  <a:schemeClr val="accent6">
                    <a:lumMod val="10000"/>
                  </a:schemeClr>
                </a:solidFill>
                <a:effectLst/>
                <a:latin typeface="PT Sans"/>
              </a:rPr>
              <a:t>​</a:t>
            </a:r>
          </a:p>
          <a:p>
            <a:pPr marL="342900" indent="-34290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Fewer severe childhood illnesses and reduced costs</a:t>
            </a:r>
            <a:r>
              <a:rPr lang="en-US" sz="2000">
                <a:solidFill>
                  <a:schemeClr val="accent6">
                    <a:lumMod val="10000"/>
                  </a:schemeClr>
                </a:solidFill>
                <a:latin typeface="PT Sans"/>
              </a:rPr>
              <a:t> and</a:t>
            </a:r>
            <a:r>
              <a:rPr lang="en-US" sz="2000" b="0" i="0">
                <a:solidFill>
                  <a:schemeClr val="accent6">
                    <a:lumMod val="10000"/>
                  </a:schemeClr>
                </a:solidFill>
                <a:effectLst/>
                <a:latin typeface="PT Sans"/>
              </a:rPr>
              <a:t>​</a:t>
            </a:r>
          </a:p>
          <a:p>
            <a:pPr marL="342900" indent="-342900" algn="l" rtl="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Fewer absences of mothers </a:t>
            </a:r>
            <a:r>
              <a:rPr lang="en-US" sz="2000" b="0" i="0">
                <a:solidFill>
                  <a:schemeClr val="accent6">
                    <a:lumMod val="10000"/>
                  </a:schemeClr>
                </a:solidFill>
                <a:effectLst/>
                <a:latin typeface="PT Sans"/>
              </a:rPr>
              <a:t>and</a:t>
            </a:r>
            <a:r>
              <a:rPr lang="en-US" sz="2000" b="0" i="0" u="none" strike="noStrike">
                <a:solidFill>
                  <a:schemeClr val="accent6">
                    <a:lumMod val="10000"/>
                  </a:schemeClr>
                </a:solidFill>
                <a:effectLst/>
                <a:latin typeface="PT Sans"/>
              </a:rPr>
              <a:t> fathers</a:t>
            </a:r>
            <a:r>
              <a:rPr lang="en-US" sz="2000" b="0" i="0">
                <a:solidFill>
                  <a:schemeClr val="accent6">
                    <a:lumMod val="10000"/>
                  </a:schemeClr>
                </a:solidFill>
                <a:effectLst/>
                <a:latin typeface="PT Sans"/>
              </a:rPr>
              <a:t>​</a:t>
            </a:r>
            <a:r>
              <a:rPr lang="en-US" sz="2000">
                <a:solidFill>
                  <a:schemeClr val="accent6">
                    <a:lumMod val="10000"/>
                  </a:schemeClr>
                </a:solidFill>
                <a:latin typeface="PT Sans"/>
              </a:rPr>
              <a:t>.</a:t>
            </a:r>
            <a:endParaRPr lang="en-US" sz="2000" b="0" i="0">
              <a:solidFill>
                <a:schemeClr val="accent6">
                  <a:lumMod val="10000"/>
                </a:schemeClr>
              </a:solidFill>
              <a:effectLst/>
              <a:latin typeface="PT Sans"/>
            </a:endParaRPr>
          </a:p>
          <a:p>
            <a:endParaRPr lang="en-US"/>
          </a:p>
        </p:txBody>
      </p:sp>
      <p:pic>
        <p:nvPicPr>
          <p:cNvPr id="9" name="Content Placeholder 8" descr="A supervisor is handing an employee a small black cooler bag that has a blue and white logo on it. He is wearing a brown suit jacket, brown pants, and a yellow shirt. He has glasses and a moustache. The employee is wearing a brown or peach colored t-shirt with dark blue jeans while holding a pink bag that looks like a diaper bag. There is a yellow high-visibility vest folded over the bag. They are standing in front of two brown doors. There is a sign on one of the doors that is blue with yellow and white writing. The sign says, &quot;Do Not Disturb.&quot; There is a printer, a desk, and a table in the picture. The walls are cream colored. ">
            <a:extLst>
              <a:ext uri="{FF2B5EF4-FFF2-40B4-BE49-F238E27FC236}">
                <a16:creationId xmlns:a16="http://schemas.microsoft.com/office/drawing/2014/main" id="{FFC5BE56-29B8-8DC3-6236-17D64C740CA1}"/>
              </a:ext>
            </a:extLst>
          </p:cNvPr>
          <p:cNvPicPr>
            <a:picLocks noGrp="1" noChangeAspect="1"/>
          </p:cNvPicPr>
          <p:nvPr>
            <p:ph sz="half" idx="13"/>
          </p:nvPr>
        </p:nvPicPr>
        <p:blipFill>
          <a:blip r:embed="rId3" cstate="hqprint">
            <a:extLst>
              <a:ext uri="{28A0092B-C50C-407E-A947-70E740481C1C}">
                <a14:useLocalDpi xmlns:a14="http://schemas.microsoft.com/office/drawing/2010/main"/>
              </a:ext>
            </a:extLst>
          </a:blip>
          <a:stretch>
            <a:fillRect/>
          </a:stretch>
        </p:blipFill>
        <p:spPr>
          <a:xfrm>
            <a:off x="6527801" y="3885951"/>
            <a:ext cx="4114799" cy="2743199"/>
          </a:xfrm>
        </p:spPr>
      </p:pic>
      <p:sp>
        <p:nvSpPr>
          <p:cNvPr id="2" name="Footer Placeholder 1">
            <a:extLst>
              <a:ext uri="{FF2B5EF4-FFF2-40B4-BE49-F238E27FC236}">
                <a16:creationId xmlns:a16="http://schemas.microsoft.com/office/drawing/2014/main" id="{FF0B07C3-81C6-9B6F-C491-B0CCE876CB13}"/>
              </a:ext>
            </a:extLst>
          </p:cNvPr>
          <p:cNvSpPr>
            <a:spLocks noGrp="1"/>
          </p:cNvSpPr>
          <p:nvPr>
            <p:ph type="ftr" sz="quarter" idx="11"/>
          </p:nvPr>
        </p:nvSpPr>
        <p:spPr/>
        <p:txBody>
          <a:bodyPr/>
          <a:lstStyle/>
          <a:p>
            <a:r>
              <a:rPr lang="en-US"/>
              <a:t>Texas Mother-Friendly Worksite Program</a:t>
            </a:r>
          </a:p>
        </p:txBody>
      </p:sp>
      <p:sp>
        <p:nvSpPr>
          <p:cNvPr id="3" name="Slide Number Placeholder 2">
            <a:extLst>
              <a:ext uri="{FF2B5EF4-FFF2-40B4-BE49-F238E27FC236}">
                <a16:creationId xmlns:a16="http://schemas.microsoft.com/office/drawing/2014/main" id="{3C0E0F09-4FBB-5D91-2FB0-0C9E93CC6568}"/>
              </a:ext>
            </a:extLst>
          </p:cNvPr>
          <p:cNvSpPr>
            <a:spLocks noGrp="1"/>
          </p:cNvSpPr>
          <p:nvPr>
            <p:ph type="sldNum" sz="quarter" idx="12"/>
          </p:nvPr>
        </p:nvSpPr>
        <p:spPr/>
        <p:txBody>
          <a:bodyPr/>
          <a:lstStyle/>
          <a:p>
            <a:fld id="{94CD02C2-D456-3641-838C-076DBE771791}" type="slidenum">
              <a:rPr lang="en-US" smtClean="0"/>
              <a:t>18</a:t>
            </a:fld>
            <a:endParaRPr lang="en-US"/>
          </a:p>
        </p:txBody>
      </p:sp>
    </p:spTree>
    <p:extLst>
      <p:ext uri="{BB962C8B-B14F-4D97-AF65-F5344CB8AC3E}">
        <p14:creationId xmlns:p14="http://schemas.microsoft.com/office/powerpoint/2010/main" val="106946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76913-E4AC-5E6E-B6CE-460AAFE6D499}"/>
              </a:ext>
            </a:extLst>
          </p:cNvPr>
          <p:cNvSpPr>
            <a:spLocks noGrp="1"/>
          </p:cNvSpPr>
          <p:nvPr>
            <p:ph type="title"/>
          </p:nvPr>
        </p:nvSpPr>
        <p:spPr>
          <a:xfrm>
            <a:off x="584791" y="365125"/>
            <a:ext cx="10318561" cy="1325563"/>
          </a:xfrm>
        </p:spPr>
        <p:txBody>
          <a:bodyPr wrap="square" anchor="ctr">
            <a:normAutofit/>
          </a:bodyPr>
          <a:lstStyle/>
          <a:p>
            <a:r>
              <a:rPr lang="en-US"/>
              <a:t>The Solution in Texas: Texas Mother-Friendly Worksite Program</a:t>
            </a:r>
          </a:p>
        </p:txBody>
      </p:sp>
      <p:pic>
        <p:nvPicPr>
          <p:cNvPr id="7170" name="Picture 2" descr="A round log with &quot;Breastfeeding Supported&quot; across the top and &quot;Texas Mother-Friendly Worksite&quot; across the bottom. There is a white image of Texas in the middle and an image of a parent holding a baby on top of the Texas.">
            <a:extLst>
              <a:ext uri="{FF2B5EF4-FFF2-40B4-BE49-F238E27FC236}">
                <a16:creationId xmlns:a16="http://schemas.microsoft.com/office/drawing/2014/main" id="{E9045C3B-5174-624B-8E72-AAA9947DED4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84791" y="2161381"/>
            <a:ext cx="3860800" cy="3860800"/>
          </a:xfrm>
          <a:prstGeom prst="ellipse">
            <a:avLst/>
          </a:prstGeom>
          <a:solidFill>
            <a:srgbClr val="FFFFFF"/>
          </a:solidFill>
        </p:spPr>
      </p:pic>
      <p:sp>
        <p:nvSpPr>
          <p:cNvPr id="6" name="Content Placeholder 5">
            <a:extLst>
              <a:ext uri="{FF2B5EF4-FFF2-40B4-BE49-F238E27FC236}">
                <a16:creationId xmlns:a16="http://schemas.microsoft.com/office/drawing/2014/main" id="{8072FCB3-9D02-A30F-A4E9-952562811098}"/>
              </a:ext>
            </a:extLst>
          </p:cNvPr>
          <p:cNvSpPr>
            <a:spLocks noGrp="1"/>
          </p:cNvSpPr>
          <p:nvPr>
            <p:ph idx="14"/>
          </p:nvPr>
        </p:nvSpPr>
        <p:spPr>
          <a:xfrm>
            <a:off x="4931523" y="2699794"/>
            <a:ext cx="6951625" cy="2421919"/>
          </a:xfrm>
        </p:spPr>
        <p:txBody>
          <a:bodyPr wrap="square" anchor="ctr">
            <a:normAutofit/>
          </a:bodyPr>
          <a:lstStyle/>
          <a:p>
            <a:pPr algn="l"/>
            <a:r>
              <a:rPr lang="en-US" sz="2400" b="1"/>
              <a:t>There are currently over 3,500 worksites designated in sectors such as education, manufacturing, public administration, and more!</a:t>
            </a:r>
          </a:p>
        </p:txBody>
      </p:sp>
      <p:sp>
        <p:nvSpPr>
          <p:cNvPr id="3" name="Footer Placeholder 2">
            <a:extLst>
              <a:ext uri="{FF2B5EF4-FFF2-40B4-BE49-F238E27FC236}">
                <a16:creationId xmlns:a16="http://schemas.microsoft.com/office/drawing/2014/main" id="{A2F8472C-1CCE-B9E7-861C-98045E24E7F2}"/>
              </a:ext>
            </a:extLst>
          </p:cNvPr>
          <p:cNvSpPr>
            <a:spLocks noGrp="1"/>
          </p:cNvSpPr>
          <p:nvPr>
            <p:ph type="ftr" sz="quarter" idx="10"/>
          </p:nvPr>
        </p:nvSpPr>
        <p:spPr>
          <a:xfrm>
            <a:off x="733647" y="6492875"/>
            <a:ext cx="4114800" cy="300159"/>
          </a:xfrm>
        </p:spPr>
        <p:txBody>
          <a:bodyPr wrap="square" anchor="ctr">
            <a:normAutofit/>
          </a:bodyPr>
          <a:lstStyle/>
          <a:p>
            <a:pPr>
              <a:spcAft>
                <a:spcPts val="600"/>
              </a:spcAft>
            </a:pPr>
            <a:r>
              <a:rPr lang="en-US"/>
              <a:t>Texas Mother-Friendly Worksite Program</a:t>
            </a:r>
          </a:p>
        </p:txBody>
      </p:sp>
      <p:sp>
        <p:nvSpPr>
          <p:cNvPr id="4" name="Slide Number Placeholder 3">
            <a:extLst>
              <a:ext uri="{FF2B5EF4-FFF2-40B4-BE49-F238E27FC236}">
                <a16:creationId xmlns:a16="http://schemas.microsoft.com/office/drawing/2014/main" id="{B9DC558A-3578-0BE2-5383-EEB1375D402A}"/>
              </a:ext>
            </a:extLst>
          </p:cNvPr>
          <p:cNvSpPr>
            <a:spLocks noGrp="1"/>
          </p:cNvSpPr>
          <p:nvPr>
            <p:ph type="sldNum" sz="quarter" idx="11"/>
          </p:nvPr>
        </p:nvSpPr>
        <p:spPr>
          <a:xfrm>
            <a:off x="9139948" y="6492875"/>
            <a:ext cx="2743200" cy="300159"/>
          </a:xfrm>
        </p:spPr>
        <p:txBody>
          <a:bodyPr wrap="square" anchor="ctr">
            <a:normAutofit/>
          </a:bodyPr>
          <a:lstStyle/>
          <a:p>
            <a:pPr>
              <a:spcAft>
                <a:spcPts val="600"/>
              </a:spcAft>
            </a:pPr>
            <a:fld id="{94CD02C2-D456-3641-838C-076DBE771791}" type="slidenum">
              <a:rPr lang="en-US" smtClean="0"/>
              <a:pPr>
                <a:spcAft>
                  <a:spcPts val="600"/>
                </a:spcAft>
              </a:pPr>
              <a:t>19</a:t>
            </a:fld>
            <a:endParaRPr lang="en-US"/>
          </a:p>
        </p:txBody>
      </p:sp>
    </p:spTree>
    <p:extLst>
      <p:ext uri="{BB962C8B-B14F-4D97-AF65-F5344CB8AC3E}">
        <p14:creationId xmlns:p14="http://schemas.microsoft.com/office/powerpoint/2010/main" val="268857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B8E965E-3477-92C1-7232-8858603FA9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5" name="Content Placeholder 4">
            <a:extLst>
              <a:ext uri="{FF2B5EF4-FFF2-40B4-BE49-F238E27FC236}">
                <a16:creationId xmlns:a16="http://schemas.microsoft.com/office/drawing/2014/main" id="{48188418-FC5D-AD99-ED7B-18CA01AF2C98}"/>
              </a:ext>
            </a:extLst>
          </p:cNvPr>
          <p:cNvSpPr>
            <a:spLocks noGrp="1"/>
          </p:cNvSpPr>
          <p:nvPr>
            <p:ph type="title" idx="4294967295"/>
          </p:nvPr>
        </p:nvSpPr>
        <p:spPr>
          <a:xfrm>
            <a:off x="584200" y="719138"/>
            <a:ext cx="4264025" cy="5110162"/>
          </a:xfrm>
          <a:prstGeom prst="roundRect">
            <a:avLst/>
          </a:prstGeom>
          <a:solidFill>
            <a:schemeClr val="bg1"/>
          </a:solidFill>
          <a:ln>
            <a:noFill/>
            <a:prstDash/>
          </a:ln>
          <a:effectLst/>
        </p:spPr>
        <p:txBody>
          <a:bodyPr rot="0" spcFirstLastPara="0" vertOverflow="overflow" horzOverflow="overflow" vert="horz" wrap="square" lIns="251999" tIns="251999" rIns="251999" bIns="251999"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800"/>
              </a:spcAft>
              <a:buClr>
                <a:schemeClr val="accent5"/>
              </a:buClr>
              <a:buSzTx/>
              <a:buFont typeface="Arial" panose="020B0604020202020204" pitchFamily="34" charset="0"/>
              <a:buNone/>
              <a:tabLst/>
              <a:defRPr/>
            </a:pPr>
            <a:r>
              <a:rPr kumimoji="0" lang="en-US" sz="2000" b="0" i="0" u="none" strike="noStrike" kern="1200" cap="none" spc="0" normalizeH="0" baseline="0" noProof="0">
                <a:ln>
                  <a:noFill/>
                </a:ln>
                <a:solidFill>
                  <a:schemeClr val="tx2"/>
                </a:solidFill>
                <a:effectLst/>
                <a:uLnTx/>
                <a:uFillTx/>
                <a:latin typeface="PT Sans"/>
                <a:ea typeface="+mn-ea"/>
                <a:cs typeface="+mn-cs"/>
              </a:rPr>
              <a:t>[insert poll]</a:t>
            </a:r>
          </a:p>
          <a:p>
            <a:pPr marL="0" marR="0" lvl="0" indent="0" algn="l" defTabSz="914400" rtl="0" eaLnBrk="1" fontAlgn="auto" latinLnBrk="0" hangingPunct="1">
              <a:lnSpc>
                <a:spcPct val="100000"/>
              </a:lnSpc>
              <a:spcBef>
                <a:spcPts val="1000"/>
              </a:spcBef>
              <a:spcAft>
                <a:spcPts val="800"/>
              </a:spcAft>
              <a:buClr>
                <a:schemeClr val="accent5"/>
              </a:buClr>
              <a:buSzTx/>
              <a:buFont typeface="Arial" panose="020B0604020202020204" pitchFamily="34" charset="0"/>
              <a:buNone/>
              <a:tabLst/>
              <a:defRPr/>
            </a:pPr>
            <a:r>
              <a:rPr kumimoji="0" lang="en-US" sz="2000" b="1" i="0" u="none" strike="noStrike" kern="1200" cap="none" spc="0" normalizeH="0" baseline="0" noProof="0">
                <a:ln>
                  <a:noFill/>
                </a:ln>
                <a:solidFill>
                  <a:schemeClr val="tx2"/>
                </a:solidFill>
                <a:effectLst/>
                <a:uLnTx/>
                <a:uFillTx/>
                <a:latin typeface="PT Sans"/>
                <a:ea typeface="+mn-ea"/>
                <a:cs typeface="+mn-cs"/>
              </a:rPr>
              <a:t>T/F – Texas has a law that allows employees returning to work to express breast milk in the workplace.</a:t>
            </a:r>
          </a:p>
        </p:txBody>
      </p:sp>
      <p:sp>
        <p:nvSpPr>
          <p:cNvPr id="3" name="Footer Placeholder 2">
            <a:extLst>
              <a:ext uri="{FF2B5EF4-FFF2-40B4-BE49-F238E27FC236}">
                <a16:creationId xmlns:a16="http://schemas.microsoft.com/office/drawing/2014/main" id="{EA210EC7-8338-1B17-0787-0C1DF27EC782}"/>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90E9AE9A-C34C-DA0A-2A9F-3A39CB19B739}"/>
              </a:ext>
            </a:extLst>
          </p:cNvPr>
          <p:cNvSpPr>
            <a:spLocks noGrp="1"/>
          </p:cNvSpPr>
          <p:nvPr>
            <p:ph type="sldNum" sz="quarter" idx="12"/>
          </p:nvPr>
        </p:nvSpPr>
        <p:spPr/>
        <p:txBody>
          <a:bodyPr/>
          <a:lstStyle/>
          <a:p>
            <a:fld id="{94CD02C2-D456-3641-838C-076DBE771791}" type="slidenum">
              <a:rPr lang="en-US" smtClean="0"/>
              <a:pPr/>
              <a:t>2</a:t>
            </a:fld>
            <a:endParaRPr lang="en-US"/>
          </a:p>
        </p:txBody>
      </p:sp>
    </p:spTree>
    <p:extLst>
      <p:ext uri="{BB962C8B-B14F-4D97-AF65-F5344CB8AC3E}">
        <p14:creationId xmlns:p14="http://schemas.microsoft.com/office/powerpoint/2010/main" val="188491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4E1C-C807-CD20-8791-7DDC52F9E918}"/>
              </a:ext>
            </a:extLst>
          </p:cNvPr>
          <p:cNvSpPr>
            <a:spLocks noGrp="1"/>
          </p:cNvSpPr>
          <p:nvPr>
            <p:ph type="title"/>
          </p:nvPr>
        </p:nvSpPr>
        <p:spPr/>
        <p:txBody>
          <a:bodyPr/>
          <a:lstStyle/>
          <a:p>
            <a:r>
              <a:rPr lang="en-US"/>
              <a:t>What are Texas employers saying?</a:t>
            </a:r>
          </a:p>
        </p:txBody>
      </p:sp>
      <p:sp>
        <p:nvSpPr>
          <p:cNvPr id="6" name="Content Placeholder 5">
            <a:extLst>
              <a:ext uri="{FF2B5EF4-FFF2-40B4-BE49-F238E27FC236}">
                <a16:creationId xmlns:a16="http://schemas.microsoft.com/office/drawing/2014/main" id="{18C42CC0-9FE1-C8C7-4B86-8F464C2BB2E4}"/>
              </a:ext>
            </a:extLst>
          </p:cNvPr>
          <p:cNvSpPr>
            <a:spLocks noGrp="1"/>
          </p:cNvSpPr>
          <p:nvPr>
            <p:ph idx="14"/>
          </p:nvPr>
        </p:nvSpPr>
        <p:spPr>
          <a:xfrm>
            <a:off x="902825" y="2326511"/>
            <a:ext cx="6574982" cy="3061420"/>
          </a:xfrm>
        </p:spPr>
        <p:txBody>
          <a:bodyPr/>
          <a:lstStyle/>
          <a:p>
            <a:r>
              <a:rPr lang="en-US" sz="2400" b="1">
                <a:latin typeface="PT Sans"/>
              </a:rPr>
              <a:t>Employers across Texas have been impacted by significant factors affecting the United States and Texas economy – the pandemic, economic inflation, and disruptions to supply chains. Impacts have varied by industry, and each has had to adapt practices to meet changing demands. </a:t>
            </a:r>
            <a:endParaRPr lang="en-US" sz="2400" b="1"/>
          </a:p>
        </p:txBody>
      </p:sp>
      <p:pic>
        <p:nvPicPr>
          <p:cNvPr id="10" name="Picture Placeholder 9" descr="An image of a briefcase and an open hand underneath it. The briefcase is dark blue with a yellow lock. The hand is yellow. ">
            <a:extLst>
              <a:ext uri="{FF2B5EF4-FFF2-40B4-BE49-F238E27FC236}">
                <a16:creationId xmlns:a16="http://schemas.microsoft.com/office/drawing/2014/main" id="{2330A60A-6952-581D-07C7-7F52E70DE94D}"/>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394" r="394"/>
          <a:stretch>
            <a:fillRect/>
          </a:stretch>
        </p:blipFill>
        <p:spPr/>
      </p:pic>
      <p:sp>
        <p:nvSpPr>
          <p:cNvPr id="3" name="Footer Placeholder 2">
            <a:extLst>
              <a:ext uri="{FF2B5EF4-FFF2-40B4-BE49-F238E27FC236}">
                <a16:creationId xmlns:a16="http://schemas.microsoft.com/office/drawing/2014/main" id="{7A3A0534-736A-83AB-5792-40CC380D8E9D}"/>
              </a:ext>
            </a:extLst>
          </p:cNvPr>
          <p:cNvSpPr>
            <a:spLocks noGrp="1"/>
          </p:cNvSpPr>
          <p:nvPr>
            <p:ph type="ftr" sz="quarter" idx="10"/>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66192DEB-F455-8A7A-DCE7-ED8C016C3EED}"/>
              </a:ext>
            </a:extLst>
          </p:cNvPr>
          <p:cNvSpPr>
            <a:spLocks noGrp="1"/>
          </p:cNvSpPr>
          <p:nvPr>
            <p:ph type="sldNum" sz="quarter" idx="11"/>
          </p:nvPr>
        </p:nvSpPr>
        <p:spPr/>
        <p:txBody>
          <a:bodyPr/>
          <a:lstStyle/>
          <a:p>
            <a:fld id="{94CD02C2-D456-3641-838C-076DBE771791}" type="slidenum">
              <a:rPr lang="en-US" smtClean="0"/>
              <a:pPr/>
              <a:t>20</a:t>
            </a:fld>
            <a:endParaRPr lang="en-US"/>
          </a:p>
        </p:txBody>
      </p:sp>
    </p:spTree>
    <p:extLst>
      <p:ext uri="{BB962C8B-B14F-4D97-AF65-F5344CB8AC3E}">
        <p14:creationId xmlns:p14="http://schemas.microsoft.com/office/powerpoint/2010/main" val="1797980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C58B-859C-1A6A-606B-5616C73C1918}"/>
              </a:ext>
            </a:extLst>
          </p:cNvPr>
          <p:cNvSpPr>
            <a:spLocks noGrp="1"/>
          </p:cNvSpPr>
          <p:nvPr>
            <p:ph type="title"/>
          </p:nvPr>
        </p:nvSpPr>
        <p:spPr>
          <a:xfrm>
            <a:off x="597081" y="2926479"/>
            <a:ext cx="10994066" cy="996899"/>
          </a:xfrm>
        </p:spPr>
        <p:txBody>
          <a:bodyPr/>
          <a:lstStyle/>
          <a:p>
            <a:r>
              <a:rPr lang="en-US"/>
              <a:t>Lactation Policy Requirements</a:t>
            </a:r>
          </a:p>
        </p:txBody>
      </p:sp>
      <p:sp>
        <p:nvSpPr>
          <p:cNvPr id="4" name="Footer Placeholder 3">
            <a:extLst>
              <a:ext uri="{FF2B5EF4-FFF2-40B4-BE49-F238E27FC236}">
                <a16:creationId xmlns:a16="http://schemas.microsoft.com/office/drawing/2014/main" id="{3B32E8FE-BAAF-B3DE-454E-4DE1320C229A}"/>
              </a:ext>
            </a:extLst>
          </p:cNvPr>
          <p:cNvSpPr>
            <a:spLocks noGrp="1"/>
          </p:cNvSpPr>
          <p:nvPr>
            <p:ph type="ftr" sz="quarter" idx="11"/>
          </p:nvPr>
        </p:nvSpPr>
        <p:spPr/>
        <p:txBody>
          <a:bodyPr/>
          <a:lstStyle/>
          <a:p>
            <a:r>
              <a:rPr lang="en-US"/>
              <a:t>Texas Mother-Friendly Worksite Program</a:t>
            </a:r>
          </a:p>
        </p:txBody>
      </p:sp>
      <p:sp>
        <p:nvSpPr>
          <p:cNvPr id="5" name="Slide Number Placeholder 4">
            <a:extLst>
              <a:ext uri="{FF2B5EF4-FFF2-40B4-BE49-F238E27FC236}">
                <a16:creationId xmlns:a16="http://schemas.microsoft.com/office/drawing/2014/main" id="{CFFB0D2A-D320-BB1F-4B23-4C4801ACD986}"/>
              </a:ext>
            </a:extLst>
          </p:cNvPr>
          <p:cNvSpPr>
            <a:spLocks noGrp="1"/>
          </p:cNvSpPr>
          <p:nvPr>
            <p:ph type="sldNum" sz="quarter" idx="12"/>
          </p:nvPr>
        </p:nvSpPr>
        <p:spPr/>
        <p:txBody>
          <a:bodyPr/>
          <a:lstStyle/>
          <a:p>
            <a:fld id="{94CD02C2-D456-3641-838C-076DBE771791}" type="slidenum">
              <a:rPr lang="en-US" smtClean="0"/>
              <a:t>21</a:t>
            </a:fld>
            <a:endParaRPr lang="en-US"/>
          </a:p>
        </p:txBody>
      </p:sp>
    </p:spTree>
    <p:extLst>
      <p:ext uri="{BB962C8B-B14F-4D97-AF65-F5344CB8AC3E}">
        <p14:creationId xmlns:p14="http://schemas.microsoft.com/office/powerpoint/2010/main" val="175143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27EE35-A97E-840A-841F-D8DE512876BC}"/>
              </a:ext>
            </a:extLst>
          </p:cNvPr>
          <p:cNvSpPr>
            <a:spLocks noGrp="1"/>
          </p:cNvSpPr>
          <p:nvPr>
            <p:ph type="title"/>
          </p:nvPr>
        </p:nvSpPr>
        <p:spPr/>
        <p:txBody>
          <a:bodyPr/>
          <a:lstStyle/>
          <a:p>
            <a:r>
              <a:rPr lang="en-US"/>
              <a:t>What Are Lactation Breaks?</a:t>
            </a:r>
          </a:p>
        </p:txBody>
      </p:sp>
      <p:sp>
        <p:nvSpPr>
          <p:cNvPr id="2" name="Content Placeholder 1">
            <a:extLst>
              <a:ext uri="{FF2B5EF4-FFF2-40B4-BE49-F238E27FC236}">
                <a16:creationId xmlns:a16="http://schemas.microsoft.com/office/drawing/2014/main" id="{4B71EAA5-80B3-ECBF-C118-35F3776C0074}"/>
              </a:ext>
            </a:extLst>
          </p:cNvPr>
          <p:cNvSpPr>
            <a:spLocks noGrp="1"/>
          </p:cNvSpPr>
          <p:nvPr>
            <p:ph idx="1"/>
          </p:nvPr>
        </p:nvSpPr>
        <p:spPr>
          <a:xfrm>
            <a:off x="584791" y="1913425"/>
            <a:ext cx="5761517" cy="4263538"/>
          </a:xfrm>
        </p:spPr>
        <p:txBody>
          <a:bodyPr vert="horz" wrap="square" lIns="0" tIns="0" rIns="0" bIns="0" rtlCol="0" anchor="t">
            <a:noAutofit/>
          </a:bodyPr>
          <a:lstStyle/>
          <a:p>
            <a:endParaRPr lang="en-US" sz="2400"/>
          </a:p>
          <a:p>
            <a:r>
              <a:rPr lang="en-US" sz="2400">
                <a:latin typeface="PT Sans"/>
              </a:rPr>
              <a:t>Basic arrangements that allow mothers to comfortably express and store breast milk and maintain lactation when separated from their babies during the workday.</a:t>
            </a:r>
          </a:p>
          <a:p>
            <a:endParaRPr lang="en-US"/>
          </a:p>
        </p:txBody>
      </p:sp>
      <p:pic>
        <p:nvPicPr>
          <p:cNvPr id="7" name="Content Placeholder 7" descr="A person is sitting in a cream colored chair. They are wearing a black pumping bra and they are hooked up to a breast pump. They are reading a book while they pump. There is a table in front of them with their green shirt laying on it, a small black cooler bag with a blue and white logo on it, a large breast pump, and a baby bottle. ">
            <a:extLst>
              <a:ext uri="{FF2B5EF4-FFF2-40B4-BE49-F238E27FC236}">
                <a16:creationId xmlns:a16="http://schemas.microsoft.com/office/drawing/2014/main" id="{82D102E9-D7C6-5C34-1E82-FB6F77351651}"/>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6762750" y="104775"/>
            <a:ext cx="5429250" cy="6753225"/>
          </a:xfrm>
        </p:spPr>
      </p:pic>
      <p:sp>
        <p:nvSpPr>
          <p:cNvPr id="3" name="Footer Placeholder 2">
            <a:extLst>
              <a:ext uri="{FF2B5EF4-FFF2-40B4-BE49-F238E27FC236}">
                <a16:creationId xmlns:a16="http://schemas.microsoft.com/office/drawing/2014/main" id="{82F3E1B8-9BE3-128D-5B99-3A73A56A2AB5}"/>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AAB0AA1B-ABDC-2ACE-86BE-6FCF8A2966AC}"/>
              </a:ext>
            </a:extLst>
          </p:cNvPr>
          <p:cNvSpPr>
            <a:spLocks noGrp="1"/>
          </p:cNvSpPr>
          <p:nvPr>
            <p:ph type="sldNum" sz="quarter" idx="12"/>
          </p:nvPr>
        </p:nvSpPr>
        <p:spPr/>
        <p:txBody>
          <a:bodyPr/>
          <a:lstStyle/>
          <a:p>
            <a:fld id="{94CD02C2-D456-3641-838C-076DBE771791}" type="slidenum">
              <a:rPr lang="en-US" smtClean="0">
                <a:solidFill>
                  <a:schemeClr val="tx2"/>
                </a:solidFill>
              </a:rPr>
              <a:pPr/>
              <a:t>22</a:t>
            </a:fld>
            <a:endParaRPr lang="en-US" dirty="0">
              <a:solidFill>
                <a:schemeClr val="tx2"/>
              </a:solidFill>
            </a:endParaRPr>
          </a:p>
        </p:txBody>
      </p:sp>
    </p:spTree>
    <p:extLst>
      <p:ext uri="{BB962C8B-B14F-4D97-AF65-F5344CB8AC3E}">
        <p14:creationId xmlns:p14="http://schemas.microsoft.com/office/powerpoint/2010/main" val="197757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6F34F0-8C45-103F-AC6A-88C54907595A}"/>
              </a:ext>
            </a:extLst>
          </p:cNvPr>
          <p:cNvSpPr>
            <a:spLocks noGrp="1"/>
          </p:cNvSpPr>
          <p:nvPr>
            <p:ph type="title"/>
          </p:nvPr>
        </p:nvSpPr>
        <p:spPr/>
        <p:txBody>
          <a:bodyPr/>
          <a:lstStyle/>
          <a:p>
            <a:r>
              <a:rPr lang="en-US"/>
              <a:t>Why Are Lactation Breaks Important?</a:t>
            </a:r>
          </a:p>
        </p:txBody>
      </p:sp>
      <p:sp>
        <p:nvSpPr>
          <p:cNvPr id="2" name="Content Placeholder 1">
            <a:extLst>
              <a:ext uri="{FF2B5EF4-FFF2-40B4-BE49-F238E27FC236}">
                <a16:creationId xmlns:a16="http://schemas.microsoft.com/office/drawing/2014/main" id="{DCD92362-C04A-ECAF-6B63-859204A7A073}"/>
              </a:ext>
            </a:extLst>
          </p:cNvPr>
          <p:cNvSpPr>
            <a:spLocks noGrp="1"/>
          </p:cNvSpPr>
          <p:nvPr>
            <p:ph idx="1"/>
          </p:nvPr>
        </p:nvSpPr>
        <p:spPr>
          <a:xfrm>
            <a:off x="584790" y="1548645"/>
            <a:ext cx="10601074" cy="4263538"/>
          </a:xfrm>
        </p:spPr>
        <p:txBody>
          <a:bodyPr vert="horz" wrap="square" lIns="0" tIns="0" rIns="0" bIns="0" rtlCol="0" anchor="t">
            <a:noAutofit/>
          </a:bodyPr>
          <a:lstStyle/>
          <a:p>
            <a:pPr lvl="0"/>
            <a:r>
              <a:rPr lang="en-US" sz="2400">
                <a:solidFill>
                  <a:schemeClr val="accent6">
                    <a:lumMod val="10000"/>
                  </a:schemeClr>
                </a:solidFill>
                <a:latin typeface="PT Sans"/>
              </a:rPr>
              <a:t>Breaks for lactation are like other work breaks to attend to physical needs.</a:t>
            </a:r>
          </a:p>
          <a:p>
            <a:pPr lvl="1"/>
            <a:r>
              <a:rPr lang="en-US" sz="2000">
                <a:solidFill>
                  <a:schemeClr val="accent6">
                    <a:lumMod val="10000"/>
                  </a:schemeClr>
                </a:solidFill>
                <a:latin typeface="PT Sans"/>
              </a:rPr>
              <a:t>If lactating employees do not express milk as often as they need, they might:</a:t>
            </a:r>
          </a:p>
          <a:p>
            <a:pPr lvl="2"/>
            <a:r>
              <a:rPr lang="en-US" sz="2000">
                <a:solidFill>
                  <a:schemeClr val="accent6">
                    <a:lumMod val="10000"/>
                  </a:schemeClr>
                </a:solidFill>
                <a:latin typeface="PT Sans"/>
              </a:rPr>
              <a:t>Suffer with pain and discomfort;</a:t>
            </a:r>
          </a:p>
          <a:p>
            <a:pPr lvl="2"/>
            <a:r>
              <a:rPr lang="en-US" sz="2000">
                <a:solidFill>
                  <a:schemeClr val="accent6">
                    <a:lumMod val="10000"/>
                  </a:schemeClr>
                </a:solidFill>
                <a:latin typeface="PT Sans"/>
              </a:rPr>
              <a:t>Feel embarrassed due to leaking milk;</a:t>
            </a:r>
            <a:endParaRPr lang="en-US" sz="2000">
              <a:solidFill>
                <a:schemeClr val="accent6">
                  <a:lumMod val="10000"/>
                </a:schemeClr>
              </a:solidFill>
            </a:endParaRPr>
          </a:p>
          <a:p>
            <a:pPr lvl="2"/>
            <a:r>
              <a:rPr lang="en-US" sz="2000">
                <a:solidFill>
                  <a:schemeClr val="accent6">
                    <a:lumMod val="10000"/>
                  </a:schemeClr>
                </a:solidFill>
                <a:latin typeface="PT Sans"/>
              </a:rPr>
              <a:t>Not be able to produce enough milk to feed their baby; or </a:t>
            </a:r>
            <a:endParaRPr lang="en-US" sz="2000">
              <a:solidFill>
                <a:schemeClr val="accent6">
                  <a:lumMod val="10000"/>
                </a:schemeClr>
              </a:solidFill>
            </a:endParaRPr>
          </a:p>
          <a:p>
            <a:pPr lvl="2"/>
            <a:r>
              <a:rPr lang="en-US" sz="2000">
                <a:solidFill>
                  <a:schemeClr val="accent6">
                    <a:lumMod val="10000"/>
                  </a:schemeClr>
                </a:solidFill>
                <a:latin typeface="PT Sans"/>
              </a:rPr>
              <a:t>Get sick and need medical treatment. </a:t>
            </a:r>
            <a:endParaRPr lang="en-US" sz="2000">
              <a:solidFill>
                <a:schemeClr val="accent6">
                  <a:lumMod val="10000"/>
                </a:schemeClr>
              </a:solidFill>
            </a:endParaRPr>
          </a:p>
          <a:p>
            <a:pPr lvl="1"/>
            <a:r>
              <a:rPr lang="en-US" sz="2000">
                <a:solidFill>
                  <a:schemeClr val="accent6">
                    <a:lumMod val="10000"/>
                  </a:schemeClr>
                </a:solidFill>
                <a:latin typeface="PT Sans"/>
              </a:rPr>
              <a:t>Missing even one needed pumping session can lead to lowered milk production and other undesirable consequences.</a:t>
            </a:r>
          </a:p>
          <a:p>
            <a:endParaRPr lang="en-US"/>
          </a:p>
        </p:txBody>
      </p:sp>
      <p:sp>
        <p:nvSpPr>
          <p:cNvPr id="3" name="Footer Placeholder 2">
            <a:extLst>
              <a:ext uri="{FF2B5EF4-FFF2-40B4-BE49-F238E27FC236}">
                <a16:creationId xmlns:a16="http://schemas.microsoft.com/office/drawing/2014/main" id="{D08D8D9A-2272-D8D2-B198-91AB0D3B1F0D}"/>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E433FFDA-F5F2-6359-14CE-26679205B140}"/>
              </a:ext>
            </a:extLst>
          </p:cNvPr>
          <p:cNvSpPr>
            <a:spLocks noGrp="1"/>
          </p:cNvSpPr>
          <p:nvPr>
            <p:ph type="sldNum" sz="quarter" idx="12"/>
          </p:nvPr>
        </p:nvSpPr>
        <p:spPr/>
        <p:txBody>
          <a:bodyPr/>
          <a:lstStyle/>
          <a:p>
            <a:fld id="{94CD02C2-D456-3641-838C-076DBE771791}" type="slidenum">
              <a:rPr lang="en-US" smtClean="0"/>
              <a:t>23</a:t>
            </a:fld>
            <a:endParaRPr lang="en-US"/>
          </a:p>
        </p:txBody>
      </p:sp>
    </p:spTree>
    <p:extLst>
      <p:ext uri="{BB962C8B-B14F-4D97-AF65-F5344CB8AC3E}">
        <p14:creationId xmlns:p14="http://schemas.microsoft.com/office/powerpoint/2010/main" val="4231113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object 21">
            <a:extLst>
              <a:ext uri="{C183D7F6-B498-43B3-948B-1728B52AA6E4}">
                <adec:decorative xmlns:adec="http://schemas.microsoft.com/office/drawing/2017/decorative" val="1"/>
              </a:ext>
            </a:extLst>
          </p:cNvPr>
          <p:cNvSpPr/>
          <p:nvPr/>
        </p:nvSpPr>
        <p:spPr>
          <a:xfrm>
            <a:off x="2932971" y="-2"/>
            <a:ext cx="6325071" cy="1481728"/>
          </a:xfrm>
          <a:custGeom>
            <a:avLst/>
            <a:gdLst/>
            <a:ahLst/>
            <a:cxnLst/>
            <a:rect l="l" t="t" r="r" b="b"/>
            <a:pathLst>
              <a:path w="10430510" h="2443480">
                <a:moveTo>
                  <a:pt x="10430216" y="0"/>
                </a:moveTo>
                <a:lnTo>
                  <a:pt x="0" y="0"/>
                </a:lnTo>
                <a:lnTo>
                  <a:pt x="0" y="1929773"/>
                </a:lnTo>
                <a:lnTo>
                  <a:pt x="2097" y="1976498"/>
                </a:lnTo>
                <a:lnTo>
                  <a:pt x="8270" y="2022047"/>
                </a:lnTo>
                <a:lnTo>
                  <a:pt x="18337" y="2066240"/>
                </a:lnTo>
                <a:lnTo>
                  <a:pt x="32116" y="2108895"/>
                </a:lnTo>
                <a:lnTo>
                  <a:pt x="49426" y="2149831"/>
                </a:lnTo>
                <a:lnTo>
                  <a:pt x="70087" y="2188867"/>
                </a:lnTo>
                <a:lnTo>
                  <a:pt x="93916" y="2225822"/>
                </a:lnTo>
                <a:lnTo>
                  <a:pt x="120733" y="2260514"/>
                </a:lnTo>
                <a:lnTo>
                  <a:pt x="150356" y="2292762"/>
                </a:lnTo>
                <a:lnTo>
                  <a:pt x="182604" y="2322385"/>
                </a:lnTo>
                <a:lnTo>
                  <a:pt x="217297" y="2349202"/>
                </a:lnTo>
                <a:lnTo>
                  <a:pt x="254251" y="2373031"/>
                </a:lnTo>
                <a:lnTo>
                  <a:pt x="293287" y="2393692"/>
                </a:lnTo>
                <a:lnTo>
                  <a:pt x="334224" y="2411002"/>
                </a:lnTo>
                <a:lnTo>
                  <a:pt x="376879" y="2424781"/>
                </a:lnTo>
                <a:lnTo>
                  <a:pt x="421071" y="2434848"/>
                </a:lnTo>
                <a:lnTo>
                  <a:pt x="466621" y="2441021"/>
                </a:lnTo>
                <a:lnTo>
                  <a:pt x="513345" y="2443119"/>
                </a:lnTo>
                <a:lnTo>
                  <a:pt x="9916870" y="2443119"/>
                </a:lnTo>
                <a:lnTo>
                  <a:pt x="9963595" y="2441021"/>
                </a:lnTo>
                <a:lnTo>
                  <a:pt x="10009144" y="2434848"/>
                </a:lnTo>
                <a:lnTo>
                  <a:pt x="10053337" y="2424781"/>
                </a:lnTo>
                <a:lnTo>
                  <a:pt x="10095992" y="2411002"/>
                </a:lnTo>
                <a:lnTo>
                  <a:pt x="10136928" y="2393692"/>
                </a:lnTo>
                <a:lnTo>
                  <a:pt x="10175964" y="2373031"/>
                </a:lnTo>
                <a:lnTo>
                  <a:pt x="10212919" y="2349202"/>
                </a:lnTo>
                <a:lnTo>
                  <a:pt x="10247611" y="2322385"/>
                </a:lnTo>
                <a:lnTo>
                  <a:pt x="10279859" y="2292762"/>
                </a:lnTo>
                <a:lnTo>
                  <a:pt x="10309482" y="2260514"/>
                </a:lnTo>
                <a:lnTo>
                  <a:pt x="10336299" y="2225822"/>
                </a:lnTo>
                <a:lnTo>
                  <a:pt x="10360128" y="2188867"/>
                </a:lnTo>
                <a:lnTo>
                  <a:pt x="10380789" y="2149831"/>
                </a:lnTo>
                <a:lnTo>
                  <a:pt x="10398099" y="2108895"/>
                </a:lnTo>
                <a:lnTo>
                  <a:pt x="10411879" y="2066240"/>
                </a:lnTo>
                <a:lnTo>
                  <a:pt x="10421945" y="2022047"/>
                </a:lnTo>
                <a:lnTo>
                  <a:pt x="10428118" y="1976498"/>
                </a:lnTo>
                <a:lnTo>
                  <a:pt x="10430216" y="1929773"/>
                </a:lnTo>
                <a:lnTo>
                  <a:pt x="10430216" y="0"/>
                </a:lnTo>
                <a:close/>
              </a:path>
            </a:pathLst>
          </a:custGeom>
          <a:solidFill>
            <a:srgbClr val="1C3383"/>
          </a:solidFill>
        </p:spPr>
        <p:txBody>
          <a:bodyPr wrap="square" lIns="0" tIns="0" rIns="0" bIns="0" rtlCol="0"/>
          <a:lstStyle/>
          <a:p>
            <a:pPr defTabSz="554492"/>
            <a:endParaRPr sz="1092" kern="0">
              <a:solidFill>
                <a:sysClr val="windowText" lastClr="000000"/>
              </a:solidFill>
            </a:endParaRPr>
          </a:p>
        </p:txBody>
      </p:sp>
      <p:sp>
        <p:nvSpPr>
          <p:cNvPr id="22" name="object 22"/>
          <p:cNvSpPr txBox="1">
            <a:spLocks noGrp="1"/>
          </p:cNvSpPr>
          <p:nvPr>
            <p:ph type="title"/>
          </p:nvPr>
        </p:nvSpPr>
        <p:spPr>
          <a:xfrm>
            <a:off x="3078279" y="147301"/>
            <a:ext cx="6036538" cy="875698"/>
          </a:xfrm>
          <a:prstGeom prst="rect">
            <a:avLst/>
          </a:prstGeom>
        </p:spPr>
        <p:txBody>
          <a:bodyPr vert="horz" wrap="square" lIns="0" tIns="6931" rIns="0" bIns="0" rtlCol="0" anchor="t">
            <a:spAutoFit/>
          </a:bodyPr>
          <a:lstStyle/>
          <a:p>
            <a:pPr marL="7620" marR="2540" indent="263525" algn="ctr">
              <a:lnSpc>
                <a:spcPct val="106300"/>
              </a:lnSpc>
              <a:spcBef>
                <a:spcPts val="55"/>
              </a:spcBef>
            </a:pPr>
            <a:r>
              <a:rPr lang="en-US" sz="2700">
                <a:solidFill>
                  <a:srgbClr val="EFC52E"/>
                </a:solidFill>
                <a:latin typeface="Roboto Slab"/>
                <a:cs typeface="Roboto Slab"/>
              </a:rPr>
              <a:t>Texas</a:t>
            </a:r>
            <a:r>
              <a:rPr lang="en-US" sz="2700" spc="-73">
                <a:solidFill>
                  <a:srgbClr val="EFC52E"/>
                </a:solidFill>
                <a:latin typeface="Roboto Slab"/>
                <a:cs typeface="Roboto Slab"/>
              </a:rPr>
              <a:t> </a:t>
            </a:r>
            <a:r>
              <a:rPr lang="en-US" sz="2700" spc="-6">
                <a:solidFill>
                  <a:srgbClr val="EFC52E"/>
                </a:solidFill>
                <a:latin typeface="Roboto Slab"/>
                <a:cs typeface="Roboto Slab"/>
              </a:rPr>
              <a:t>Mother-</a:t>
            </a:r>
            <a:r>
              <a:rPr lang="en-US" sz="2700">
                <a:solidFill>
                  <a:srgbClr val="EFC52E"/>
                </a:solidFill>
                <a:latin typeface="Roboto Slab"/>
                <a:cs typeface="Roboto Slab"/>
              </a:rPr>
              <a:t>Friendly</a:t>
            </a:r>
            <a:r>
              <a:rPr lang="en-US" sz="2700" spc="-64">
                <a:solidFill>
                  <a:srgbClr val="EFC52E"/>
                </a:solidFill>
                <a:latin typeface="Roboto Slab"/>
                <a:cs typeface="Roboto Slab"/>
              </a:rPr>
              <a:t> </a:t>
            </a:r>
            <a:r>
              <a:rPr lang="en-US" sz="2700" spc="-6">
                <a:solidFill>
                  <a:srgbClr val="EFC52E"/>
                </a:solidFill>
                <a:latin typeface="Roboto Slab"/>
                <a:cs typeface="Roboto Slab"/>
              </a:rPr>
              <a:t>W</a:t>
            </a:r>
            <a:r>
              <a:rPr lang="en-US" sz="2700" spc="-6">
                <a:solidFill>
                  <a:srgbClr val="EFC52E"/>
                </a:solidFill>
              </a:rPr>
              <a:t>orksite </a:t>
            </a:r>
            <a:r>
              <a:rPr lang="en-US" sz="2700" spc="-6"/>
              <a:t>Designation</a:t>
            </a:r>
            <a:r>
              <a:rPr lang="en-US" sz="2700"/>
              <a:t> </a:t>
            </a:r>
            <a:r>
              <a:rPr lang="en-US" sz="2700" spc="-6"/>
              <a:t>Requirements</a:t>
            </a:r>
          </a:p>
        </p:txBody>
      </p:sp>
      <p:sp>
        <p:nvSpPr>
          <p:cNvPr id="3" name="TextBox 2">
            <a:extLst>
              <a:ext uri="{FF2B5EF4-FFF2-40B4-BE49-F238E27FC236}">
                <a16:creationId xmlns:a16="http://schemas.microsoft.com/office/drawing/2014/main" id="{FD403ACB-2102-E3B1-7470-282F504000DB}"/>
              </a:ext>
            </a:extLst>
          </p:cNvPr>
          <p:cNvSpPr txBox="1"/>
          <p:nvPr/>
        </p:nvSpPr>
        <p:spPr>
          <a:xfrm>
            <a:off x="1059676" y="1740004"/>
            <a:ext cx="10071660" cy="707886"/>
          </a:xfrm>
          <a:prstGeom prst="rect">
            <a:avLst/>
          </a:prstGeom>
          <a:noFill/>
        </p:spPr>
        <p:txBody>
          <a:bodyPr wrap="square" lIns="91440" tIns="45720" rIns="91440" bIns="45720" rtlCol="0" anchor="t">
            <a:spAutoFit/>
          </a:bodyPr>
          <a:lstStyle/>
          <a:p>
            <a:pPr algn="ctr" defTabSz="554492"/>
            <a:r>
              <a:rPr lang="en-US" sz="2000" b="1" kern="0">
                <a:solidFill>
                  <a:srgbClr val="002060"/>
                </a:solidFill>
                <a:latin typeface="Roboto Slab"/>
                <a:ea typeface="Roboto Slab"/>
                <a:cs typeface="Roboto Slab"/>
              </a:rPr>
              <a:t>Routine policy communication </a:t>
            </a:r>
            <a:r>
              <a:rPr lang="en-US" sz="2000" kern="0">
                <a:solidFill>
                  <a:srgbClr val="002060"/>
                </a:solidFill>
                <a:latin typeface="Roboto Slab"/>
                <a:ea typeface="Roboto Slab"/>
                <a:cs typeface="Roboto Slab"/>
              </a:rPr>
              <a:t>and </a:t>
            </a:r>
            <a:r>
              <a:rPr lang="en-US" sz="2000" b="1" kern="0">
                <a:solidFill>
                  <a:srgbClr val="002060"/>
                </a:solidFill>
                <a:latin typeface="Roboto Slab"/>
                <a:ea typeface="Roboto Slab"/>
                <a:cs typeface="Roboto Slab"/>
              </a:rPr>
              <a:t>active breastfeeding promotion and support </a:t>
            </a:r>
            <a:r>
              <a:rPr lang="en-US" sz="2000" kern="0">
                <a:solidFill>
                  <a:srgbClr val="002060"/>
                </a:solidFill>
                <a:latin typeface="Roboto Slab"/>
                <a:ea typeface="Roboto Slab"/>
                <a:cs typeface="Roboto Slab"/>
              </a:rPr>
              <a:t>are</a:t>
            </a:r>
            <a:r>
              <a:rPr lang="en-US" sz="2000" b="1" kern="0">
                <a:solidFill>
                  <a:srgbClr val="002060"/>
                </a:solidFill>
                <a:latin typeface="Roboto Slab"/>
                <a:ea typeface="Roboto Slab"/>
                <a:cs typeface="Roboto Slab"/>
              </a:rPr>
              <a:t> </a:t>
            </a:r>
            <a:r>
              <a:rPr lang="en-US" sz="2000" kern="0">
                <a:solidFill>
                  <a:srgbClr val="002060"/>
                </a:solidFill>
                <a:latin typeface="Roboto Slab"/>
                <a:ea typeface="Roboto Slab"/>
                <a:cs typeface="Roboto Slab"/>
              </a:rPr>
              <a:t>foundations of the TMFW designation.</a:t>
            </a:r>
          </a:p>
        </p:txBody>
      </p:sp>
      <p:grpSp>
        <p:nvGrpSpPr>
          <p:cNvPr id="4" name="Group 3" descr="Designation requirements">
            <a:extLst>
              <a:ext uri="{FF2B5EF4-FFF2-40B4-BE49-F238E27FC236}">
                <a16:creationId xmlns:a16="http://schemas.microsoft.com/office/drawing/2014/main" id="{6D5C9319-75E2-71E0-E054-E8F09DFF1545}"/>
              </a:ext>
            </a:extLst>
          </p:cNvPr>
          <p:cNvGrpSpPr/>
          <p:nvPr/>
        </p:nvGrpSpPr>
        <p:grpSpPr>
          <a:xfrm>
            <a:off x="1291665" y="2594444"/>
            <a:ext cx="9607615" cy="3514606"/>
            <a:chOff x="1291665" y="2594444"/>
            <a:chExt cx="9607615" cy="3514606"/>
          </a:xfrm>
        </p:grpSpPr>
        <p:sp>
          <p:nvSpPr>
            <p:cNvPr id="51" name="bg object 21">
              <a:extLst>
                <a:ext uri="{FF2B5EF4-FFF2-40B4-BE49-F238E27FC236}">
                  <a16:creationId xmlns:a16="http://schemas.microsoft.com/office/drawing/2014/main" id="{77691BC4-1330-170A-1955-4C77D248BB16}"/>
                </a:ext>
                <a:ext uri="{C183D7F6-B498-43B3-948B-1728B52AA6E4}">
                  <adec:decorative xmlns:adec="http://schemas.microsoft.com/office/drawing/2017/decorative" val="1"/>
                </a:ext>
              </a:extLst>
            </p:cNvPr>
            <p:cNvSpPr/>
            <p:nvPr/>
          </p:nvSpPr>
          <p:spPr>
            <a:xfrm>
              <a:off x="1291665" y="4759747"/>
              <a:ext cx="2782477" cy="1240293"/>
            </a:xfrm>
            <a:custGeom>
              <a:avLst/>
              <a:gdLst/>
              <a:ahLst/>
              <a:cxnLst/>
              <a:rect l="l" t="t" r="r" b="b"/>
              <a:pathLst>
                <a:path w="4588509" h="2045335">
                  <a:moveTo>
                    <a:pt x="4273147" y="0"/>
                  </a:moveTo>
                  <a:lnTo>
                    <a:pt x="315184" y="0"/>
                  </a:lnTo>
                  <a:lnTo>
                    <a:pt x="268609" y="3417"/>
                  </a:lnTo>
                  <a:lnTo>
                    <a:pt x="224156" y="13344"/>
                  </a:lnTo>
                  <a:lnTo>
                    <a:pt x="182311" y="29294"/>
                  </a:lnTo>
                  <a:lnTo>
                    <a:pt x="143564" y="50778"/>
                  </a:lnTo>
                  <a:lnTo>
                    <a:pt x="108401" y="77310"/>
                  </a:lnTo>
                  <a:lnTo>
                    <a:pt x="77310" y="108401"/>
                  </a:lnTo>
                  <a:lnTo>
                    <a:pt x="50778" y="143564"/>
                  </a:lnTo>
                  <a:lnTo>
                    <a:pt x="29294" y="182311"/>
                  </a:lnTo>
                  <a:lnTo>
                    <a:pt x="13344" y="224156"/>
                  </a:lnTo>
                  <a:lnTo>
                    <a:pt x="3417" y="268609"/>
                  </a:lnTo>
                  <a:lnTo>
                    <a:pt x="0" y="315184"/>
                  </a:lnTo>
                  <a:lnTo>
                    <a:pt x="0" y="1729999"/>
                  </a:lnTo>
                  <a:lnTo>
                    <a:pt x="3417" y="1776576"/>
                  </a:lnTo>
                  <a:lnTo>
                    <a:pt x="13344" y="1821031"/>
                  </a:lnTo>
                  <a:lnTo>
                    <a:pt x="29294" y="1862876"/>
                  </a:lnTo>
                  <a:lnTo>
                    <a:pt x="50778" y="1901623"/>
                  </a:lnTo>
                  <a:lnTo>
                    <a:pt x="77310" y="1936786"/>
                  </a:lnTo>
                  <a:lnTo>
                    <a:pt x="108401" y="1967876"/>
                  </a:lnTo>
                  <a:lnTo>
                    <a:pt x="143564" y="1994407"/>
                  </a:lnTo>
                  <a:lnTo>
                    <a:pt x="182311" y="2015890"/>
                  </a:lnTo>
                  <a:lnTo>
                    <a:pt x="224156" y="2031839"/>
                  </a:lnTo>
                  <a:lnTo>
                    <a:pt x="268609" y="2041766"/>
                  </a:lnTo>
                  <a:lnTo>
                    <a:pt x="315184" y="2045183"/>
                  </a:lnTo>
                  <a:lnTo>
                    <a:pt x="4273147" y="2045183"/>
                  </a:lnTo>
                  <a:lnTo>
                    <a:pt x="4319722" y="2041766"/>
                  </a:lnTo>
                  <a:lnTo>
                    <a:pt x="4364175" y="2031839"/>
                  </a:lnTo>
                  <a:lnTo>
                    <a:pt x="4406019" y="2015890"/>
                  </a:lnTo>
                  <a:lnTo>
                    <a:pt x="4444766" y="1994407"/>
                  </a:lnTo>
                  <a:lnTo>
                    <a:pt x="4479929" y="1967876"/>
                  </a:lnTo>
                  <a:lnTo>
                    <a:pt x="4511021" y="1936786"/>
                  </a:lnTo>
                  <a:lnTo>
                    <a:pt x="4537552" y="1901623"/>
                  </a:lnTo>
                  <a:lnTo>
                    <a:pt x="4559036" y="1862876"/>
                  </a:lnTo>
                  <a:lnTo>
                    <a:pt x="4574986" y="1821031"/>
                  </a:lnTo>
                  <a:lnTo>
                    <a:pt x="4584914" y="1776576"/>
                  </a:lnTo>
                  <a:lnTo>
                    <a:pt x="4588331" y="1729999"/>
                  </a:lnTo>
                  <a:lnTo>
                    <a:pt x="4588331" y="315184"/>
                  </a:lnTo>
                  <a:lnTo>
                    <a:pt x="4584914" y="268609"/>
                  </a:lnTo>
                  <a:lnTo>
                    <a:pt x="4574986" y="224156"/>
                  </a:lnTo>
                  <a:lnTo>
                    <a:pt x="4559036" y="182311"/>
                  </a:lnTo>
                  <a:lnTo>
                    <a:pt x="4537552" y="143564"/>
                  </a:lnTo>
                  <a:lnTo>
                    <a:pt x="4511021" y="108401"/>
                  </a:lnTo>
                  <a:lnTo>
                    <a:pt x="4479929" y="77310"/>
                  </a:lnTo>
                  <a:lnTo>
                    <a:pt x="4444766" y="50778"/>
                  </a:lnTo>
                  <a:lnTo>
                    <a:pt x="4406019" y="29294"/>
                  </a:lnTo>
                  <a:lnTo>
                    <a:pt x="4364175" y="13344"/>
                  </a:lnTo>
                  <a:lnTo>
                    <a:pt x="4319722" y="3417"/>
                  </a:lnTo>
                  <a:lnTo>
                    <a:pt x="4273147" y="0"/>
                  </a:lnTo>
                  <a:close/>
                </a:path>
              </a:pathLst>
            </a:custGeom>
            <a:solidFill>
              <a:srgbClr val="E8F1FA"/>
            </a:solidFill>
          </p:spPr>
          <p:txBody>
            <a:bodyPr wrap="square" lIns="0" tIns="0" rIns="0" bIns="0" rtlCol="0"/>
            <a:lstStyle/>
            <a:p>
              <a:pPr defTabSz="554492"/>
              <a:endParaRPr sz="1092" kern="0">
                <a:solidFill>
                  <a:sysClr val="windowText" lastClr="000000"/>
                </a:solidFill>
              </a:endParaRPr>
            </a:p>
          </p:txBody>
        </p:sp>
        <p:sp>
          <p:nvSpPr>
            <p:cNvPr id="52" name="bg object 21" descr="Text: Storage - Access to hygienic storage options to safely store breastmilk. There is a small image of a refrigerator with a snowflake. ">
              <a:extLst>
                <a:ext uri="{FF2B5EF4-FFF2-40B4-BE49-F238E27FC236}">
                  <a16:creationId xmlns:a16="http://schemas.microsoft.com/office/drawing/2014/main" id="{F5BC935B-939F-B81F-9A24-635DF8725DA8}"/>
                </a:ext>
              </a:extLst>
            </p:cNvPr>
            <p:cNvSpPr/>
            <p:nvPr/>
          </p:nvSpPr>
          <p:spPr>
            <a:xfrm>
              <a:off x="8116193" y="4759747"/>
              <a:ext cx="2782477" cy="1240293"/>
            </a:xfrm>
            <a:custGeom>
              <a:avLst/>
              <a:gdLst/>
              <a:ahLst/>
              <a:cxnLst/>
              <a:rect l="l" t="t" r="r" b="b"/>
              <a:pathLst>
                <a:path w="4588509" h="2045335">
                  <a:moveTo>
                    <a:pt x="4273147" y="0"/>
                  </a:moveTo>
                  <a:lnTo>
                    <a:pt x="315184" y="0"/>
                  </a:lnTo>
                  <a:lnTo>
                    <a:pt x="268609" y="3417"/>
                  </a:lnTo>
                  <a:lnTo>
                    <a:pt x="224156" y="13344"/>
                  </a:lnTo>
                  <a:lnTo>
                    <a:pt x="182311" y="29294"/>
                  </a:lnTo>
                  <a:lnTo>
                    <a:pt x="143564" y="50778"/>
                  </a:lnTo>
                  <a:lnTo>
                    <a:pt x="108401" y="77310"/>
                  </a:lnTo>
                  <a:lnTo>
                    <a:pt x="77310" y="108401"/>
                  </a:lnTo>
                  <a:lnTo>
                    <a:pt x="50778" y="143564"/>
                  </a:lnTo>
                  <a:lnTo>
                    <a:pt x="29294" y="182311"/>
                  </a:lnTo>
                  <a:lnTo>
                    <a:pt x="13344" y="224156"/>
                  </a:lnTo>
                  <a:lnTo>
                    <a:pt x="3417" y="268609"/>
                  </a:lnTo>
                  <a:lnTo>
                    <a:pt x="0" y="315184"/>
                  </a:lnTo>
                  <a:lnTo>
                    <a:pt x="0" y="1729999"/>
                  </a:lnTo>
                  <a:lnTo>
                    <a:pt x="3417" y="1776576"/>
                  </a:lnTo>
                  <a:lnTo>
                    <a:pt x="13344" y="1821031"/>
                  </a:lnTo>
                  <a:lnTo>
                    <a:pt x="29294" y="1862876"/>
                  </a:lnTo>
                  <a:lnTo>
                    <a:pt x="50778" y="1901623"/>
                  </a:lnTo>
                  <a:lnTo>
                    <a:pt x="77310" y="1936786"/>
                  </a:lnTo>
                  <a:lnTo>
                    <a:pt x="108401" y="1967876"/>
                  </a:lnTo>
                  <a:lnTo>
                    <a:pt x="143564" y="1994407"/>
                  </a:lnTo>
                  <a:lnTo>
                    <a:pt x="182311" y="2015890"/>
                  </a:lnTo>
                  <a:lnTo>
                    <a:pt x="224156" y="2031839"/>
                  </a:lnTo>
                  <a:lnTo>
                    <a:pt x="268609" y="2041766"/>
                  </a:lnTo>
                  <a:lnTo>
                    <a:pt x="315184" y="2045183"/>
                  </a:lnTo>
                  <a:lnTo>
                    <a:pt x="4273147" y="2045183"/>
                  </a:lnTo>
                  <a:lnTo>
                    <a:pt x="4319722" y="2041766"/>
                  </a:lnTo>
                  <a:lnTo>
                    <a:pt x="4364175" y="2031839"/>
                  </a:lnTo>
                  <a:lnTo>
                    <a:pt x="4406019" y="2015890"/>
                  </a:lnTo>
                  <a:lnTo>
                    <a:pt x="4444766" y="1994407"/>
                  </a:lnTo>
                  <a:lnTo>
                    <a:pt x="4479929" y="1967876"/>
                  </a:lnTo>
                  <a:lnTo>
                    <a:pt x="4511021" y="1936786"/>
                  </a:lnTo>
                  <a:lnTo>
                    <a:pt x="4537552" y="1901623"/>
                  </a:lnTo>
                  <a:lnTo>
                    <a:pt x="4559036" y="1862876"/>
                  </a:lnTo>
                  <a:lnTo>
                    <a:pt x="4574986" y="1821031"/>
                  </a:lnTo>
                  <a:lnTo>
                    <a:pt x="4584914" y="1776576"/>
                  </a:lnTo>
                  <a:lnTo>
                    <a:pt x="4588331" y="1729999"/>
                  </a:lnTo>
                  <a:lnTo>
                    <a:pt x="4588331" y="315184"/>
                  </a:lnTo>
                  <a:lnTo>
                    <a:pt x="4584914" y="268609"/>
                  </a:lnTo>
                  <a:lnTo>
                    <a:pt x="4574986" y="224156"/>
                  </a:lnTo>
                  <a:lnTo>
                    <a:pt x="4559036" y="182311"/>
                  </a:lnTo>
                  <a:lnTo>
                    <a:pt x="4537552" y="143564"/>
                  </a:lnTo>
                  <a:lnTo>
                    <a:pt x="4511021" y="108401"/>
                  </a:lnTo>
                  <a:lnTo>
                    <a:pt x="4479929" y="77310"/>
                  </a:lnTo>
                  <a:lnTo>
                    <a:pt x="4444766" y="50778"/>
                  </a:lnTo>
                  <a:lnTo>
                    <a:pt x="4406019" y="29294"/>
                  </a:lnTo>
                  <a:lnTo>
                    <a:pt x="4364175" y="13344"/>
                  </a:lnTo>
                  <a:lnTo>
                    <a:pt x="4319722" y="3417"/>
                  </a:lnTo>
                  <a:lnTo>
                    <a:pt x="4273147" y="0"/>
                  </a:lnTo>
                  <a:close/>
                </a:path>
              </a:pathLst>
            </a:custGeom>
            <a:solidFill>
              <a:srgbClr val="E8F1FA"/>
            </a:solidFill>
          </p:spPr>
          <p:txBody>
            <a:bodyPr wrap="square" lIns="0" tIns="0" rIns="0" bIns="0" rtlCol="0"/>
            <a:lstStyle/>
            <a:p>
              <a:pPr defTabSz="554492"/>
              <a:endParaRPr sz="1092" kern="0">
                <a:solidFill>
                  <a:sysClr val="windowText" lastClr="000000"/>
                </a:solidFill>
              </a:endParaRPr>
            </a:p>
          </p:txBody>
        </p:sp>
        <p:cxnSp>
          <p:nvCxnSpPr>
            <p:cNvPr id="47" name="Elbow Connector 46">
              <a:extLst>
                <a:ext uri="{FF2B5EF4-FFF2-40B4-BE49-F238E27FC236}">
                  <a16:creationId xmlns:a16="http://schemas.microsoft.com/office/drawing/2014/main" id="{1AD884EF-0AE4-68C1-62E3-BBDCD030898A}"/>
                </a:ext>
                <a:ext uri="{C183D7F6-B498-43B3-948B-1728B52AA6E4}">
                  <adec:decorative xmlns:adec="http://schemas.microsoft.com/office/drawing/2017/decorative" val="1"/>
                </a:ext>
              </a:extLst>
            </p:cNvPr>
            <p:cNvCxnSpPr>
              <a:cxnSpLocks/>
            </p:cNvCxnSpPr>
            <p:nvPr/>
          </p:nvCxnSpPr>
          <p:spPr>
            <a:xfrm flipH="1" flipV="1">
              <a:off x="5522617" y="4708877"/>
              <a:ext cx="2512997" cy="1154125"/>
            </a:xfrm>
            <a:prstGeom prst="bentConnector3">
              <a:avLst/>
            </a:prstGeom>
            <a:ln w="76200">
              <a:solidFill>
                <a:srgbClr val="1C3383"/>
              </a:solidFill>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92CFFB46-E94C-68D9-F20C-5C24A97F1842}"/>
                </a:ext>
                <a:ext uri="{C183D7F6-B498-43B3-948B-1728B52AA6E4}">
                  <adec:decorative xmlns:adec="http://schemas.microsoft.com/office/drawing/2017/decorative" val="1"/>
                </a:ext>
              </a:extLst>
            </p:cNvPr>
            <p:cNvCxnSpPr>
              <a:cxnSpLocks/>
            </p:cNvCxnSpPr>
            <p:nvPr/>
          </p:nvCxnSpPr>
          <p:spPr>
            <a:xfrm flipV="1">
              <a:off x="4156386" y="4708877"/>
              <a:ext cx="2512997" cy="1154125"/>
            </a:xfrm>
            <a:prstGeom prst="bentConnector3">
              <a:avLst/>
            </a:prstGeom>
            <a:ln w="76200">
              <a:solidFill>
                <a:srgbClr val="1C3383"/>
              </a:solidFill>
            </a:ln>
          </p:spPr>
          <p:style>
            <a:lnRef idx="1">
              <a:schemeClr val="accent1"/>
            </a:lnRef>
            <a:fillRef idx="0">
              <a:schemeClr val="accent1"/>
            </a:fillRef>
            <a:effectRef idx="0">
              <a:schemeClr val="accent1"/>
            </a:effectRef>
            <a:fontRef idx="minor">
              <a:schemeClr val="tx1"/>
            </a:fontRef>
          </p:style>
        </p:cxnSp>
        <p:cxnSp>
          <p:nvCxnSpPr>
            <p:cNvPr id="44" name="Elbow Connector 43" descr="A circle with the text - Breastfeeding Supported across the top and Texas Mother-Friendly Worksite across the bottom. There is an image of the state of Texas in the middle with an image of a parent and baby. ">
              <a:extLst>
                <a:ext uri="{FF2B5EF4-FFF2-40B4-BE49-F238E27FC236}">
                  <a16:creationId xmlns:a16="http://schemas.microsoft.com/office/drawing/2014/main" id="{3C4CDDF7-C6E1-B2EA-190A-BAC7E113F4D6}"/>
                </a:ext>
              </a:extLst>
            </p:cNvPr>
            <p:cNvCxnSpPr>
              <a:cxnSpLocks/>
            </p:cNvCxnSpPr>
            <p:nvPr/>
          </p:nvCxnSpPr>
          <p:spPr>
            <a:xfrm flipH="1">
              <a:off x="5522617" y="2836214"/>
              <a:ext cx="2512997" cy="1154125"/>
            </a:xfrm>
            <a:prstGeom prst="bentConnector3">
              <a:avLst/>
            </a:prstGeom>
            <a:ln w="76200">
              <a:solidFill>
                <a:srgbClr val="1C3383"/>
              </a:solidFill>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538B0307-0620-A442-4E1E-87D534058C7E}"/>
                </a:ext>
                <a:ext uri="{C183D7F6-B498-43B3-948B-1728B52AA6E4}">
                  <adec:decorative xmlns:adec="http://schemas.microsoft.com/office/drawing/2017/decorative" val="1"/>
                </a:ext>
              </a:extLst>
            </p:cNvPr>
            <p:cNvCxnSpPr>
              <a:cxnSpLocks/>
            </p:cNvCxnSpPr>
            <p:nvPr/>
          </p:nvCxnSpPr>
          <p:spPr>
            <a:xfrm>
              <a:off x="4156386" y="2836214"/>
              <a:ext cx="2518734" cy="1227786"/>
            </a:xfrm>
            <a:prstGeom prst="bentConnector3">
              <a:avLst/>
            </a:prstGeom>
            <a:ln w="76200">
              <a:solidFill>
                <a:srgbClr val="1C3383"/>
              </a:solidFill>
            </a:ln>
          </p:spPr>
          <p:style>
            <a:lnRef idx="1">
              <a:schemeClr val="accent1"/>
            </a:lnRef>
            <a:fillRef idx="0">
              <a:schemeClr val="accent1"/>
            </a:fillRef>
            <a:effectRef idx="0">
              <a:schemeClr val="accent1"/>
            </a:effectRef>
            <a:fontRef idx="minor">
              <a:schemeClr val="tx1"/>
            </a:fontRef>
          </p:style>
        </p:cxnSp>
        <p:sp>
          <p:nvSpPr>
            <p:cNvPr id="27" name="bg object 21" descr="Text: Time- Work pattern flexibility and break time. There is an image of a clock. ">
              <a:extLst>
                <a:ext uri="{FF2B5EF4-FFF2-40B4-BE49-F238E27FC236}">
                  <a16:creationId xmlns:a16="http://schemas.microsoft.com/office/drawing/2014/main" id="{7B7EB569-4A0E-0582-2AC4-D4A86F3F2FC4}"/>
                </a:ext>
              </a:extLst>
            </p:cNvPr>
            <p:cNvSpPr/>
            <p:nvPr/>
          </p:nvSpPr>
          <p:spPr>
            <a:xfrm>
              <a:off x="1291665" y="2813838"/>
              <a:ext cx="2782477" cy="1240293"/>
            </a:xfrm>
            <a:custGeom>
              <a:avLst/>
              <a:gdLst/>
              <a:ahLst/>
              <a:cxnLst/>
              <a:rect l="l" t="t" r="r" b="b"/>
              <a:pathLst>
                <a:path w="4588509" h="2045335">
                  <a:moveTo>
                    <a:pt x="4273147" y="0"/>
                  </a:moveTo>
                  <a:lnTo>
                    <a:pt x="315184" y="0"/>
                  </a:lnTo>
                  <a:lnTo>
                    <a:pt x="268609" y="3417"/>
                  </a:lnTo>
                  <a:lnTo>
                    <a:pt x="224156" y="13344"/>
                  </a:lnTo>
                  <a:lnTo>
                    <a:pt x="182311" y="29294"/>
                  </a:lnTo>
                  <a:lnTo>
                    <a:pt x="143564" y="50778"/>
                  </a:lnTo>
                  <a:lnTo>
                    <a:pt x="108401" y="77310"/>
                  </a:lnTo>
                  <a:lnTo>
                    <a:pt x="77310" y="108401"/>
                  </a:lnTo>
                  <a:lnTo>
                    <a:pt x="50778" y="143564"/>
                  </a:lnTo>
                  <a:lnTo>
                    <a:pt x="29294" y="182311"/>
                  </a:lnTo>
                  <a:lnTo>
                    <a:pt x="13344" y="224156"/>
                  </a:lnTo>
                  <a:lnTo>
                    <a:pt x="3417" y="268609"/>
                  </a:lnTo>
                  <a:lnTo>
                    <a:pt x="0" y="315184"/>
                  </a:lnTo>
                  <a:lnTo>
                    <a:pt x="0" y="1729999"/>
                  </a:lnTo>
                  <a:lnTo>
                    <a:pt x="3417" y="1776576"/>
                  </a:lnTo>
                  <a:lnTo>
                    <a:pt x="13344" y="1821031"/>
                  </a:lnTo>
                  <a:lnTo>
                    <a:pt x="29294" y="1862876"/>
                  </a:lnTo>
                  <a:lnTo>
                    <a:pt x="50778" y="1901623"/>
                  </a:lnTo>
                  <a:lnTo>
                    <a:pt x="77310" y="1936786"/>
                  </a:lnTo>
                  <a:lnTo>
                    <a:pt x="108401" y="1967876"/>
                  </a:lnTo>
                  <a:lnTo>
                    <a:pt x="143564" y="1994407"/>
                  </a:lnTo>
                  <a:lnTo>
                    <a:pt x="182311" y="2015890"/>
                  </a:lnTo>
                  <a:lnTo>
                    <a:pt x="224156" y="2031839"/>
                  </a:lnTo>
                  <a:lnTo>
                    <a:pt x="268609" y="2041766"/>
                  </a:lnTo>
                  <a:lnTo>
                    <a:pt x="315184" y="2045183"/>
                  </a:lnTo>
                  <a:lnTo>
                    <a:pt x="4273147" y="2045183"/>
                  </a:lnTo>
                  <a:lnTo>
                    <a:pt x="4319722" y="2041766"/>
                  </a:lnTo>
                  <a:lnTo>
                    <a:pt x="4364175" y="2031839"/>
                  </a:lnTo>
                  <a:lnTo>
                    <a:pt x="4406019" y="2015890"/>
                  </a:lnTo>
                  <a:lnTo>
                    <a:pt x="4444766" y="1994407"/>
                  </a:lnTo>
                  <a:lnTo>
                    <a:pt x="4479929" y="1967876"/>
                  </a:lnTo>
                  <a:lnTo>
                    <a:pt x="4511021" y="1936786"/>
                  </a:lnTo>
                  <a:lnTo>
                    <a:pt x="4537552" y="1901623"/>
                  </a:lnTo>
                  <a:lnTo>
                    <a:pt x="4559036" y="1862876"/>
                  </a:lnTo>
                  <a:lnTo>
                    <a:pt x="4574986" y="1821031"/>
                  </a:lnTo>
                  <a:lnTo>
                    <a:pt x="4584914" y="1776576"/>
                  </a:lnTo>
                  <a:lnTo>
                    <a:pt x="4588331" y="1729999"/>
                  </a:lnTo>
                  <a:lnTo>
                    <a:pt x="4588331" y="315184"/>
                  </a:lnTo>
                  <a:lnTo>
                    <a:pt x="4584914" y="268609"/>
                  </a:lnTo>
                  <a:lnTo>
                    <a:pt x="4574986" y="224156"/>
                  </a:lnTo>
                  <a:lnTo>
                    <a:pt x="4559036" y="182311"/>
                  </a:lnTo>
                  <a:lnTo>
                    <a:pt x="4537552" y="143564"/>
                  </a:lnTo>
                  <a:lnTo>
                    <a:pt x="4511021" y="108401"/>
                  </a:lnTo>
                  <a:lnTo>
                    <a:pt x="4479929" y="77310"/>
                  </a:lnTo>
                  <a:lnTo>
                    <a:pt x="4444766" y="50778"/>
                  </a:lnTo>
                  <a:lnTo>
                    <a:pt x="4406019" y="29294"/>
                  </a:lnTo>
                  <a:lnTo>
                    <a:pt x="4364175" y="13344"/>
                  </a:lnTo>
                  <a:lnTo>
                    <a:pt x="4319722" y="3417"/>
                  </a:lnTo>
                  <a:lnTo>
                    <a:pt x="4273147" y="0"/>
                  </a:lnTo>
                  <a:close/>
                </a:path>
              </a:pathLst>
            </a:custGeom>
            <a:solidFill>
              <a:srgbClr val="E8F1FA"/>
            </a:solidFill>
          </p:spPr>
          <p:txBody>
            <a:bodyPr wrap="square" lIns="0" tIns="0" rIns="0" bIns="0" rtlCol="0"/>
            <a:lstStyle/>
            <a:p>
              <a:pPr defTabSz="554492"/>
              <a:endParaRPr sz="1092" kern="0">
                <a:solidFill>
                  <a:sysClr val="windowText" lastClr="000000"/>
                </a:solidFill>
              </a:endParaRPr>
            </a:p>
          </p:txBody>
        </p:sp>
        <p:sp>
          <p:nvSpPr>
            <p:cNvPr id="2" name="object 2"/>
            <p:cNvSpPr txBox="1"/>
            <p:nvPr/>
          </p:nvSpPr>
          <p:spPr>
            <a:xfrm>
              <a:off x="2362059" y="2880703"/>
              <a:ext cx="972288" cy="986058"/>
            </a:xfrm>
            <a:prstGeom prst="rect">
              <a:avLst/>
            </a:prstGeom>
          </p:spPr>
          <p:txBody>
            <a:bodyPr vert="horz" wrap="square" lIns="0" tIns="92030" rIns="0" bIns="0" rtlCol="0">
              <a:spAutoFit/>
            </a:bodyPr>
            <a:lstStyle/>
            <a:p>
              <a:pPr marL="7701" defTabSz="554492">
                <a:spcBef>
                  <a:spcPts val="725"/>
                </a:spcBef>
              </a:pPr>
              <a:r>
                <a:rPr sz="2092" b="1" kern="0" spc="-12">
                  <a:solidFill>
                    <a:srgbClr val="1D3383"/>
                  </a:solidFill>
                  <a:latin typeface="PT Sans"/>
                  <a:cs typeface="PT Sans"/>
                </a:rPr>
                <a:t>Time</a:t>
              </a:r>
              <a:endParaRPr sz="2092" kern="0">
                <a:solidFill>
                  <a:sysClr val="windowText" lastClr="000000"/>
                </a:solidFill>
                <a:latin typeface="PT Sans"/>
                <a:cs typeface="PT Sans"/>
              </a:endParaRPr>
            </a:p>
            <a:p>
              <a:pPr marL="7701" marR="3081" defTabSz="554492">
                <a:lnSpc>
                  <a:spcPct val="102000"/>
                </a:lnSpc>
                <a:spcBef>
                  <a:spcPts val="358"/>
                </a:spcBef>
              </a:pPr>
              <a:r>
                <a:rPr sz="1122" kern="0">
                  <a:solidFill>
                    <a:srgbClr val="1D3383"/>
                  </a:solidFill>
                  <a:latin typeface="Roboto Slab"/>
                  <a:cs typeface="Roboto Slab"/>
                </a:rPr>
                <a:t>Work</a:t>
              </a:r>
              <a:r>
                <a:rPr sz="1122" kern="0" spc="-12">
                  <a:solidFill>
                    <a:srgbClr val="1D3383"/>
                  </a:solidFill>
                  <a:latin typeface="Roboto Slab"/>
                  <a:cs typeface="Roboto Slab"/>
                </a:rPr>
                <a:t> </a:t>
              </a:r>
              <a:r>
                <a:rPr sz="1122" kern="0" spc="-6">
                  <a:solidFill>
                    <a:srgbClr val="1D3383"/>
                  </a:solidFill>
                  <a:latin typeface="Roboto Slab"/>
                  <a:cs typeface="Roboto Slab"/>
                </a:rPr>
                <a:t>pattern </a:t>
              </a:r>
              <a:r>
                <a:rPr sz="1122" kern="0">
                  <a:solidFill>
                    <a:srgbClr val="1D3383"/>
                  </a:solidFill>
                  <a:latin typeface="Roboto Slab"/>
                  <a:cs typeface="Roboto Slab"/>
                </a:rPr>
                <a:t>ﬂexibility</a:t>
              </a:r>
              <a:r>
                <a:rPr sz="1122" kern="0" spc="24">
                  <a:solidFill>
                    <a:srgbClr val="1D3383"/>
                  </a:solidFill>
                  <a:latin typeface="Roboto Slab"/>
                  <a:cs typeface="Roboto Slab"/>
                </a:rPr>
                <a:t> </a:t>
              </a:r>
              <a:r>
                <a:rPr sz="1122" kern="0" spc="-15">
                  <a:solidFill>
                    <a:srgbClr val="1D3383"/>
                  </a:solidFill>
                  <a:latin typeface="Roboto Slab"/>
                  <a:cs typeface="Roboto Slab"/>
                </a:rPr>
                <a:t>and </a:t>
              </a:r>
              <a:r>
                <a:rPr sz="1122" kern="0">
                  <a:solidFill>
                    <a:srgbClr val="1D3383"/>
                  </a:solidFill>
                  <a:latin typeface="Roboto Slab"/>
                  <a:cs typeface="Roboto Slab"/>
                </a:rPr>
                <a:t>break</a:t>
              </a:r>
              <a:r>
                <a:rPr sz="1122" kern="0" spc="21">
                  <a:solidFill>
                    <a:srgbClr val="1D3383"/>
                  </a:solidFill>
                  <a:latin typeface="Roboto Slab"/>
                  <a:cs typeface="Roboto Slab"/>
                </a:rPr>
                <a:t> </a:t>
              </a:r>
              <a:r>
                <a:rPr sz="1122" kern="0" spc="-12">
                  <a:solidFill>
                    <a:srgbClr val="1D3383"/>
                  </a:solidFill>
                  <a:latin typeface="Roboto Slab"/>
                  <a:cs typeface="Roboto Slab"/>
                </a:rPr>
                <a:t>time</a:t>
              </a:r>
              <a:endParaRPr sz="1122" kern="0">
                <a:solidFill>
                  <a:sysClr val="windowText" lastClr="000000"/>
                </a:solidFill>
                <a:latin typeface="Roboto Slab"/>
                <a:cs typeface="Roboto Slab"/>
              </a:endParaRPr>
            </a:p>
          </p:txBody>
        </p:sp>
        <p:sp>
          <p:nvSpPr>
            <p:cNvPr id="32" name="Oval 31">
              <a:extLst>
                <a:ext uri="{FF2B5EF4-FFF2-40B4-BE49-F238E27FC236}">
                  <a16:creationId xmlns:a16="http://schemas.microsoft.com/office/drawing/2014/main" id="{2D5BFA22-50D8-C299-9826-742496210EF4}"/>
                </a:ext>
              </a:extLst>
            </p:cNvPr>
            <p:cNvSpPr/>
            <p:nvPr/>
          </p:nvSpPr>
          <p:spPr>
            <a:xfrm>
              <a:off x="3703740" y="2594444"/>
              <a:ext cx="492097" cy="492097"/>
            </a:xfrm>
            <a:prstGeom prst="ellipse">
              <a:avLst/>
            </a:prstGeom>
            <a:solidFill>
              <a:srgbClr val="1C33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2183" b="1" kern="0">
                  <a:solidFill>
                    <a:prstClr val="white"/>
                  </a:solidFill>
                  <a:latin typeface="PT Sans" panose="020B0503020203020204" pitchFamily="34" charset="77"/>
                </a:rPr>
                <a:t>1</a:t>
              </a:r>
            </a:p>
          </p:txBody>
        </p:sp>
        <p:sp>
          <p:nvSpPr>
            <p:cNvPr id="9" name="object 9"/>
            <p:cNvSpPr txBox="1"/>
            <p:nvPr/>
          </p:nvSpPr>
          <p:spPr>
            <a:xfrm>
              <a:off x="2362059" y="4874925"/>
              <a:ext cx="1432440" cy="986058"/>
            </a:xfrm>
            <a:prstGeom prst="rect">
              <a:avLst/>
            </a:prstGeom>
          </p:spPr>
          <p:txBody>
            <a:bodyPr vert="horz" wrap="square" lIns="0" tIns="92030" rIns="0" bIns="0" rtlCol="0">
              <a:spAutoFit/>
            </a:bodyPr>
            <a:lstStyle/>
            <a:p>
              <a:pPr marL="7701" defTabSz="554492">
                <a:spcBef>
                  <a:spcPts val="725"/>
                </a:spcBef>
              </a:pPr>
              <a:r>
                <a:rPr sz="2092" b="1" kern="0" spc="-6">
                  <a:solidFill>
                    <a:srgbClr val="1D3383"/>
                  </a:solidFill>
                  <a:latin typeface="PT Sans"/>
                  <a:cs typeface="PT Sans"/>
                </a:rPr>
                <a:t>Water</a:t>
              </a:r>
              <a:endParaRPr sz="2092" kern="0">
                <a:solidFill>
                  <a:sysClr val="windowText" lastClr="000000"/>
                </a:solidFill>
                <a:latin typeface="PT Sans"/>
                <a:cs typeface="PT Sans"/>
              </a:endParaRPr>
            </a:p>
            <a:p>
              <a:pPr marL="7701" marR="3081" defTabSz="554492">
                <a:lnSpc>
                  <a:spcPct val="102000"/>
                </a:lnSpc>
                <a:spcBef>
                  <a:spcPts val="358"/>
                </a:spcBef>
              </a:pPr>
              <a:r>
                <a:rPr sz="1122" kern="0">
                  <a:solidFill>
                    <a:srgbClr val="1D3383"/>
                  </a:solidFill>
                  <a:latin typeface="Roboto Slab"/>
                  <a:cs typeface="Roboto Slab"/>
                </a:rPr>
                <a:t>Access</a:t>
              </a:r>
              <a:r>
                <a:rPr sz="1122" kern="0" spc="27">
                  <a:solidFill>
                    <a:srgbClr val="1D3383"/>
                  </a:solidFill>
                  <a:latin typeface="Roboto Slab"/>
                  <a:cs typeface="Roboto Slab"/>
                </a:rPr>
                <a:t> </a:t>
              </a:r>
              <a:r>
                <a:rPr sz="1122" kern="0">
                  <a:solidFill>
                    <a:srgbClr val="1D3383"/>
                  </a:solidFill>
                  <a:latin typeface="Roboto Slab"/>
                  <a:cs typeface="Roboto Slab"/>
                </a:rPr>
                <a:t>to</a:t>
              </a:r>
              <a:r>
                <a:rPr sz="1122" kern="0" spc="27">
                  <a:solidFill>
                    <a:srgbClr val="1D3383"/>
                  </a:solidFill>
                  <a:latin typeface="Roboto Slab"/>
                  <a:cs typeface="Roboto Slab"/>
                </a:rPr>
                <a:t> </a:t>
              </a:r>
              <a:r>
                <a:rPr sz="1122" kern="0">
                  <a:solidFill>
                    <a:srgbClr val="1D3383"/>
                  </a:solidFill>
                  <a:latin typeface="Roboto Slab"/>
                  <a:cs typeface="Roboto Slab"/>
                </a:rPr>
                <a:t>a</a:t>
              </a:r>
              <a:r>
                <a:rPr sz="1122" kern="0" spc="27">
                  <a:solidFill>
                    <a:srgbClr val="1D3383"/>
                  </a:solidFill>
                  <a:latin typeface="Roboto Slab"/>
                  <a:cs typeface="Roboto Slab"/>
                </a:rPr>
                <a:t> </a:t>
              </a:r>
              <a:r>
                <a:rPr sz="1122" kern="0" spc="-6">
                  <a:solidFill>
                    <a:srgbClr val="1D3383"/>
                  </a:solidFill>
                  <a:latin typeface="Roboto Slab"/>
                  <a:cs typeface="Roboto Slab"/>
                </a:rPr>
                <a:t>nearby </a:t>
              </a:r>
              <a:r>
                <a:rPr sz="1122" kern="0">
                  <a:solidFill>
                    <a:srgbClr val="1D3383"/>
                  </a:solidFill>
                  <a:latin typeface="Roboto Slab"/>
                  <a:cs typeface="Roboto Slab"/>
                </a:rPr>
                <a:t>clean</a:t>
              </a:r>
              <a:r>
                <a:rPr sz="1122" kern="0" spc="30">
                  <a:solidFill>
                    <a:srgbClr val="1D3383"/>
                  </a:solidFill>
                  <a:latin typeface="Roboto Slab"/>
                  <a:cs typeface="Roboto Slab"/>
                </a:rPr>
                <a:t> </a:t>
              </a:r>
              <a:r>
                <a:rPr sz="1122" kern="0">
                  <a:solidFill>
                    <a:srgbClr val="1D3383"/>
                  </a:solidFill>
                  <a:latin typeface="Roboto Slab"/>
                  <a:cs typeface="Roboto Slab"/>
                </a:rPr>
                <a:t>and</a:t>
              </a:r>
              <a:r>
                <a:rPr sz="1122" kern="0" spc="30">
                  <a:solidFill>
                    <a:srgbClr val="1D3383"/>
                  </a:solidFill>
                  <a:latin typeface="Roboto Slab"/>
                  <a:cs typeface="Roboto Slab"/>
                </a:rPr>
                <a:t> </a:t>
              </a:r>
              <a:r>
                <a:rPr sz="1122" kern="0">
                  <a:solidFill>
                    <a:srgbClr val="1D3383"/>
                  </a:solidFill>
                  <a:latin typeface="Roboto Slab"/>
                  <a:cs typeface="Roboto Slab"/>
                </a:rPr>
                <a:t>safe</a:t>
              </a:r>
              <a:r>
                <a:rPr sz="1122" kern="0" spc="30">
                  <a:solidFill>
                    <a:srgbClr val="1D3383"/>
                  </a:solidFill>
                  <a:latin typeface="Roboto Slab"/>
                  <a:cs typeface="Roboto Slab"/>
                </a:rPr>
                <a:t> </a:t>
              </a:r>
              <a:r>
                <a:rPr sz="1122" kern="0" spc="-12">
                  <a:solidFill>
                    <a:srgbClr val="1D3383"/>
                  </a:solidFill>
                  <a:latin typeface="Roboto Slab"/>
                  <a:cs typeface="Roboto Slab"/>
                </a:rPr>
                <a:t>water </a:t>
              </a:r>
              <a:r>
                <a:rPr sz="1122" kern="0" spc="-6">
                  <a:solidFill>
                    <a:srgbClr val="1D3383"/>
                  </a:solidFill>
                  <a:latin typeface="Roboto Slab"/>
                  <a:cs typeface="Roboto Slab"/>
                </a:rPr>
                <a:t>source</a:t>
              </a:r>
              <a:endParaRPr sz="1122" kern="0">
                <a:solidFill>
                  <a:sysClr val="windowText" lastClr="000000"/>
                </a:solidFill>
                <a:latin typeface="Roboto Slab"/>
                <a:cs typeface="Roboto Slab"/>
              </a:endParaRPr>
            </a:p>
          </p:txBody>
        </p:sp>
        <p:sp>
          <p:nvSpPr>
            <p:cNvPr id="11" name="object 11" descr="Text: Space - Accessible, private non-bathroom location(s). There is an image of a door that is open and has the words PRIVATE above the door. "/>
            <p:cNvSpPr/>
            <p:nvPr/>
          </p:nvSpPr>
          <p:spPr>
            <a:xfrm>
              <a:off x="8116803" y="2813838"/>
              <a:ext cx="2782477" cy="1240293"/>
            </a:xfrm>
            <a:custGeom>
              <a:avLst/>
              <a:gdLst/>
              <a:ahLst/>
              <a:cxnLst/>
              <a:rect l="l" t="t" r="r" b="b"/>
              <a:pathLst>
                <a:path w="4588509" h="2045335">
                  <a:moveTo>
                    <a:pt x="4273147" y="0"/>
                  </a:moveTo>
                  <a:lnTo>
                    <a:pt x="315184" y="0"/>
                  </a:lnTo>
                  <a:lnTo>
                    <a:pt x="268609" y="3417"/>
                  </a:lnTo>
                  <a:lnTo>
                    <a:pt x="224156" y="13344"/>
                  </a:lnTo>
                  <a:lnTo>
                    <a:pt x="182311" y="29294"/>
                  </a:lnTo>
                  <a:lnTo>
                    <a:pt x="143564" y="50778"/>
                  </a:lnTo>
                  <a:lnTo>
                    <a:pt x="108401" y="77310"/>
                  </a:lnTo>
                  <a:lnTo>
                    <a:pt x="77310" y="108401"/>
                  </a:lnTo>
                  <a:lnTo>
                    <a:pt x="50778" y="143564"/>
                  </a:lnTo>
                  <a:lnTo>
                    <a:pt x="29294" y="182311"/>
                  </a:lnTo>
                  <a:lnTo>
                    <a:pt x="13344" y="224156"/>
                  </a:lnTo>
                  <a:lnTo>
                    <a:pt x="3417" y="268609"/>
                  </a:lnTo>
                  <a:lnTo>
                    <a:pt x="0" y="315184"/>
                  </a:lnTo>
                  <a:lnTo>
                    <a:pt x="0" y="1729999"/>
                  </a:lnTo>
                  <a:lnTo>
                    <a:pt x="3417" y="1776576"/>
                  </a:lnTo>
                  <a:lnTo>
                    <a:pt x="13344" y="1821031"/>
                  </a:lnTo>
                  <a:lnTo>
                    <a:pt x="29294" y="1862876"/>
                  </a:lnTo>
                  <a:lnTo>
                    <a:pt x="50778" y="1901623"/>
                  </a:lnTo>
                  <a:lnTo>
                    <a:pt x="77310" y="1936786"/>
                  </a:lnTo>
                  <a:lnTo>
                    <a:pt x="108401" y="1967876"/>
                  </a:lnTo>
                  <a:lnTo>
                    <a:pt x="143564" y="1994407"/>
                  </a:lnTo>
                  <a:lnTo>
                    <a:pt x="182311" y="2015890"/>
                  </a:lnTo>
                  <a:lnTo>
                    <a:pt x="224156" y="2031839"/>
                  </a:lnTo>
                  <a:lnTo>
                    <a:pt x="268609" y="2041766"/>
                  </a:lnTo>
                  <a:lnTo>
                    <a:pt x="315184" y="2045183"/>
                  </a:lnTo>
                  <a:lnTo>
                    <a:pt x="4273147" y="2045183"/>
                  </a:lnTo>
                  <a:lnTo>
                    <a:pt x="4319722" y="2041766"/>
                  </a:lnTo>
                  <a:lnTo>
                    <a:pt x="4364175" y="2031839"/>
                  </a:lnTo>
                  <a:lnTo>
                    <a:pt x="4406019" y="2015890"/>
                  </a:lnTo>
                  <a:lnTo>
                    <a:pt x="4444766" y="1994407"/>
                  </a:lnTo>
                  <a:lnTo>
                    <a:pt x="4479929" y="1967876"/>
                  </a:lnTo>
                  <a:lnTo>
                    <a:pt x="4511021" y="1936786"/>
                  </a:lnTo>
                  <a:lnTo>
                    <a:pt x="4537552" y="1901623"/>
                  </a:lnTo>
                  <a:lnTo>
                    <a:pt x="4559036" y="1862876"/>
                  </a:lnTo>
                  <a:lnTo>
                    <a:pt x="4574986" y="1821031"/>
                  </a:lnTo>
                  <a:lnTo>
                    <a:pt x="4584914" y="1776576"/>
                  </a:lnTo>
                  <a:lnTo>
                    <a:pt x="4588331" y="1729999"/>
                  </a:lnTo>
                  <a:lnTo>
                    <a:pt x="4588331" y="315184"/>
                  </a:lnTo>
                  <a:lnTo>
                    <a:pt x="4584914" y="268609"/>
                  </a:lnTo>
                  <a:lnTo>
                    <a:pt x="4574986" y="224156"/>
                  </a:lnTo>
                  <a:lnTo>
                    <a:pt x="4559036" y="182311"/>
                  </a:lnTo>
                  <a:lnTo>
                    <a:pt x="4537552" y="143564"/>
                  </a:lnTo>
                  <a:lnTo>
                    <a:pt x="4511021" y="108401"/>
                  </a:lnTo>
                  <a:lnTo>
                    <a:pt x="4479929" y="77310"/>
                  </a:lnTo>
                  <a:lnTo>
                    <a:pt x="4444766" y="50778"/>
                  </a:lnTo>
                  <a:lnTo>
                    <a:pt x="4406019" y="29294"/>
                  </a:lnTo>
                  <a:lnTo>
                    <a:pt x="4364175" y="13344"/>
                  </a:lnTo>
                  <a:lnTo>
                    <a:pt x="4319722" y="3417"/>
                  </a:lnTo>
                  <a:lnTo>
                    <a:pt x="4273147" y="0"/>
                  </a:lnTo>
                  <a:close/>
                </a:path>
              </a:pathLst>
            </a:custGeom>
            <a:solidFill>
              <a:srgbClr val="E8F1FA"/>
            </a:solidFill>
          </p:spPr>
          <p:txBody>
            <a:bodyPr wrap="square" lIns="0" tIns="0" rIns="0" bIns="0" rtlCol="0"/>
            <a:lstStyle/>
            <a:p>
              <a:pPr defTabSz="554492"/>
              <a:endParaRPr sz="1092" kern="0">
                <a:solidFill>
                  <a:sysClr val="windowText" lastClr="000000"/>
                </a:solidFill>
              </a:endParaRPr>
            </a:p>
          </p:txBody>
        </p:sp>
        <p:sp>
          <p:nvSpPr>
            <p:cNvPr id="12" name="object 12"/>
            <p:cNvSpPr txBox="1"/>
            <p:nvPr/>
          </p:nvSpPr>
          <p:spPr>
            <a:xfrm>
              <a:off x="9187191" y="2880708"/>
              <a:ext cx="1292662" cy="986058"/>
            </a:xfrm>
            <a:prstGeom prst="rect">
              <a:avLst/>
            </a:prstGeom>
          </p:spPr>
          <p:txBody>
            <a:bodyPr vert="horz" wrap="square" lIns="0" tIns="92030" rIns="0" bIns="0" rtlCol="0">
              <a:spAutoFit/>
            </a:bodyPr>
            <a:lstStyle/>
            <a:p>
              <a:pPr marL="7701" defTabSz="554492">
                <a:spcBef>
                  <a:spcPts val="725"/>
                </a:spcBef>
              </a:pPr>
              <a:r>
                <a:rPr sz="2092" b="1" kern="0" spc="-6">
                  <a:solidFill>
                    <a:srgbClr val="1D3383"/>
                  </a:solidFill>
                  <a:latin typeface="PT Sans"/>
                  <a:cs typeface="PT Sans"/>
                </a:rPr>
                <a:t>Space</a:t>
              </a:r>
              <a:endParaRPr sz="2092" kern="0">
                <a:solidFill>
                  <a:sysClr val="windowText" lastClr="000000"/>
                </a:solidFill>
                <a:latin typeface="PT Sans"/>
                <a:cs typeface="PT Sans"/>
              </a:endParaRPr>
            </a:p>
            <a:p>
              <a:pPr marL="7701" marR="3081" defTabSz="554492">
                <a:lnSpc>
                  <a:spcPct val="102000"/>
                </a:lnSpc>
                <a:spcBef>
                  <a:spcPts val="358"/>
                </a:spcBef>
              </a:pPr>
              <a:r>
                <a:rPr sz="1122" kern="0">
                  <a:solidFill>
                    <a:srgbClr val="1D3383"/>
                  </a:solidFill>
                  <a:latin typeface="Roboto Slab"/>
                  <a:cs typeface="Roboto Slab"/>
                </a:rPr>
                <a:t>Accessible,</a:t>
              </a:r>
              <a:r>
                <a:rPr sz="1122" kern="0" spc="61">
                  <a:solidFill>
                    <a:srgbClr val="1D3383"/>
                  </a:solidFill>
                  <a:latin typeface="Roboto Slab"/>
                  <a:cs typeface="Roboto Slab"/>
                </a:rPr>
                <a:t> </a:t>
              </a:r>
              <a:r>
                <a:rPr sz="1122" kern="0" spc="-6">
                  <a:solidFill>
                    <a:srgbClr val="1D3383"/>
                  </a:solidFill>
                  <a:latin typeface="Roboto Slab"/>
                  <a:cs typeface="Roboto Slab"/>
                </a:rPr>
                <a:t>private </a:t>
              </a:r>
              <a:r>
                <a:rPr sz="1122" kern="0">
                  <a:solidFill>
                    <a:srgbClr val="1D3383"/>
                  </a:solidFill>
                  <a:latin typeface="Roboto Slab"/>
                  <a:cs typeface="Roboto Slab"/>
                </a:rPr>
                <a:t>non-</a:t>
              </a:r>
              <a:r>
                <a:rPr sz="1122" kern="0" spc="-6">
                  <a:solidFill>
                    <a:srgbClr val="1D3383"/>
                  </a:solidFill>
                  <a:latin typeface="Roboto Slab"/>
                  <a:cs typeface="Roboto Slab"/>
                </a:rPr>
                <a:t>bathroom location(s)</a:t>
              </a:r>
              <a:endParaRPr sz="1122" kern="0">
                <a:solidFill>
                  <a:sysClr val="windowText" lastClr="000000"/>
                </a:solidFill>
                <a:latin typeface="Roboto Slab"/>
                <a:cs typeface="Roboto Slab"/>
              </a:endParaRPr>
            </a:p>
          </p:txBody>
        </p:sp>
        <p:sp>
          <p:nvSpPr>
            <p:cNvPr id="19" name="object 19"/>
            <p:cNvSpPr txBox="1"/>
            <p:nvPr/>
          </p:nvSpPr>
          <p:spPr>
            <a:xfrm>
              <a:off x="9187191" y="4874925"/>
              <a:ext cx="1579920" cy="986058"/>
            </a:xfrm>
            <a:prstGeom prst="rect">
              <a:avLst/>
            </a:prstGeom>
          </p:spPr>
          <p:txBody>
            <a:bodyPr vert="horz" wrap="square" lIns="0" tIns="92030" rIns="0" bIns="0" rtlCol="0">
              <a:spAutoFit/>
            </a:bodyPr>
            <a:lstStyle/>
            <a:p>
              <a:pPr marL="7701" defTabSz="554492">
                <a:spcBef>
                  <a:spcPts val="725"/>
                </a:spcBef>
              </a:pPr>
              <a:r>
                <a:rPr sz="2092" b="1" kern="0" spc="-6">
                  <a:solidFill>
                    <a:srgbClr val="1D3383"/>
                  </a:solidFill>
                  <a:latin typeface="PT Sans"/>
                  <a:cs typeface="PT Sans"/>
                </a:rPr>
                <a:t>Storage</a:t>
              </a:r>
              <a:endParaRPr sz="2092" kern="0">
                <a:solidFill>
                  <a:sysClr val="windowText" lastClr="000000"/>
                </a:solidFill>
                <a:latin typeface="PT Sans"/>
                <a:cs typeface="PT Sans"/>
              </a:endParaRPr>
            </a:p>
            <a:p>
              <a:pPr marL="7701" marR="3081" defTabSz="554492">
                <a:lnSpc>
                  <a:spcPct val="102000"/>
                </a:lnSpc>
                <a:spcBef>
                  <a:spcPts val="358"/>
                </a:spcBef>
              </a:pPr>
              <a:r>
                <a:rPr sz="1122" kern="0">
                  <a:solidFill>
                    <a:srgbClr val="1D3383"/>
                  </a:solidFill>
                  <a:latin typeface="Roboto Slab"/>
                  <a:cs typeface="Roboto Slab"/>
                </a:rPr>
                <a:t>Access</a:t>
              </a:r>
              <a:r>
                <a:rPr sz="1122" kern="0" spc="36">
                  <a:solidFill>
                    <a:srgbClr val="1D3383"/>
                  </a:solidFill>
                  <a:latin typeface="Roboto Slab"/>
                  <a:cs typeface="Roboto Slab"/>
                </a:rPr>
                <a:t> </a:t>
              </a:r>
              <a:r>
                <a:rPr sz="1122" kern="0">
                  <a:solidFill>
                    <a:srgbClr val="1D3383"/>
                  </a:solidFill>
                  <a:latin typeface="Roboto Slab"/>
                  <a:cs typeface="Roboto Slab"/>
                </a:rPr>
                <a:t>to</a:t>
              </a:r>
              <a:r>
                <a:rPr sz="1122" kern="0" spc="36">
                  <a:solidFill>
                    <a:srgbClr val="1D3383"/>
                  </a:solidFill>
                  <a:latin typeface="Roboto Slab"/>
                  <a:cs typeface="Roboto Slab"/>
                </a:rPr>
                <a:t> </a:t>
              </a:r>
              <a:r>
                <a:rPr sz="1122" kern="0" spc="-6">
                  <a:solidFill>
                    <a:srgbClr val="1D3383"/>
                  </a:solidFill>
                  <a:latin typeface="Roboto Slab"/>
                  <a:cs typeface="Roboto Slab"/>
                </a:rPr>
                <a:t>hygienic </a:t>
              </a:r>
              <a:r>
                <a:rPr sz="1122" kern="0">
                  <a:solidFill>
                    <a:srgbClr val="1D3383"/>
                  </a:solidFill>
                  <a:latin typeface="Roboto Slab"/>
                  <a:cs typeface="Roboto Slab"/>
                </a:rPr>
                <a:t>storage</a:t>
              </a:r>
              <a:r>
                <a:rPr sz="1122" kern="0" spc="33">
                  <a:solidFill>
                    <a:srgbClr val="1D3383"/>
                  </a:solidFill>
                  <a:latin typeface="Roboto Slab"/>
                  <a:cs typeface="Roboto Slab"/>
                </a:rPr>
                <a:t> </a:t>
              </a:r>
              <a:r>
                <a:rPr sz="1122" kern="0">
                  <a:solidFill>
                    <a:srgbClr val="1D3383"/>
                  </a:solidFill>
                  <a:latin typeface="Roboto Slab"/>
                  <a:cs typeface="Roboto Slab"/>
                </a:rPr>
                <a:t>options</a:t>
              </a:r>
              <a:r>
                <a:rPr sz="1122" kern="0" spc="33">
                  <a:solidFill>
                    <a:srgbClr val="1D3383"/>
                  </a:solidFill>
                  <a:latin typeface="Roboto Slab"/>
                  <a:cs typeface="Roboto Slab"/>
                </a:rPr>
                <a:t> </a:t>
              </a:r>
              <a:r>
                <a:rPr sz="1122" kern="0" spc="-15">
                  <a:solidFill>
                    <a:srgbClr val="1D3383"/>
                  </a:solidFill>
                  <a:latin typeface="Roboto Slab"/>
                  <a:cs typeface="Roboto Slab"/>
                </a:rPr>
                <a:t>to </a:t>
              </a:r>
              <a:r>
                <a:rPr sz="1122" kern="0">
                  <a:solidFill>
                    <a:srgbClr val="1D3383"/>
                  </a:solidFill>
                  <a:latin typeface="Roboto Slab"/>
                  <a:cs typeface="Roboto Slab"/>
                </a:rPr>
                <a:t>safely</a:t>
              </a:r>
              <a:r>
                <a:rPr sz="1122" kern="0" spc="18">
                  <a:solidFill>
                    <a:srgbClr val="1D3383"/>
                  </a:solidFill>
                  <a:latin typeface="Roboto Slab"/>
                  <a:cs typeface="Roboto Slab"/>
                </a:rPr>
                <a:t> </a:t>
              </a:r>
              <a:r>
                <a:rPr sz="1122" kern="0">
                  <a:solidFill>
                    <a:srgbClr val="1D3383"/>
                  </a:solidFill>
                  <a:latin typeface="Roboto Slab"/>
                  <a:cs typeface="Roboto Slab"/>
                </a:rPr>
                <a:t>store</a:t>
              </a:r>
              <a:r>
                <a:rPr sz="1122" kern="0" spc="24">
                  <a:solidFill>
                    <a:srgbClr val="1D3383"/>
                  </a:solidFill>
                  <a:latin typeface="Roboto Slab"/>
                  <a:cs typeface="Roboto Slab"/>
                </a:rPr>
                <a:t> </a:t>
              </a:r>
              <a:r>
                <a:rPr sz="1122" kern="0" spc="-6">
                  <a:solidFill>
                    <a:srgbClr val="1D3383"/>
                  </a:solidFill>
                  <a:latin typeface="Roboto Slab"/>
                  <a:cs typeface="Roboto Slab"/>
                </a:rPr>
                <a:t>breast</a:t>
              </a:r>
              <a:r>
                <a:rPr lang="en-US" sz="1122" kern="0" spc="-6">
                  <a:solidFill>
                    <a:srgbClr val="1D3383"/>
                  </a:solidFill>
                  <a:latin typeface="Roboto Slab"/>
                  <a:cs typeface="Roboto Slab"/>
                </a:rPr>
                <a:t> </a:t>
              </a:r>
              <a:r>
                <a:rPr sz="1122" kern="0" spc="-6">
                  <a:solidFill>
                    <a:srgbClr val="1D3383"/>
                  </a:solidFill>
                  <a:latin typeface="Roboto Slab"/>
                  <a:cs typeface="Roboto Slab"/>
                </a:rPr>
                <a:t>milk</a:t>
              </a:r>
              <a:endParaRPr sz="1122" kern="0">
                <a:solidFill>
                  <a:sysClr val="windowText" lastClr="000000"/>
                </a:solidFill>
                <a:latin typeface="Roboto Slab"/>
                <a:cs typeface="Roboto Slab"/>
              </a:endParaRPr>
            </a:p>
          </p:txBody>
        </p:sp>
        <p:pic>
          <p:nvPicPr>
            <p:cNvPr id="43" name="Graphic 42">
              <a:extLst>
                <a:ext uri="{FF2B5EF4-FFF2-40B4-BE49-F238E27FC236}">
                  <a16:creationId xmlns:a16="http://schemas.microsoft.com/office/drawing/2014/main" id="{D79F3871-2A4E-008F-603A-1CFF9FBF60E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3560" y="2917168"/>
              <a:ext cx="2864880" cy="2864880"/>
            </a:xfrm>
            <a:prstGeom prst="rect">
              <a:avLst/>
            </a:prstGeom>
          </p:spPr>
        </p:pic>
        <p:sp>
          <p:nvSpPr>
            <p:cNvPr id="45" name="Oval 44">
              <a:extLst>
                <a:ext uri="{FF2B5EF4-FFF2-40B4-BE49-F238E27FC236}">
                  <a16:creationId xmlns:a16="http://schemas.microsoft.com/office/drawing/2014/main" id="{29A5EFE4-2A8A-7F02-0FA1-3C1409A399FC}"/>
                </a:ext>
              </a:extLst>
            </p:cNvPr>
            <p:cNvSpPr/>
            <p:nvPr/>
          </p:nvSpPr>
          <p:spPr>
            <a:xfrm>
              <a:off x="7915754" y="2594444"/>
              <a:ext cx="492097" cy="492097"/>
            </a:xfrm>
            <a:prstGeom prst="ellipse">
              <a:avLst/>
            </a:prstGeom>
            <a:solidFill>
              <a:srgbClr val="1C33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2183" b="1" kern="0">
                  <a:solidFill>
                    <a:prstClr val="white"/>
                  </a:solidFill>
                  <a:latin typeface="PT Sans" panose="020B0503020203020204" pitchFamily="34" charset="77"/>
                </a:rPr>
                <a:t>2</a:t>
              </a:r>
            </a:p>
          </p:txBody>
        </p:sp>
        <p:sp>
          <p:nvSpPr>
            <p:cNvPr id="49" name="Oval 48">
              <a:extLst>
                <a:ext uri="{FF2B5EF4-FFF2-40B4-BE49-F238E27FC236}">
                  <a16:creationId xmlns:a16="http://schemas.microsoft.com/office/drawing/2014/main" id="{2F3F8A5A-1590-44CA-BFB4-5506042AAE5A}"/>
                </a:ext>
              </a:extLst>
            </p:cNvPr>
            <p:cNvSpPr/>
            <p:nvPr/>
          </p:nvSpPr>
          <p:spPr>
            <a:xfrm>
              <a:off x="3703740" y="5616953"/>
              <a:ext cx="492097" cy="492097"/>
            </a:xfrm>
            <a:prstGeom prst="ellipse">
              <a:avLst/>
            </a:prstGeom>
            <a:solidFill>
              <a:srgbClr val="1C33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2183" b="1" kern="0">
                  <a:solidFill>
                    <a:prstClr val="white"/>
                  </a:solidFill>
                  <a:latin typeface="PT Sans" panose="020B0503020203020204" pitchFamily="34" charset="77"/>
                </a:rPr>
                <a:t>3</a:t>
              </a:r>
            </a:p>
          </p:txBody>
        </p:sp>
        <p:sp>
          <p:nvSpPr>
            <p:cNvPr id="50" name="Oval 49">
              <a:extLst>
                <a:ext uri="{FF2B5EF4-FFF2-40B4-BE49-F238E27FC236}">
                  <a16:creationId xmlns:a16="http://schemas.microsoft.com/office/drawing/2014/main" id="{E665D260-F528-02AD-4C22-78441DF73B57}"/>
                </a:ext>
              </a:extLst>
            </p:cNvPr>
            <p:cNvSpPr/>
            <p:nvPr/>
          </p:nvSpPr>
          <p:spPr>
            <a:xfrm>
              <a:off x="7915754" y="5616953"/>
              <a:ext cx="492097" cy="492097"/>
            </a:xfrm>
            <a:prstGeom prst="ellipse">
              <a:avLst/>
            </a:prstGeom>
            <a:solidFill>
              <a:srgbClr val="1C33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r>
                <a:rPr lang="en-US" sz="2183" b="1" kern="0">
                  <a:solidFill>
                    <a:prstClr val="white"/>
                  </a:solidFill>
                  <a:latin typeface="PT Sans" panose="020B0503020203020204" pitchFamily="34" charset="77"/>
                </a:rPr>
                <a:t>4</a:t>
              </a:r>
            </a:p>
          </p:txBody>
        </p:sp>
        <p:grpSp>
          <p:nvGrpSpPr>
            <p:cNvPr id="73" name="Group 72">
              <a:extLst>
                <a:ext uri="{FF2B5EF4-FFF2-40B4-BE49-F238E27FC236}">
                  <a16:creationId xmlns:a16="http://schemas.microsoft.com/office/drawing/2014/main" id="{6A4F4662-7700-4D00-820E-E1696E425BAB}"/>
                </a:ext>
                <a:ext uri="{C183D7F6-B498-43B3-948B-1728B52AA6E4}">
                  <adec:decorative xmlns:adec="http://schemas.microsoft.com/office/drawing/2017/decorative" val="1"/>
                </a:ext>
              </a:extLst>
            </p:cNvPr>
            <p:cNvGrpSpPr/>
            <p:nvPr/>
          </p:nvGrpSpPr>
          <p:grpSpPr>
            <a:xfrm>
              <a:off x="1482674" y="3086541"/>
              <a:ext cx="695042" cy="695042"/>
              <a:chOff x="2444333" y="4703552"/>
              <a:chExt cx="1146175" cy="1146175"/>
            </a:xfrm>
          </p:grpSpPr>
          <p:sp>
            <p:nvSpPr>
              <p:cNvPr id="5" name="object 5"/>
              <p:cNvSpPr/>
              <p:nvPr/>
            </p:nvSpPr>
            <p:spPr>
              <a:xfrm>
                <a:off x="2444333" y="4703552"/>
                <a:ext cx="1146175" cy="1146175"/>
              </a:xfrm>
              <a:custGeom>
                <a:avLst/>
                <a:gdLst/>
                <a:ahLst/>
                <a:cxnLst/>
                <a:rect l="l" t="t" r="r" b="b"/>
                <a:pathLst>
                  <a:path w="1146175" h="1146175">
                    <a:moveTo>
                      <a:pt x="1145766" y="572883"/>
                    </a:moveTo>
                    <a:lnTo>
                      <a:pt x="1143867" y="619868"/>
                    </a:lnTo>
                    <a:lnTo>
                      <a:pt x="1138268" y="665808"/>
                    </a:lnTo>
                    <a:lnTo>
                      <a:pt x="1129116" y="710554"/>
                    </a:lnTo>
                    <a:lnTo>
                      <a:pt x="1116560" y="753960"/>
                    </a:lnTo>
                    <a:lnTo>
                      <a:pt x="1100746" y="795876"/>
                    </a:lnTo>
                    <a:lnTo>
                      <a:pt x="1081822" y="836157"/>
                    </a:lnTo>
                    <a:lnTo>
                      <a:pt x="1059936" y="874655"/>
                    </a:lnTo>
                    <a:lnTo>
                      <a:pt x="1035234" y="911222"/>
                    </a:lnTo>
                    <a:lnTo>
                      <a:pt x="1007864" y="945710"/>
                    </a:lnTo>
                    <a:lnTo>
                      <a:pt x="977974" y="977974"/>
                    </a:lnTo>
                    <a:lnTo>
                      <a:pt x="945710" y="1007864"/>
                    </a:lnTo>
                    <a:lnTo>
                      <a:pt x="911222" y="1035234"/>
                    </a:lnTo>
                    <a:lnTo>
                      <a:pt x="874655" y="1059936"/>
                    </a:lnTo>
                    <a:lnTo>
                      <a:pt x="836157" y="1081822"/>
                    </a:lnTo>
                    <a:lnTo>
                      <a:pt x="795876" y="1100746"/>
                    </a:lnTo>
                    <a:lnTo>
                      <a:pt x="753960" y="1116560"/>
                    </a:lnTo>
                    <a:lnTo>
                      <a:pt x="710554" y="1129116"/>
                    </a:lnTo>
                    <a:lnTo>
                      <a:pt x="665808" y="1138268"/>
                    </a:lnTo>
                    <a:lnTo>
                      <a:pt x="619868" y="1143867"/>
                    </a:lnTo>
                    <a:lnTo>
                      <a:pt x="572883" y="1145766"/>
                    </a:lnTo>
                    <a:lnTo>
                      <a:pt x="525898" y="1143867"/>
                    </a:lnTo>
                    <a:lnTo>
                      <a:pt x="479960" y="1138268"/>
                    </a:lnTo>
                    <a:lnTo>
                      <a:pt x="435214" y="1129116"/>
                    </a:lnTo>
                    <a:lnTo>
                      <a:pt x="391810" y="1116560"/>
                    </a:lnTo>
                    <a:lnTo>
                      <a:pt x="349893" y="1100746"/>
                    </a:lnTo>
                    <a:lnTo>
                      <a:pt x="309613" y="1081822"/>
                    </a:lnTo>
                    <a:lnTo>
                      <a:pt x="271115" y="1059936"/>
                    </a:lnTo>
                    <a:lnTo>
                      <a:pt x="234548" y="1035234"/>
                    </a:lnTo>
                    <a:lnTo>
                      <a:pt x="200059" y="1007864"/>
                    </a:lnTo>
                    <a:lnTo>
                      <a:pt x="167795" y="977974"/>
                    </a:lnTo>
                    <a:lnTo>
                      <a:pt x="137905" y="945710"/>
                    </a:lnTo>
                    <a:lnTo>
                      <a:pt x="110535" y="911222"/>
                    </a:lnTo>
                    <a:lnTo>
                      <a:pt x="85832" y="874655"/>
                    </a:lnTo>
                    <a:lnTo>
                      <a:pt x="63945" y="836157"/>
                    </a:lnTo>
                    <a:lnTo>
                      <a:pt x="45020" y="795876"/>
                    </a:lnTo>
                    <a:lnTo>
                      <a:pt x="29206" y="753960"/>
                    </a:lnTo>
                    <a:lnTo>
                      <a:pt x="16649" y="710554"/>
                    </a:lnTo>
                    <a:lnTo>
                      <a:pt x="7498" y="665808"/>
                    </a:lnTo>
                    <a:lnTo>
                      <a:pt x="1899" y="619868"/>
                    </a:lnTo>
                    <a:lnTo>
                      <a:pt x="0" y="572883"/>
                    </a:lnTo>
                    <a:lnTo>
                      <a:pt x="1899" y="525897"/>
                    </a:lnTo>
                    <a:lnTo>
                      <a:pt x="7498" y="479957"/>
                    </a:lnTo>
                    <a:lnTo>
                      <a:pt x="16649" y="435211"/>
                    </a:lnTo>
                    <a:lnTo>
                      <a:pt x="29206" y="391806"/>
                    </a:lnTo>
                    <a:lnTo>
                      <a:pt x="45020" y="349889"/>
                    </a:lnTo>
                    <a:lnTo>
                      <a:pt x="63945" y="309608"/>
                    </a:lnTo>
                    <a:lnTo>
                      <a:pt x="85832" y="271110"/>
                    </a:lnTo>
                    <a:lnTo>
                      <a:pt x="110535" y="234543"/>
                    </a:lnTo>
                    <a:lnTo>
                      <a:pt x="137905" y="200055"/>
                    </a:lnTo>
                    <a:lnTo>
                      <a:pt x="167795" y="167792"/>
                    </a:lnTo>
                    <a:lnTo>
                      <a:pt x="200059" y="137901"/>
                    </a:lnTo>
                    <a:lnTo>
                      <a:pt x="234548" y="110532"/>
                    </a:lnTo>
                    <a:lnTo>
                      <a:pt x="271115" y="85830"/>
                    </a:lnTo>
                    <a:lnTo>
                      <a:pt x="309613" y="63943"/>
                    </a:lnTo>
                    <a:lnTo>
                      <a:pt x="349893" y="45019"/>
                    </a:lnTo>
                    <a:lnTo>
                      <a:pt x="391810" y="29205"/>
                    </a:lnTo>
                    <a:lnTo>
                      <a:pt x="435214" y="16649"/>
                    </a:lnTo>
                    <a:lnTo>
                      <a:pt x="479960" y="7497"/>
                    </a:lnTo>
                    <a:lnTo>
                      <a:pt x="525898" y="1899"/>
                    </a:lnTo>
                    <a:lnTo>
                      <a:pt x="572883" y="0"/>
                    </a:lnTo>
                    <a:lnTo>
                      <a:pt x="619868" y="1899"/>
                    </a:lnTo>
                    <a:lnTo>
                      <a:pt x="665808" y="7497"/>
                    </a:lnTo>
                    <a:lnTo>
                      <a:pt x="710554" y="16649"/>
                    </a:lnTo>
                    <a:lnTo>
                      <a:pt x="753960" y="29205"/>
                    </a:lnTo>
                    <a:lnTo>
                      <a:pt x="795876" y="45019"/>
                    </a:lnTo>
                    <a:lnTo>
                      <a:pt x="836157" y="63943"/>
                    </a:lnTo>
                    <a:lnTo>
                      <a:pt x="874655" y="85830"/>
                    </a:lnTo>
                    <a:lnTo>
                      <a:pt x="911222" y="110532"/>
                    </a:lnTo>
                    <a:lnTo>
                      <a:pt x="945710" y="137901"/>
                    </a:lnTo>
                    <a:lnTo>
                      <a:pt x="977974" y="167792"/>
                    </a:lnTo>
                    <a:lnTo>
                      <a:pt x="1007864" y="200055"/>
                    </a:lnTo>
                    <a:lnTo>
                      <a:pt x="1035234" y="234543"/>
                    </a:lnTo>
                    <a:lnTo>
                      <a:pt x="1059936" y="271110"/>
                    </a:lnTo>
                    <a:lnTo>
                      <a:pt x="1081822" y="309608"/>
                    </a:lnTo>
                    <a:lnTo>
                      <a:pt x="1100746" y="349889"/>
                    </a:lnTo>
                    <a:lnTo>
                      <a:pt x="1116560" y="391806"/>
                    </a:lnTo>
                    <a:lnTo>
                      <a:pt x="1129116" y="435211"/>
                    </a:lnTo>
                    <a:lnTo>
                      <a:pt x="1138268" y="479957"/>
                    </a:lnTo>
                    <a:lnTo>
                      <a:pt x="1143867" y="525897"/>
                    </a:lnTo>
                    <a:lnTo>
                      <a:pt x="1145766" y="572883"/>
                    </a:lnTo>
                  </a:path>
                </a:pathLst>
              </a:custGeom>
              <a:solidFill>
                <a:schemeClr val="bg1"/>
              </a:solidFill>
              <a:ln w="52354">
                <a:solidFill>
                  <a:srgbClr val="EFC52E"/>
                </a:solidFill>
              </a:ln>
            </p:spPr>
            <p:txBody>
              <a:bodyPr wrap="square" lIns="0" tIns="0" rIns="0" bIns="0" rtlCol="0"/>
              <a:lstStyle/>
              <a:p>
                <a:pPr defTabSz="554492"/>
                <a:endParaRPr sz="1092" kern="0">
                  <a:solidFill>
                    <a:sysClr val="windowText" lastClr="000000"/>
                  </a:solidFill>
                </a:endParaRPr>
              </a:p>
            </p:txBody>
          </p:sp>
          <p:pic>
            <p:nvPicPr>
              <p:cNvPr id="65" name="Graphic 64">
                <a:extLst>
                  <a:ext uri="{FF2B5EF4-FFF2-40B4-BE49-F238E27FC236}">
                    <a16:creationId xmlns:a16="http://schemas.microsoft.com/office/drawing/2014/main" id="{2BC63AEB-8651-B900-5E36-A377C367C8F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36420" y="4895639"/>
                <a:ext cx="762000" cy="762000"/>
              </a:xfrm>
              <a:prstGeom prst="rect">
                <a:avLst/>
              </a:prstGeom>
            </p:spPr>
          </p:pic>
        </p:grpSp>
        <p:grpSp>
          <p:nvGrpSpPr>
            <p:cNvPr id="74" name="Group 73">
              <a:extLst>
                <a:ext uri="{FF2B5EF4-FFF2-40B4-BE49-F238E27FC236}">
                  <a16:creationId xmlns:a16="http://schemas.microsoft.com/office/drawing/2014/main" id="{B0B65292-C2C3-879D-52F6-8DDDFC825CE1}"/>
                </a:ext>
                <a:ext uri="{C183D7F6-B498-43B3-948B-1728B52AA6E4}">
                  <adec:decorative xmlns:adec="http://schemas.microsoft.com/office/drawing/2017/decorative" val="1"/>
                </a:ext>
              </a:extLst>
            </p:cNvPr>
            <p:cNvGrpSpPr/>
            <p:nvPr/>
          </p:nvGrpSpPr>
          <p:grpSpPr>
            <a:xfrm>
              <a:off x="8307806" y="3086541"/>
              <a:ext cx="695042" cy="695042"/>
              <a:chOff x="13699482" y="4703552"/>
              <a:chExt cx="1146175" cy="1146175"/>
            </a:xfrm>
          </p:grpSpPr>
          <p:sp>
            <p:nvSpPr>
              <p:cNvPr id="61" name="object 5">
                <a:extLst>
                  <a:ext uri="{FF2B5EF4-FFF2-40B4-BE49-F238E27FC236}">
                    <a16:creationId xmlns:a16="http://schemas.microsoft.com/office/drawing/2014/main" id="{62A271BF-00E1-A336-9F07-B7DC2DB4BBE4}"/>
                  </a:ext>
                </a:extLst>
              </p:cNvPr>
              <p:cNvSpPr/>
              <p:nvPr/>
            </p:nvSpPr>
            <p:spPr>
              <a:xfrm>
                <a:off x="13699482" y="4703552"/>
                <a:ext cx="1146175" cy="1146175"/>
              </a:xfrm>
              <a:custGeom>
                <a:avLst/>
                <a:gdLst/>
                <a:ahLst/>
                <a:cxnLst/>
                <a:rect l="l" t="t" r="r" b="b"/>
                <a:pathLst>
                  <a:path w="1146175" h="1146175">
                    <a:moveTo>
                      <a:pt x="1145766" y="572883"/>
                    </a:moveTo>
                    <a:lnTo>
                      <a:pt x="1143867" y="619868"/>
                    </a:lnTo>
                    <a:lnTo>
                      <a:pt x="1138268" y="665808"/>
                    </a:lnTo>
                    <a:lnTo>
                      <a:pt x="1129116" y="710554"/>
                    </a:lnTo>
                    <a:lnTo>
                      <a:pt x="1116560" y="753960"/>
                    </a:lnTo>
                    <a:lnTo>
                      <a:pt x="1100746" y="795876"/>
                    </a:lnTo>
                    <a:lnTo>
                      <a:pt x="1081822" y="836157"/>
                    </a:lnTo>
                    <a:lnTo>
                      <a:pt x="1059936" y="874655"/>
                    </a:lnTo>
                    <a:lnTo>
                      <a:pt x="1035234" y="911222"/>
                    </a:lnTo>
                    <a:lnTo>
                      <a:pt x="1007864" y="945710"/>
                    </a:lnTo>
                    <a:lnTo>
                      <a:pt x="977974" y="977974"/>
                    </a:lnTo>
                    <a:lnTo>
                      <a:pt x="945710" y="1007864"/>
                    </a:lnTo>
                    <a:lnTo>
                      <a:pt x="911222" y="1035234"/>
                    </a:lnTo>
                    <a:lnTo>
                      <a:pt x="874655" y="1059936"/>
                    </a:lnTo>
                    <a:lnTo>
                      <a:pt x="836157" y="1081822"/>
                    </a:lnTo>
                    <a:lnTo>
                      <a:pt x="795876" y="1100746"/>
                    </a:lnTo>
                    <a:lnTo>
                      <a:pt x="753960" y="1116560"/>
                    </a:lnTo>
                    <a:lnTo>
                      <a:pt x="710554" y="1129116"/>
                    </a:lnTo>
                    <a:lnTo>
                      <a:pt x="665808" y="1138268"/>
                    </a:lnTo>
                    <a:lnTo>
                      <a:pt x="619868" y="1143867"/>
                    </a:lnTo>
                    <a:lnTo>
                      <a:pt x="572883" y="1145766"/>
                    </a:lnTo>
                    <a:lnTo>
                      <a:pt x="525898" y="1143867"/>
                    </a:lnTo>
                    <a:lnTo>
                      <a:pt x="479960" y="1138268"/>
                    </a:lnTo>
                    <a:lnTo>
                      <a:pt x="435214" y="1129116"/>
                    </a:lnTo>
                    <a:lnTo>
                      <a:pt x="391810" y="1116560"/>
                    </a:lnTo>
                    <a:lnTo>
                      <a:pt x="349893" y="1100746"/>
                    </a:lnTo>
                    <a:lnTo>
                      <a:pt x="309613" y="1081822"/>
                    </a:lnTo>
                    <a:lnTo>
                      <a:pt x="271115" y="1059936"/>
                    </a:lnTo>
                    <a:lnTo>
                      <a:pt x="234548" y="1035234"/>
                    </a:lnTo>
                    <a:lnTo>
                      <a:pt x="200059" y="1007864"/>
                    </a:lnTo>
                    <a:lnTo>
                      <a:pt x="167795" y="977974"/>
                    </a:lnTo>
                    <a:lnTo>
                      <a:pt x="137905" y="945710"/>
                    </a:lnTo>
                    <a:lnTo>
                      <a:pt x="110535" y="911222"/>
                    </a:lnTo>
                    <a:lnTo>
                      <a:pt x="85832" y="874655"/>
                    </a:lnTo>
                    <a:lnTo>
                      <a:pt x="63945" y="836157"/>
                    </a:lnTo>
                    <a:lnTo>
                      <a:pt x="45020" y="795876"/>
                    </a:lnTo>
                    <a:lnTo>
                      <a:pt x="29206" y="753960"/>
                    </a:lnTo>
                    <a:lnTo>
                      <a:pt x="16649" y="710554"/>
                    </a:lnTo>
                    <a:lnTo>
                      <a:pt x="7498" y="665808"/>
                    </a:lnTo>
                    <a:lnTo>
                      <a:pt x="1899" y="619868"/>
                    </a:lnTo>
                    <a:lnTo>
                      <a:pt x="0" y="572883"/>
                    </a:lnTo>
                    <a:lnTo>
                      <a:pt x="1899" y="525897"/>
                    </a:lnTo>
                    <a:lnTo>
                      <a:pt x="7498" y="479957"/>
                    </a:lnTo>
                    <a:lnTo>
                      <a:pt x="16649" y="435211"/>
                    </a:lnTo>
                    <a:lnTo>
                      <a:pt x="29206" y="391806"/>
                    </a:lnTo>
                    <a:lnTo>
                      <a:pt x="45020" y="349889"/>
                    </a:lnTo>
                    <a:lnTo>
                      <a:pt x="63945" y="309608"/>
                    </a:lnTo>
                    <a:lnTo>
                      <a:pt x="85832" y="271110"/>
                    </a:lnTo>
                    <a:lnTo>
                      <a:pt x="110535" y="234543"/>
                    </a:lnTo>
                    <a:lnTo>
                      <a:pt x="137905" y="200055"/>
                    </a:lnTo>
                    <a:lnTo>
                      <a:pt x="167795" y="167792"/>
                    </a:lnTo>
                    <a:lnTo>
                      <a:pt x="200059" y="137901"/>
                    </a:lnTo>
                    <a:lnTo>
                      <a:pt x="234548" y="110532"/>
                    </a:lnTo>
                    <a:lnTo>
                      <a:pt x="271115" y="85830"/>
                    </a:lnTo>
                    <a:lnTo>
                      <a:pt x="309613" y="63943"/>
                    </a:lnTo>
                    <a:lnTo>
                      <a:pt x="349893" y="45019"/>
                    </a:lnTo>
                    <a:lnTo>
                      <a:pt x="391810" y="29205"/>
                    </a:lnTo>
                    <a:lnTo>
                      <a:pt x="435214" y="16649"/>
                    </a:lnTo>
                    <a:lnTo>
                      <a:pt x="479960" y="7497"/>
                    </a:lnTo>
                    <a:lnTo>
                      <a:pt x="525898" y="1899"/>
                    </a:lnTo>
                    <a:lnTo>
                      <a:pt x="572883" y="0"/>
                    </a:lnTo>
                    <a:lnTo>
                      <a:pt x="619868" y="1899"/>
                    </a:lnTo>
                    <a:lnTo>
                      <a:pt x="665808" y="7497"/>
                    </a:lnTo>
                    <a:lnTo>
                      <a:pt x="710554" y="16649"/>
                    </a:lnTo>
                    <a:lnTo>
                      <a:pt x="753960" y="29205"/>
                    </a:lnTo>
                    <a:lnTo>
                      <a:pt x="795876" y="45019"/>
                    </a:lnTo>
                    <a:lnTo>
                      <a:pt x="836157" y="63943"/>
                    </a:lnTo>
                    <a:lnTo>
                      <a:pt x="874655" y="85830"/>
                    </a:lnTo>
                    <a:lnTo>
                      <a:pt x="911222" y="110532"/>
                    </a:lnTo>
                    <a:lnTo>
                      <a:pt x="945710" y="137901"/>
                    </a:lnTo>
                    <a:lnTo>
                      <a:pt x="977974" y="167792"/>
                    </a:lnTo>
                    <a:lnTo>
                      <a:pt x="1007864" y="200055"/>
                    </a:lnTo>
                    <a:lnTo>
                      <a:pt x="1035234" y="234543"/>
                    </a:lnTo>
                    <a:lnTo>
                      <a:pt x="1059936" y="271110"/>
                    </a:lnTo>
                    <a:lnTo>
                      <a:pt x="1081822" y="309608"/>
                    </a:lnTo>
                    <a:lnTo>
                      <a:pt x="1100746" y="349889"/>
                    </a:lnTo>
                    <a:lnTo>
                      <a:pt x="1116560" y="391806"/>
                    </a:lnTo>
                    <a:lnTo>
                      <a:pt x="1129116" y="435211"/>
                    </a:lnTo>
                    <a:lnTo>
                      <a:pt x="1138268" y="479957"/>
                    </a:lnTo>
                    <a:lnTo>
                      <a:pt x="1143867" y="525897"/>
                    </a:lnTo>
                    <a:lnTo>
                      <a:pt x="1145766" y="572883"/>
                    </a:lnTo>
                  </a:path>
                </a:pathLst>
              </a:custGeom>
              <a:solidFill>
                <a:schemeClr val="bg1"/>
              </a:solidFill>
              <a:ln w="52354">
                <a:solidFill>
                  <a:srgbClr val="EFC52E"/>
                </a:solidFill>
              </a:ln>
            </p:spPr>
            <p:txBody>
              <a:bodyPr wrap="square" lIns="0" tIns="0" rIns="0" bIns="0" rtlCol="0"/>
              <a:lstStyle/>
              <a:p>
                <a:pPr defTabSz="554492"/>
                <a:endParaRPr sz="1092" kern="0">
                  <a:solidFill>
                    <a:sysClr val="windowText" lastClr="000000"/>
                  </a:solidFill>
                </a:endParaRPr>
              </a:p>
            </p:txBody>
          </p:sp>
          <p:pic>
            <p:nvPicPr>
              <p:cNvPr id="67" name="Graphic 66">
                <a:extLst>
                  <a:ext uri="{FF2B5EF4-FFF2-40B4-BE49-F238E27FC236}">
                    <a16:creationId xmlns:a16="http://schemas.microsoft.com/office/drawing/2014/main" id="{8CC4DDBD-908E-BF03-2139-B4E0EB656FF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018569" y="4895639"/>
                <a:ext cx="508000" cy="762000"/>
              </a:xfrm>
              <a:prstGeom prst="rect">
                <a:avLst/>
              </a:prstGeom>
            </p:spPr>
          </p:pic>
        </p:grpSp>
        <p:grpSp>
          <p:nvGrpSpPr>
            <p:cNvPr id="75" name="Group 74">
              <a:extLst>
                <a:ext uri="{FF2B5EF4-FFF2-40B4-BE49-F238E27FC236}">
                  <a16:creationId xmlns:a16="http://schemas.microsoft.com/office/drawing/2014/main" id="{1FB2039A-C6FC-2282-258F-9045D9AADAFA}"/>
                </a:ext>
                <a:ext uri="{C183D7F6-B498-43B3-948B-1728B52AA6E4}">
                  <adec:decorative xmlns:adec="http://schemas.microsoft.com/office/drawing/2017/decorative" val="1"/>
                </a:ext>
              </a:extLst>
            </p:cNvPr>
            <p:cNvGrpSpPr/>
            <p:nvPr/>
          </p:nvGrpSpPr>
          <p:grpSpPr>
            <a:xfrm>
              <a:off x="8307806" y="5048594"/>
              <a:ext cx="695042" cy="695042"/>
              <a:chOff x="13699482" y="7939122"/>
              <a:chExt cx="1146175" cy="1146175"/>
            </a:xfrm>
          </p:grpSpPr>
          <p:sp>
            <p:nvSpPr>
              <p:cNvPr id="63" name="object 5">
                <a:extLst>
                  <a:ext uri="{FF2B5EF4-FFF2-40B4-BE49-F238E27FC236}">
                    <a16:creationId xmlns:a16="http://schemas.microsoft.com/office/drawing/2014/main" id="{1EB2008C-F9AC-007A-AC9F-DFF14765D58C}"/>
                  </a:ext>
                </a:extLst>
              </p:cNvPr>
              <p:cNvSpPr/>
              <p:nvPr/>
            </p:nvSpPr>
            <p:spPr>
              <a:xfrm>
                <a:off x="13699482" y="7939122"/>
                <a:ext cx="1146175" cy="1146175"/>
              </a:xfrm>
              <a:custGeom>
                <a:avLst/>
                <a:gdLst/>
                <a:ahLst/>
                <a:cxnLst/>
                <a:rect l="l" t="t" r="r" b="b"/>
                <a:pathLst>
                  <a:path w="1146175" h="1146175">
                    <a:moveTo>
                      <a:pt x="1145766" y="572883"/>
                    </a:moveTo>
                    <a:lnTo>
                      <a:pt x="1143867" y="619868"/>
                    </a:lnTo>
                    <a:lnTo>
                      <a:pt x="1138268" y="665808"/>
                    </a:lnTo>
                    <a:lnTo>
                      <a:pt x="1129116" y="710554"/>
                    </a:lnTo>
                    <a:lnTo>
                      <a:pt x="1116560" y="753960"/>
                    </a:lnTo>
                    <a:lnTo>
                      <a:pt x="1100746" y="795876"/>
                    </a:lnTo>
                    <a:lnTo>
                      <a:pt x="1081822" y="836157"/>
                    </a:lnTo>
                    <a:lnTo>
                      <a:pt x="1059936" y="874655"/>
                    </a:lnTo>
                    <a:lnTo>
                      <a:pt x="1035234" y="911222"/>
                    </a:lnTo>
                    <a:lnTo>
                      <a:pt x="1007864" y="945710"/>
                    </a:lnTo>
                    <a:lnTo>
                      <a:pt x="977974" y="977974"/>
                    </a:lnTo>
                    <a:lnTo>
                      <a:pt x="945710" y="1007864"/>
                    </a:lnTo>
                    <a:lnTo>
                      <a:pt x="911222" y="1035234"/>
                    </a:lnTo>
                    <a:lnTo>
                      <a:pt x="874655" y="1059936"/>
                    </a:lnTo>
                    <a:lnTo>
                      <a:pt x="836157" y="1081822"/>
                    </a:lnTo>
                    <a:lnTo>
                      <a:pt x="795876" y="1100746"/>
                    </a:lnTo>
                    <a:lnTo>
                      <a:pt x="753960" y="1116560"/>
                    </a:lnTo>
                    <a:lnTo>
                      <a:pt x="710554" y="1129116"/>
                    </a:lnTo>
                    <a:lnTo>
                      <a:pt x="665808" y="1138268"/>
                    </a:lnTo>
                    <a:lnTo>
                      <a:pt x="619868" y="1143867"/>
                    </a:lnTo>
                    <a:lnTo>
                      <a:pt x="572883" y="1145766"/>
                    </a:lnTo>
                    <a:lnTo>
                      <a:pt x="525898" y="1143867"/>
                    </a:lnTo>
                    <a:lnTo>
                      <a:pt x="479960" y="1138268"/>
                    </a:lnTo>
                    <a:lnTo>
                      <a:pt x="435214" y="1129116"/>
                    </a:lnTo>
                    <a:lnTo>
                      <a:pt x="391810" y="1116560"/>
                    </a:lnTo>
                    <a:lnTo>
                      <a:pt x="349893" y="1100746"/>
                    </a:lnTo>
                    <a:lnTo>
                      <a:pt x="309613" y="1081822"/>
                    </a:lnTo>
                    <a:lnTo>
                      <a:pt x="271115" y="1059936"/>
                    </a:lnTo>
                    <a:lnTo>
                      <a:pt x="234548" y="1035234"/>
                    </a:lnTo>
                    <a:lnTo>
                      <a:pt x="200059" y="1007864"/>
                    </a:lnTo>
                    <a:lnTo>
                      <a:pt x="167795" y="977974"/>
                    </a:lnTo>
                    <a:lnTo>
                      <a:pt x="137905" y="945710"/>
                    </a:lnTo>
                    <a:lnTo>
                      <a:pt x="110535" y="911222"/>
                    </a:lnTo>
                    <a:lnTo>
                      <a:pt x="85832" y="874655"/>
                    </a:lnTo>
                    <a:lnTo>
                      <a:pt x="63945" y="836157"/>
                    </a:lnTo>
                    <a:lnTo>
                      <a:pt x="45020" y="795876"/>
                    </a:lnTo>
                    <a:lnTo>
                      <a:pt x="29206" y="753960"/>
                    </a:lnTo>
                    <a:lnTo>
                      <a:pt x="16649" y="710554"/>
                    </a:lnTo>
                    <a:lnTo>
                      <a:pt x="7498" y="665808"/>
                    </a:lnTo>
                    <a:lnTo>
                      <a:pt x="1899" y="619868"/>
                    </a:lnTo>
                    <a:lnTo>
                      <a:pt x="0" y="572883"/>
                    </a:lnTo>
                    <a:lnTo>
                      <a:pt x="1899" y="525897"/>
                    </a:lnTo>
                    <a:lnTo>
                      <a:pt x="7498" y="479957"/>
                    </a:lnTo>
                    <a:lnTo>
                      <a:pt x="16649" y="435211"/>
                    </a:lnTo>
                    <a:lnTo>
                      <a:pt x="29206" y="391806"/>
                    </a:lnTo>
                    <a:lnTo>
                      <a:pt x="45020" y="349889"/>
                    </a:lnTo>
                    <a:lnTo>
                      <a:pt x="63945" y="309608"/>
                    </a:lnTo>
                    <a:lnTo>
                      <a:pt x="85832" y="271110"/>
                    </a:lnTo>
                    <a:lnTo>
                      <a:pt x="110535" y="234543"/>
                    </a:lnTo>
                    <a:lnTo>
                      <a:pt x="137905" y="200055"/>
                    </a:lnTo>
                    <a:lnTo>
                      <a:pt x="167795" y="167792"/>
                    </a:lnTo>
                    <a:lnTo>
                      <a:pt x="200059" y="137901"/>
                    </a:lnTo>
                    <a:lnTo>
                      <a:pt x="234548" y="110532"/>
                    </a:lnTo>
                    <a:lnTo>
                      <a:pt x="271115" y="85830"/>
                    </a:lnTo>
                    <a:lnTo>
                      <a:pt x="309613" y="63943"/>
                    </a:lnTo>
                    <a:lnTo>
                      <a:pt x="349893" y="45019"/>
                    </a:lnTo>
                    <a:lnTo>
                      <a:pt x="391810" y="29205"/>
                    </a:lnTo>
                    <a:lnTo>
                      <a:pt x="435214" y="16649"/>
                    </a:lnTo>
                    <a:lnTo>
                      <a:pt x="479960" y="7497"/>
                    </a:lnTo>
                    <a:lnTo>
                      <a:pt x="525898" y="1899"/>
                    </a:lnTo>
                    <a:lnTo>
                      <a:pt x="572883" y="0"/>
                    </a:lnTo>
                    <a:lnTo>
                      <a:pt x="619868" y="1899"/>
                    </a:lnTo>
                    <a:lnTo>
                      <a:pt x="665808" y="7497"/>
                    </a:lnTo>
                    <a:lnTo>
                      <a:pt x="710554" y="16649"/>
                    </a:lnTo>
                    <a:lnTo>
                      <a:pt x="753960" y="29205"/>
                    </a:lnTo>
                    <a:lnTo>
                      <a:pt x="795876" y="45019"/>
                    </a:lnTo>
                    <a:lnTo>
                      <a:pt x="836157" y="63943"/>
                    </a:lnTo>
                    <a:lnTo>
                      <a:pt x="874655" y="85830"/>
                    </a:lnTo>
                    <a:lnTo>
                      <a:pt x="911222" y="110532"/>
                    </a:lnTo>
                    <a:lnTo>
                      <a:pt x="945710" y="137901"/>
                    </a:lnTo>
                    <a:lnTo>
                      <a:pt x="977974" y="167792"/>
                    </a:lnTo>
                    <a:lnTo>
                      <a:pt x="1007864" y="200055"/>
                    </a:lnTo>
                    <a:lnTo>
                      <a:pt x="1035234" y="234543"/>
                    </a:lnTo>
                    <a:lnTo>
                      <a:pt x="1059936" y="271110"/>
                    </a:lnTo>
                    <a:lnTo>
                      <a:pt x="1081822" y="309608"/>
                    </a:lnTo>
                    <a:lnTo>
                      <a:pt x="1100746" y="349889"/>
                    </a:lnTo>
                    <a:lnTo>
                      <a:pt x="1116560" y="391806"/>
                    </a:lnTo>
                    <a:lnTo>
                      <a:pt x="1129116" y="435211"/>
                    </a:lnTo>
                    <a:lnTo>
                      <a:pt x="1138268" y="479957"/>
                    </a:lnTo>
                    <a:lnTo>
                      <a:pt x="1143867" y="525897"/>
                    </a:lnTo>
                    <a:lnTo>
                      <a:pt x="1145766" y="572883"/>
                    </a:lnTo>
                  </a:path>
                </a:pathLst>
              </a:custGeom>
              <a:solidFill>
                <a:schemeClr val="bg1"/>
              </a:solidFill>
              <a:ln w="52354">
                <a:solidFill>
                  <a:srgbClr val="EFC52E"/>
                </a:solidFill>
              </a:ln>
            </p:spPr>
            <p:txBody>
              <a:bodyPr wrap="square" lIns="0" tIns="0" rIns="0" bIns="0" rtlCol="0"/>
              <a:lstStyle/>
              <a:p>
                <a:pPr defTabSz="554492"/>
                <a:endParaRPr sz="1092" kern="0">
                  <a:solidFill>
                    <a:sysClr val="windowText" lastClr="000000"/>
                  </a:solidFill>
                </a:endParaRPr>
              </a:p>
            </p:txBody>
          </p:sp>
          <p:pic>
            <p:nvPicPr>
              <p:cNvPr id="69" name="Graphic 68">
                <a:extLst>
                  <a:ext uri="{FF2B5EF4-FFF2-40B4-BE49-F238E27FC236}">
                    <a16:creationId xmlns:a16="http://schemas.microsoft.com/office/drawing/2014/main" id="{079CD103-20D1-D1BE-75F4-D7C90922BCE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974973" y="8118509"/>
                <a:ext cx="660400" cy="787400"/>
              </a:xfrm>
              <a:prstGeom prst="rect">
                <a:avLst/>
              </a:prstGeom>
            </p:spPr>
          </p:pic>
        </p:grpSp>
        <p:grpSp>
          <p:nvGrpSpPr>
            <p:cNvPr id="72" name="Group 71">
              <a:extLst>
                <a:ext uri="{FF2B5EF4-FFF2-40B4-BE49-F238E27FC236}">
                  <a16:creationId xmlns:a16="http://schemas.microsoft.com/office/drawing/2014/main" id="{F7F66DE1-0E83-3846-DF39-F2CD70FB5E59}"/>
                </a:ext>
                <a:ext uri="{C183D7F6-B498-43B3-948B-1728B52AA6E4}">
                  <adec:decorative xmlns:adec="http://schemas.microsoft.com/office/drawing/2017/decorative" val="1"/>
                </a:ext>
              </a:extLst>
            </p:cNvPr>
            <p:cNvGrpSpPr/>
            <p:nvPr/>
          </p:nvGrpSpPr>
          <p:grpSpPr>
            <a:xfrm>
              <a:off x="1482674" y="5048594"/>
              <a:ext cx="695042" cy="695042"/>
              <a:chOff x="2444333" y="7939122"/>
              <a:chExt cx="1146175" cy="1146175"/>
            </a:xfrm>
          </p:grpSpPr>
          <p:sp>
            <p:nvSpPr>
              <p:cNvPr id="62" name="object 5">
                <a:extLst>
                  <a:ext uri="{FF2B5EF4-FFF2-40B4-BE49-F238E27FC236}">
                    <a16:creationId xmlns:a16="http://schemas.microsoft.com/office/drawing/2014/main" id="{9349B489-E550-D643-40B9-FDE1D7168096}"/>
                  </a:ext>
                </a:extLst>
              </p:cNvPr>
              <p:cNvSpPr/>
              <p:nvPr/>
            </p:nvSpPr>
            <p:spPr>
              <a:xfrm>
                <a:off x="2444333" y="7939122"/>
                <a:ext cx="1146175" cy="1146175"/>
              </a:xfrm>
              <a:custGeom>
                <a:avLst/>
                <a:gdLst/>
                <a:ahLst/>
                <a:cxnLst/>
                <a:rect l="l" t="t" r="r" b="b"/>
                <a:pathLst>
                  <a:path w="1146175" h="1146175">
                    <a:moveTo>
                      <a:pt x="1145766" y="572883"/>
                    </a:moveTo>
                    <a:lnTo>
                      <a:pt x="1143867" y="619868"/>
                    </a:lnTo>
                    <a:lnTo>
                      <a:pt x="1138268" y="665808"/>
                    </a:lnTo>
                    <a:lnTo>
                      <a:pt x="1129116" y="710554"/>
                    </a:lnTo>
                    <a:lnTo>
                      <a:pt x="1116560" y="753960"/>
                    </a:lnTo>
                    <a:lnTo>
                      <a:pt x="1100746" y="795876"/>
                    </a:lnTo>
                    <a:lnTo>
                      <a:pt x="1081822" y="836157"/>
                    </a:lnTo>
                    <a:lnTo>
                      <a:pt x="1059936" y="874655"/>
                    </a:lnTo>
                    <a:lnTo>
                      <a:pt x="1035234" y="911222"/>
                    </a:lnTo>
                    <a:lnTo>
                      <a:pt x="1007864" y="945710"/>
                    </a:lnTo>
                    <a:lnTo>
                      <a:pt x="977974" y="977974"/>
                    </a:lnTo>
                    <a:lnTo>
                      <a:pt x="945710" y="1007864"/>
                    </a:lnTo>
                    <a:lnTo>
                      <a:pt x="911222" y="1035234"/>
                    </a:lnTo>
                    <a:lnTo>
                      <a:pt x="874655" y="1059936"/>
                    </a:lnTo>
                    <a:lnTo>
                      <a:pt x="836157" y="1081822"/>
                    </a:lnTo>
                    <a:lnTo>
                      <a:pt x="795876" y="1100746"/>
                    </a:lnTo>
                    <a:lnTo>
                      <a:pt x="753960" y="1116560"/>
                    </a:lnTo>
                    <a:lnTo>
                      <a:pt x="710554" y="1129116"/>
                    </a:lnTo>
                    <a:lnTo>
                      <a:pt x="665808" y="1138268"/>
                    </a:lnTo>
                    <a:lnTo>
                      <a:pt x="619868" y="1143867"/>
                    </a:lnTo>
                    <a:lnTo>
                      <a:pt x="572883" y="1145766"/>
                    </a:lnTo>
                    <a:lnTo>
                      <a:pt x="525898" y="1143867"/>
                    </a:lnTo>
                    <a:lnTo>
                      <a:pt x="479960" y="1138268"/>
                    </a:lnTo>
                    <a:lnTo>
                      <a:pt x="435214" y="1129116"/>
                    </a:lnTo>
                    <a:lnTo>
                      <a:pt x="391810" y="1116560"/>
                    </a:lnTo>
                    <a:lnTo>
                      <a:pt x="349893" y="1100746"/>
                    </a:lnTo>
                    <a:lnTo>
                      <a:pt x="309613" y="1081822"/>
                    </a:lnTo>
                    <a:lnTo>
                      <a:pt x="271115" y="1059936"/>
                    </a:lnTo>
                    <a:lnTo>
                      <a:pt x="234548" y="1035234"/>
                    </a:lnTo>
                    <a:lnTo>
                      <a:pt x="200059" y="1007864"/>
                    </a:lnTo>
                    <a:lnTo>
                      <a:pt x="167795" y="977974"/>
                    </a:lnTo>
                    <a:lnTo>
                      <a:pt x="137905" y="945710"/>
                    </a:lnTo>
                    <a:lnTo>
                      <a:pt x="110535" y="911222"/>
                    </a:lnTo>
                    <a:lnTo>
                      <a:pt x="85832" y="874655"/>
                    </a:lnTo>
                    <a:lnTo>
                      <a:pt x="63945" y="836157"/>
                    </a:lnTo>
                    <a:lnTo>
                      <a:pt x="45020" y="795876"/>
                    </a:lnTo>
                    <a:lnTo>
                      <a:pt x="29206" y="753960"/>
                    </a:lnTo>
                    <a:lnTo>
                      <a:pt x="16649" y="710554"/>
                    </a:lnTo>
                    <a:lnTo>
                      <a:pt x="7498" y="665808"/>
                    </a:lnTo>
                    <a:lnTo>
                      <a:pt x="1899" y="619868"/>
                    </a:lnTo>
                    <a:lnTo>
                      <a:pt x="0" y="572883"/>
                    </a:lnTo>
                    <a:lnTo>
                      <a:pt x="1899" y="525897"/>
                    </a:lnTo>
                    <a:lnTo>
                      <a:pt x="7498" y="479957"/>
                    </a:lnTo>
                    <a:lnTo>
                      <a:pt x="16649" y="435211"/>
                    </a:lnTo>
                    <a:lnTo>
                      <a:pt x="29206" y="391806"/>
                    </a:lnTo>
                    <a:lnTo>
                      <a:pt x="45020" y="349889"/>
                    </a:lnTo>
                    <a:lnTo>
                      <a:pt x="63945" y="309608"/>
                    </a:lnTo>
                    <a:lnTo>
                      <a:pt x="85832" y="271110"/>
                    </a:lnTo>
                    <a:lnTo>
                      <a:pt x="110535" y="234543"/>
                    </a:lnTo>
                    <a:lnTo>
                      <a:pt x="137905" y="200055"/>
                    </a:lnTo>
                    <a:lnTo>
                      <a:pt x="167795" y="167792"/>
                    </a:lnTo>
                    <a:lnTo>
                      <a:pt x="200059" y="137901"/>
                    </a:lnTo>
                    <a:lnTo>
                      <a:pt x="234548" y="110532"/>
                    </a:lnTo>
                    <a:lnTo>
                      <a:pt x="271115" y="85830"/>
                    </a:lnTo>
                    <a:lnTo>
                      <a:pt x="309613" y="63943"/>
                    </a:lnTo>
                    <a:lnTo>
                      <a:pt x="349893" y="45019"/>
                    </a:lnTo>
                    <a:lnTo>
                      <a:pt x="391810" y="29205"/>
                    </a:lnTo>
                    <a:lnTo>
                      <a:pt x="435214" y="16649"/>
                    </a:lnTo>
                    <a:lnTo>
                      <a:pt x="479960" y="7497"/>
                    </a:lnTo>
                    <a:lnTo>
                      <a:pt x="525898" y="1899"/>
                    </a:lnTo>
                    <a:lnTo>
                      <a:pt x="572883" y="0"/>
                    </a:lnTo>
                    <a:lnTo>
                      <a:pt x="619868" y="1899"/>
                    </a:lnTo>
                    <a:lnTo>
                      <a:pt x="665808" y="7497"/>
                    </a:lnTo>
                    <a:lnTo>
                      <a:pt x="710554" y="16649"/>
                    </a:lnTo>
                    <a:lnTo>
                      <a:pt x="753960" y="29205"/>
                    </a:lnTo>
                    <a:lnTo>
                      <a:pt x="795876" y="45019"/>
                    </a:lnTo>
                    <a:lnTo>
                      <a:pt x="836157" y="63943"/>
                    </a:lnTo>
                    <a:lnTo>
                      <a:pt x="874655" y="85830"/>
                    </a:lnTo>
                    <a:lnTo>
                      <a:pt x="911222" y="110532"/>
                    </a:lnTo>
                    <a:lnTo>
                      <a:pt x="945710" y="137901"/>
                    </a:lnTo>
                    <a:lnTo>
                      <a:pt x="977974" y="167792"/>
                    </a:lnTo>
                    <a:lnTo>
                      <a:pt x="1007864" y="200055"/>
                    </a:lnTo>
                    <a:lnTo>
                      <a:pt x="1035234" y="234543"/>
                    </a:lnTo>
                    <a:lnTo>
                      <a:pt x="1059936" y="271110"/>
                    </a:lnTo>
                    <a:lnTo>
                      <a:pt x="1081822" y="309608"/>
                    </a:lnTo>
                    <a:lnTo>
                      <a:pt x="1100746" y="349889"/>
                    </a:lnTo>
                    <a:lnTo>
                      <a:pt x="1116560" y="391806"/>
                    </a:lnTo>
                    <a:lnTo>
                      <a:pt x="1129116" y="435211"/>
                    </a:lnTo>
                    <a:lnTo>
                      <a:pt x="1138268" y="479957"/>
                    </a:lnTo>
                    <a:lnTo>
                      <a:pt x="1143867" y="525897"/>
                    </a:lnTo>
                    <a:lnTo>
                      <a:pt x="1145766" y="572883"/>
                    </a:lnTo>
                  </a:path>
                </a:pathLst>
              </a:custGeom>
              <a:solidFill>
                <a:schemeClr val="bg1"/>
              </a:solidFill>
              <a:ln w="52354">
                <a:solidFill>
                  <a:srgbClr val="EFC52E"/>
                </a:solidFill>
              </a:ln>
            </p:spPr>
            <p:txBody>
              <a:bodyPr wrap="square" lIns="0" tIns="0" rIns="0" bIns="0" rtlCol="0"/>
              <a:lstStyle/>
              <a:p>
                <a:pPr defTabSz="554492"/>
                <a:endParaRPr sz="1092" kern="0">
                  <a:solidFill>
                    <a:sysClr val="windowText" lastClr="000000"/>
                  </a:solidFill>
                </a:endParaRPr>
              </a:p>
            </p:txBody>
          </p:sp>
          <p:pic>
            <p:nvPicPr>
              <p:cNvPr id="71" name="Graphic 70">
                <a:extLst>
                  <a:ext uri="{FF2B5EF4-FFF2-40B4-BE49-F238E27FC236}">
                    <a16:creationId xmlns:a16="http://schemas.microsoft.com/office/drawing/2014/main" id="{498C1D50-33ED-4E76-1348-499B8E4E940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655470" y="8112159"/>
                <a:ext cx="723900" cy="800100"/>
              </a:xfrm>
              <a:prstGeom prst="rect">
                <a:avLst/>
              </a:prstGeom>
            </p:spPr>
          </p:pic>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DCC4FB-930D-AB55-AF2E-2D9D698BD5D1}"/>
              </a:ext>
            </a:extLst>
          </p:cNvPr>
          <p:cNvSpPr>
            <a:spLocks noGrp="1"/>
          </p:cNvSpPr>
          <p:nvPr>
            <p:ph type="title"/>
          </p:nvPr>
        </p:nvSpPr>
        <p:spPr/>
        <p:txBody>
          <a:bodyPr/>
          <a:lstStyle/>
          <a:p>
            <a:r>
              <a:rPr lang="en-US"/>
              <a:t>Break Time and Work Pattern </a:t>
            </a:r>
            <a:br>
              <a:rPr lang="en-US"/>
            </a:br>
            <a:r>
              <a:rPr lang="en-US"/>
              <a:t>Flexibility</a:t>
            </a:r>
          </a:p>
        </p:txBody>
      </p:sp>
      <p:sp>
        <p:nvSpPr>
          <p:cNvPr id="2" name="Content Placeholder 1">
            <a:extLst>
              <a:ext uri="{FF2B5EF4-FFF2-40B4-BE49-F238E27FC236}">
                <a16:creationId xmlns:a16="http://schemas.microsoft.com/office/drawing/2014/main" id="{28A75CE6-3776-626D-31E0-206AA90E2E6A}"/>
              </a:ext>
            </a:extLst>
          </p:cNvPr>
          <p:cNvSpPr>
            <a:spLocks noGrp="1"/>
          </p:cNvSpPr>
          <p:nvPr>
            <p:ph idx="1"/>
          </p:nvPr>
        </p:nvSpPr>
        <p:spPr>
          <a:xfrm>
            <a:off x="584791" y="1787915"/>
            <a:ext cx="5932967" cy="4263538"/>
          </a:xfrm>
        </p:spPr>
        <p:txBody>
          <a:bodyPr vert="horz" wrap="square" lIns="0" tIns="0" rIns="0" bIns="0" rtlCol="0" anchor="t">
            <a:noAutofit/>
          </a:bodyPr>
          <a:lstStyle/>
          <a:p>
            <a:pPr algn="l" rtl="0" fontAlgn="base">
              <a:spcBef>
                <a:spcPts val="500"/>
              </a:spcBef>
              <a:buClr>
                <a:srgbClr val="FFC800"/>
              </a:buClr>
            </a:pPr>
            <a:r>
              <a:rPr lang="en-US" sz="2400" b="1" i="0" u="none" strike="noStrike" dirty="0">
                <a:effectLst/>
                <a:latin typeface="PT Sans"/>
              </a:rPr>
              <a:t>Basic Needs</a:t>
            </a:r>
            <a:r>
              <a:rPr lang="en-US" sz="2400" b="0" i="0" dirty="0">
                <a:effectLst/>
                <a:latin typeface="PT Sans"/>
              </a:rPr>
              <a:t>​</a:t>
            </a:r>
          </a:p>
          <a:p>
            <a:pPr marL="342900" indent="-342900" algn="l" rtl="0" fontAlgn="base">
              <a:spcBef>
                <a:spcPts val="500"/>
              </a:spcBef>
              <a:buClr>
                <a:srgbClr val="FFC800"/>
              </a:buClr>
              <a:buFont typeface="Arial" panose="020B0604020202020204" pitchFamily="34" charset="0"/>
              <a:buChar char="•"/>
            </a:pPr>
            <a:r>
              <a:rPr lang="en-US" sz="2000" b="0" i="0" u="none" strike="noStrike" dirty="0">
                <a:effectLst/>
                <a:latin typeface="PT Sans"/>
              </a:rPr>
              <a:t>Varies, but often two to three 15–20-minute breaks during a typical 8-hour work period (plus time to go to and from the site and set up equipment)</a:t>
            </a:r>
            <a:r>
              <a:rPr lang="en-US" sz="2000" b="0" i="0" dirty="0">
                <a:effectLst/>
                <a:latin typeface="PT Sans"/>
              </a:rPr>
              <a:t>​</a:t>
            </a:r>
            <a:r>
              <a:rPr lang="en-US" sz="2000" dirty="0">
                <a:latin typeface="PT Sans"/>
              </a:rPr>
              <a:t>.</a:t>
            </a:r>
            <a:endParaRPr lang="en-US" sz="2000" b="0" i="0" dirty="0">
              <a:effectLst/>
              <a:latin typeface="PT Sans" panose="020B0503020203020204" pitchFamily="34" charset="0"/>
            </a:endParaRPr>
          </a:p>
          <a:p>
            <a:pPr algn="l" rtl="0" fontAlgn="base">
              <a:spcBef>
                <a:spcPts val="500"/>
              </a:spcBef>
              <a:buClr>
                <a:srgbClr val="FFC800"/>
              </a:buClr>
            </a:pPr>
            <a:r>
              <a:rPr lang="en-US" sz="2400" b="1" i="0" u="none" strike="noStrike" dirty="0">
                <a:effectLst/>
                <a:latin typeface="PT Sans"/>
              </a:rPr>
              <a:t>Flexible Options</a:t>
            </a:r>
            <a:r>
              <a:rPr lang="en-US" sz="2400" b="0" i="0" dirty="0">
                <a:effectLst/>
                <a:latin typeface="PT Sans"/>
              </a:rPr>
              <a:t>​</a:t>
            </a:r>
          </a:p>
          <a:p>
            <a:pPr marL="342900" indent="-342900" algn="l" rtl="0" fontAlgn="base">
              <a:spcBef>
                <a:spcPts val="500"/>
              </a:spcBef>
              <a:buClr>
                <a:srgbClr val="FFC800"/>
              </a:buClr>
              <a:buFont typeface="Arial" panose="020B0604020202020204" pitchFamily="34" charset="0"/>
              <a:buChar char="•"/>
            </a:pPr>
            <a:r>
              <a:rPr lang="en-US" sz="2000" b="0" i="0" u="none" strike="noStrike" dirty="0">
                <a:effectLst/>
                <a:latin typeface="PT Sans"/>
              </a:rPr>
              <a:t>Use regular allotted breaks and lunch period</a:t>
            </a:r>
            <a:r>
              <a:rPr lang="en-US" sz="2000" b="0" i="0" dirty="0">
                <a:effectLst/>
                <a:latin typeface="PT Sans"/>
              </a:rPr>
              <a:t>​</a:t>
            </a:r>
            <a:r>
              <a:rPr lang="en-US" sz="2000" dirty="0">
                <a:latin typeface="PT Sans"/>
              </a:rPr>
              <a:t>.</a:t>
            </a:r>
            <a:endParaRPr lang="en-US" sz="2000" b="0" i="0" dirty="0">
              <a:effectLst/>
              <a:latin typeface="PT Sans" panose="020B0503020203020204" pitchFamily="34" charset="0"/>
            </a:endParaRPr>
          </a:p>
          <a:p>
            <a:pPr marL="342900" indent="-342900" algn="l" rtl="0" fontAlgn="base">
              <a:spcBef>
                <a:spcPts val="500"/>
              </a:spcBef>
              <a:buClr>
                <a:srgbClr val="FFC800"/>
              </a:buClr>
              <a:buFont typeface="Arial" panose="020B0604020202020204" pitchFamily="34" charset="0"/>
              <a:buChar char="•"/>
            </a:pPr>
            <a:r>
              <a:rPr lang="en-US" sz="2000" b="0" i="0" u="none" strike="noStrike" dirty="0">
                <a:effectLst/>
                <a:latin typeface="PT Sans"/>
              </a:rPr>
              <a:t>Excess time that may be needed can be made up before or after work, as part of lunch period, or at other times negotiated with supervisors</a:t>
            </a:r>
            <a:r>
              <a:rPr lang="en-US" sz="2000" b="0" i="0" dirty="0">
                <a:effectLst/>
                <a:latin typeface="PT Sans"/>
              </a:rPr>
              <a:t>​</a:t>
            </a:r>
            <a:r>
              <a:rPr lang="en-US" sz="2000" dirty="0">
                <a:latin typeface="PT Sans"/>
              </a:rPr>
              <a:t>.</a:t>
            </a:r>
            <a:endParaRPr lang="en-US" sz="2000" b="0" i="0" dirty="0">
              <a:solidFill>
                <a:srgbClr val="000000"/>
              </a:solidFill>
              <a:effectLst/>
              <a:latin typeface="PT Sans" panose="020B0503020203020204" pitchFamily="34" charset="0"/>
            </a:endParaRPr>
          </a:p>
          <a:p>
            <a:endParaRPr lang="en-US" dirty="0"/>
          </a:p>
        </p:txBody>
      </p:sp>
      <p:pic>
        <p:nvPicPr>
          <p:cNvPr id="8" name="Picture Placeholder 7" descr="A person in a green shirt and blue jeans is carrying a bag with their breast milk pumping supplies. They are looking at their watch and wearing their waiter's apron. She is in a restaurant with customers and a waiter in the background. ">
            <a:extLst>
              <a:ext uri="{FF2B5EF4-FFF2-40B4-BE49-F238E27FC236}">
                <a16:creationId xmlns:a16="http://schemas.microsoft.com/office/drawing/2014/main" id="{02AAAEDC-CA14-ACF7-0A82-64B7D6452CB3}"/>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p:blipFill>
        <p:spPr>
          <a:xfrm>
            <a:off x="6762750" y="104776"/>
            <a:ext cx="5429250" cy="6753224"/>
          </a:xfrm>
        </p:spPr>
      </p:pic>
      <p:sp>
        <p:nvSpPr>
          <p:cNvPr id="3" name="Footer Placeholder 2">
            <a:extLst>
              <a:ext uri="{FF2B5EF4-FFF2-40B4-BE49-F238E27FC236}">
                <a16:creationId xmlns:a16="http://schemas.microsoft.com/office/drawing/2014/main" id="{5EB3AB44-0038-A71F-1107-10F132FD87EB}"/>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2D8DE096-285A-D342-78EF-63A0FB9CE9EF}"/>
              </a:ext>
            </a:extLst>
          </p:cNvPr>
          <p:cNvSpPr>
            <a:spLocks noGrp="1"/>
          </p:cNvSpPr>
          <p:nvPr>
            <p:ph type="sldNum" sz="quarter" idx="12"/>
          </p:nvPr>
        </p:nvSpPr>
        <p:spPr/>
        <p:txBody>
          <a:bodyPr/>
          <a:lstStyle/>
          <a:p>
            <a:fld id="{94CD02C2-D456-3641-838C-076DBE771791}" type="slidenum">
              <a:rPr lang="en-US" smtClean="0">
                <a:solidFill>
                  <a:schemeClr val="tx2"/>
                </a:solidFill>
              </a:rPr>
              <a:pPr/>
              <a:t>25</a:t>
            </a:fld>
            <a:endParaRPr lang="en-US" dirty="0">
              <a:solidFill>
                <a:schemeClr val="tx2"/>
              </a:solidFill>
            </a:endParaRPr>
          </a:p>
        </p:txBody>
      </p:sp>
    </p:spTree>
    <p:extLst>
      <p:ext uri="{BB962C8B-B14F-4D97-AF65-F5344CB8AC3E}">
        <p14:creationId xmlns:p14="http://schemas.microsoft.com/office/powerpoint/2010/main" val="130324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4CE75B-5188-DAE9-2671-84C7B23801A2}"/>
              </a:ext>
            </a:extLst>
          </p:cNvPr>
          <p:cNvSpPr>
            <a:spLocks noGrp="1"/>
          </p:cNvSpPr>
          <p:nvPr>
            <p:ph type="title"/>
          </p:nvPr>
        </p:nvSpPr>
        <p:spPr/>
        <p:txBody>
          <a:bodyPr/>
          <a:lstStyle/>
          <a:p>
            <a:r>
              <a:rPr lang="en-US"/>
              <a:t>Accessible, Private Space </a:t>
            </a:r>
            <a:br>
              <a:rPr lang="en-US"/>
            </a:br>
            <a:r>
              <a:rPr lang="en-US"/>
              <a:t>(Not a Bathroom)</a:t>
            </a:r>
          </a:p>
        </p:txBody>
      </p:sp>
      <p:sp>
        <p:nvSpPr>
          <p:cNvPr id="2" name="Content Placeholder 1">
            <a:extLst>
              <a:ext uri="{FF2B5EF4-FFF2-40B4-BE49-F238E27FC236}">
                <a16:creationId xmlns:a16="http://schemas.microsoft.com/office/drawing/2014/main" id="{DF248175-43B8-138A-666E-F451178C2E0A}"/>
              </a:ext>
            </a:extLst>
          </p:cNvPr>
          <p:cNvSpPr>
            <a:spLocks noGrp="1"/>
          </p:cNvSpPr>
          <p:nvPr>
            <p:ph idx="1"/>
          </p:nvPr>
        </p:nvSpPr>
        <p:spPr>
          <a:xfrm>
            <a:off x="584791" y="1690687"/>
            <a:ext cx="5932967" cy="4536857"/>
          </a:xfrm>
        </p:spPr>
        <p:txBody>
          <a:bodyPr vert="horz" wrap="square" lIns="0" tIns="0" rIns="0" bIns="0" rtlCol="0" anchor="t">
            <a:noAutofit/>
          </a:bodyPr>
          <a:lstStyle/>
          <a:p>
            <a:pPr marL="283210" indent="-283210" algn="l" rtl="0" fontAlgn="base">
              <a:spcBef>
                <a:spcPts val="500"/>
              </a:spcBef>
            </a:pPr>
            <a:r>
              <a:rPr lang="en-US" sz="2400" b="1" i="0" u="none" strike="noStrike" dirty="0">
                <a:solidFill>
                  <a:schemeClr val="accent6">
                    <a:lumMod val="10000"/>
                  </a:schemeClr>
                </a:solidFill>
                <a:effectLst/>
                <a:latin typeface="PT Sans"/>
              </a:rPr>
              <a:t>Minimum Requirements for Space</a:t>
            </a:r>
            <a:r>
              <a:rPr lang="en-US" sz="2400" b="0" i="0" dirty="0">
                <a:solidFill>
                  <a:schemeClr val="accent6">
                    <a:lumMod val="10000"/>
                  </a:schemeClr>
                </a:solidFill>
                <a:effectLst/>
                <a:latin typeface="PT Sans"/>
              </a:rPr>
              <a:t>​</a:t>
            </a:r>
            <a:endParaRPr lang="en-US" dirty="0">
              <a:solidFill>
                <a:schemeClr val="accent6">
                  <a:lumMod val="10000"/>
                </a:schemeClr>
              </a:solidFill>
              <a:latin typeface="PT Sans"/>
            </a:endParaRPr>
          </a:p>
          <a:p>
            <a:pPr marL="283210" indent="-283210" algn="l" rtl="0" fontAlgn="base">
              <a:spcBef>
                <a:spcPts val="500"/>
              </a:spcBef>
              <a:buClr>
                <a:srgbClr val="003087"/>
              </a:buClr>
              <a:buFont typeface="Arial" panose="020B0604020202020204" pitchFamily="34" charset="0"/>
              <a:buChar char="•"/>
            </a:pPr>
            <a:r>
              <a:rPr lang="en-US" sz="2000" dirty="0">
                <a:solidFill>
                  <a:schemeClr val="accent6">
                    <a:lumMod val="10000"/>
                  </a:schemeClr>
                </a:solidFill>
                <a:latin typeface="PT Sans"/>
              </a:rPr>
              <a:t>A</a:t>
            </a:r>
            <a:r>
              <a:rPr lang="en-US" sz="2000" b="0" i="0" u="none" strike="noStrike" dirty="0">
                <a:solidFill>
                  <a:schemeClr val="accent6">
                    <a:lumMod val="10000"/>
                  </a:schemeClr>
                </a:solidFill>
                <a:effectLst/>
                <a:latin typeface="PT Sans"/>
              </a:rPr>
              <a:t> place, other than a bathroom, that is shielded from view and free from intrusions by co-workers and the public to allow employees to express milk. </a:t>
            </a:r>
            <a:r>
              <a:rPr lang="en-US" sz="2000" b="0" i="0" dirty="0">
                <a:solidFill>
                  <a:schemeClr val="accent6">
                    <a:lumMod val="10000"/>
                  </a:schemeClr>
                </a:solidFill>
                <a:effectLst/>
                <a:latin typeface="PT Sans"/>
              </a:rPr>
              <a:t>​</a:t>
            </a:r>
          </a:p>
          <a:p>
            <a:pPr marL="283210" lvl="1" indent="-283210"/>
            <a:r>
              <a:rPr lang="en-US" sz="2000" b="0" i="0" u="none" strike="noStrike" dirty="0">
                <a:solidFill>
                  <a:schemeClr val="accent6">
                    <a:lumMod val="10000"/>
                  </a:schemeClr>
                </a:solidFill>
                <a:effectLst/>
                <a:latin typeface="PT Sans"/>
              </a:rPr>
              <a:t>A temporary space that has been </a:t>
            </a:r>
            <a:r>
              <a:rPr lang="en-US" sz="2000" dirty="0">
                <a:solidFill>
                  <a:schemeClr val="accent6">
                    <a:lumMod val="10000"/>
                  </a:schemeClr>
                </a:solidFill>
                <a:latin typeface="PT Sans"/>
              </a:rPr>
              <a:t>set up</a:t>
            </a:r>
            <a:r>
              <a:rPr lang="en-US" sz="2000" b="0" i="0" u="none" strike="noStrike" dirty="0">
                <a:solidFill>
                  <a:schemeClr val="accent6">
                    <a:lumMod val="10000"/>
                  </a:schemeClr>
                </a:solidFill>
                <a:effectLst/>
                <a:latin typeface="PT Sans"/>
              </a:rPr>
              <a:t> to meet privacy requirements will work. </a:t>
            </a:r>
            <a:r>
              <a:rPr lang="en-US" sz="2000" b="0" i="0" dirty="0">
                <a:solidFill>
                  <a:schemeClr val="accent6">
                    <a:lumMod val="10000"/>
                  </a:schemeClr>
                </a:solidFill>
                <a:effectLst/>
                <a:latin typeface="PT Sans"/>
              </a:rPr>
              <a:t>​</a:t>
            </a:r>
            <a:r>
              <a:rPr lang="en-US" sz="2000" i="1" dirty="0">
                <a:solidFill>
                  <a:schemeClr val="accent6">
                    <a:lumMod val="10000"/>
                  </a:schemeClr>
                </a:solidFill>
                <a:latin typeface="PT Sans"/>
              </a:rPr>
              <a:t>Employers are not obligated to maintain a permanent, dedicated space for nursing mothers.</a:t>
            </a:r>
            <a:endParaRPr lang="en-US" sz="2000" b="0" i="1" dirty="0">
              <a:solidFill>
                <a:schemeClr val="accent6">
                  <a:lumMod val="10000"/>
                </a:schemeClr>
              </a:solidFill>
              <a:effectLst/>
              <a:latin typeface="PT Sans"/>
            </a:endParaRPr>
          </a:p>
          <a:p>
            <a:pPr marL="283210" indent="-283210" fontAlgn="base">
              <a:spcBef>
                <a:spcPts val="500"/>
              </a:spcBef>
              <a:buClr>
                <a:srgbClr val="003087"/>
              </a:buClr>
              <a:buFont typeface="Arial" panose="020B0604020202020204" pitchFamily="34" charset="0"/>
              <a:buChar char="•"/>
            </a:pPr>
            <a:r>
              <a:rPr lang="en-US" sz="2000" dirty="0">
                <a:solidFill>
                  <a:schemeClr val="accent6">
                    <a:lumMod val="10000"/>
                  </a:schemeClr>
                </a:solidFill>
                <a:latin typeface="PT Sans"/>
              </a:rPr>
              <a:t>T</a:t>
            </a:r>
            <a:r>
              <a:rPr lang="en-US" sz="2000" b="0" i="0" u="none" strike="noStrike" dirty="0">
                <a:solidFill>
                  <a:schemeClr val="accent6">
                    <a:lumMod val="10000"/>
                  </a:schemeClr>
                </a:solidFill>
                <a:effectLst/>
                <a:latin typeface="PT Sans"/>
              </a:rPr>
              <a:t>he space provided must contain a place for the nursing mother to sit, and a flat surface, other than the floor, on which to place the pump</a:t>
            </a:r>
            <a:r>
              <a:rPr lang="en-US" sz="2000" dirty="0">
                <a:solidFill>
                  <a:schemeClr val="accent6">
                    <a:lumMod val="10000"/>
                  </a:schemeClr>
                </a:solidFill>
                <a:latin typeface="PT Sans"/>
              </a:rPr>
              <a:t>.</a:t>
            </a:r>
            <a:endParaRPr lang="en-US" sz="2000" b="0" i="0" dirty="0">
              <a:solidFill>
                <a:schemeClr val="accent6">
                  <a:lumMod val="10000"/>
                </a:schemeClr>
              </a:solidFill>
              <a:effectLst/>
              <a:latin typeface="PT Sans"/>
            </a:endParaRPr>
          </a:p>
          <a:p>
            <a:endParaRPr lang="en-US" dirty="0">
              <a:latin typeface="PT Sans" panose="020B0503020203020204" pitchFamily="34" charset="0"/>
            </a:endParaRPr>
          </a:p>
        </p:txBody>
      </p:sp>
      <p:pic>
        <p:nvPicPr>
          <p:cNvPr id="8" name="Picture Placeholder 7" descr="A person wearing a black tank top, blue jeans, and white tennis shoes is sitting in an office chair while pumping breast milk. There is a table next to her with a black soft-sided cooler, a baby bottle, and a large breast pump on it. There is a yellow pillow behind her on the blue chair and a pink bag on the floor next to her.">
            <a:extLst>
              <a:ext uri="{FF2B5EF4-FFF2-40B4-BE49-F238E27FC236}">
                <a16:creationId xmlns:a16="http://schemas.microsoft.com/office/drawing/2014/main" id="{2ABC8733-57A7-14BD-7363-C81BAE2A9C9F}"/>
              </a:ext>
            </a:extLst>
          </p:cNvPr>
          <p:cNvPicPr>
            <a:picLocks noGrp="1" noChangeAspect="1"/>
          </p:cNvPicPr>
          <p:nvPr>
            <p:ph type="pic" sz="quarter" idx="13"/>
          </p:nvPr>
        </p:nvPicPr>
        <p:blipFill>
          <a:blip r:embed="rId3"/>
          <a:srcRect/>
          <a:stretch/>
        </p:blipFill>
        <p:spPr/>
      </p:pic>
      <p:sp>
        <p:nvSpPr>
          <p:cNvPr id="3" name="Footer Placeholder 2">
            <a:extLst>
              <a:ext uri="{FF2B5EF4-FFF2-40B4-BE49-F238E27FC236}">
                <a16:creationId xmlns:a16="http://schemas.microsoft.com/office/drawing/2014/main" id="{24732132-0546-255E-1BEF-CEAACD5C3B50}"/>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F73F7F88-9940-EB52-A0F5-55B5CBF36B89}"/>
              </a:ext>
            </a:extLst>
          </p:cNvPr>
          <p:cNvSpPr>
            <a:spLocks noGrp="1"/>
          </p:cNvSpPr>
          <p:nvPr>
            <p:ph type="sldNum" sz="quarter" idx="12"/>
          </p:nvPr>
        </p:nvSpPr>
        <p:spPr/>
        <p:txBody>
          <a:bodyPr/>
          <a:lstStyle/>
          <a:p>
            <a:fld id="{94CD02C2-D456-3641-838C-076DBE771791}" type="slidenum">
              <a:rPr lang="en-US" smtClean="0"/>
              <a:t>26</a:t>
            </a:fld>
            <a:endParaRPr lang="en-US"/>
          </a:p>
        </p:txBody>
      </p:sp>
    </p:spTree>
    <p:extLst>
      <p:ext uri="{BB962C8B-B14F-4D97-AF65-F5344CB8AC3E}">
        <p14:creationId xmlns:p14="http://schemas.microsoft.com/office/powerpoint/2010/main" val="410513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4F85-DCC4-1A38-7B2E-D995DB12235E}"/>
              </a:ext>
            </a:extLst>
          </p:cNvPr>
          <p:cNvSpPr>
            <a:spLocks noGrp="1"/>
          </p:cNvSpPr>
          <p:nvPr>
            <p:ph type="title"/>
          </p:nvPr>
        </p:nvSpPr>
        <p:spPr/>
        <p:txBody>
          <a:bodyPr/>
          <a:lstStyle/>
          <a:p>
            <a:r>
              <a:rPr lang="en-US"/>
              <a:t>Common Question</a:t>
            </a:r>
          </a:p>
        </p:txBody>
      </p:sp>
      <p:pic>
        <p:nvPicPr>
          <p:cNvPr id="8" name="Picture Placeholder 7" descr="A person is sitting at an office desk hooking up their breast pump. They are wearing a light green shirt and a black pumping bra. The desk has a computer monitor and a keyboard on it along with some other office supplies, a badge, and a small black cooler bag with a blue and white logo. There is a white board in the background with a green and a blue erasable marker. ">
            <a:extLst>
              <a:ext uri="{FF2B5EF4-FFF2-40B4-BE49-F238E27FC236}">
                <a16:creationId xmlns:a16="http://schemas.microsoft.com/office/drawing/2014/main" id="{911070DF-6E7B-E719-A204-DB802B3AD8F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sp>
        <p:nvSpPr>
          <p:cNvPr id="6" name="Content Placeholder 5">
            <a:extLst>
              <a:ext uri="{FF2B5EF4-FFF2-40B4-BE49-F238E27FC236}">
                <a16:creationId xmlns:a16="http://schemas.microsoft.com/office/drawing/2014/main" id="{D98234B3-BAED-4EBB-EB09-E8B54353B481}"/>
              </a:ext>
            </a:extLst>
          </p:cNvPr>
          <p:cNvSpPr>
            <a:spLocks noGrp="1"/>
          </p:cNvSpPr>
          <p:nvPr>
            <p:ph idx="14"/>
          </p:nvPr>
        </p:nvSpPr>
        <p:spPr>
          <a:xfrm>
            <a:off x="5442663" y="2598254"/>
            <a:ext cx="6164546" cy="1927101"/>
          </a:xfrm>
        </p:spPr>
        <p:txBody>
          <a:bodyPr/>
          <a:lstStyle/>
          <a:p>
            <a:r>
              <a:rPr lang="en-US" sz="2400" b="1"/>
              <a:t>Is my organization required to have a lactation room to become designated as a Texas Mother-Friendly Worksite?</a:t>
            </a:r>
          </a:p>
        </p:txBody>
      </p:sp>
      <p:sp>
        <p:nvSpPr>
          <p:cNvPr id="3" name="Footer Placeholder 2">
            <a:extLst>
              <a:ext uri="{FF2B5EF4-FFF2-40B4-BE49-F238E27FC236}">
                <a16:creationId xmlns:a16="http://schemas.microsoft.com/office/drawing/2014/main" id="{C984CBA9-3D04-E6FD-4AD1-F4C346587787}"/>
              </a:ext>
            </a:extLst>
          </p:cNvPr>
          <p:cNvSpPr>
            <a:spLocks noGrp="1"/>
          </p:cNvSpPr>
          <p:nvPr>
            <p:ph type="ftr" sz="quarter" idx="10"/>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BD5E14DA-A894-1A0B-09E2-1FA5A20B5DA9}"/>
              </a:ext>
            </a:extLst>
          </p:cNvPr>
          <p:cNvSpPr>
            <a:spLocks noGrp="1"/>
          </p:cNvSpPr>
          <p:nvPr>
            <p:ph type="sldNum" sz="quarter" idx="11"/>
          </p:nvPr>
        </p:nvSpPr>
        <p:spPr/>
        <p:txBody>
          <a:bodyPr/>
          <a:lstStyle/>
          <a:p>
            <a:fld id="{94CD02C2-D456-3641-838C-076DBE771791}" type="slidenum">
              <a:rPr lang="en-US" smtClean="0"/>
              <a:pPr/>
              <a:t>27</a:t>
            </a:fld>
            <a:endParaRPr lang="en-US"/>
          </a:p>
        </p:txBody>
      </p:sp>
    </p:spTree>
    <p:extLst>
      <p:ext uri="{BB962C8B-B14F-4D97-AF65-F5344CB8AC3E}">
        <p14:creationId xmlns:p14="http://schemas.microsoft.com/office/powerpoint/2010/main" val="3331236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4F9BBB-48BA-2CE7-4433-441876133A21}"/>
              </a:ext>
            </a:extLst>
          </p:cNvPr>
          <p:cNvSpPr>
            <a:spLocks noGrp="1"/>
          </p:cNvSpPr>
          <p:nvPr>
            <p:ph type="title"/>
          </p:nvPr>
        </p:nvSpPr>
        <p:spPr>
          <a:xfrm>
            <a:off x="584791" y="365125"/>
            <a:ext cx="5932967" cy="1325563"/>
          </a:xfrm>
        </p:spPr>
        <p:txBody>
          <a:bodyPr wrap="none" anchor="ctr">
            <a:normAutofit/>
          </a:bodyPr>
          <a:lstStyle/>
          <a:p>
            <a:r>
              <a:rPr lang="en-US"/>
              <a:t>Creative Space Solutions</a:t>
            </a:r>
          </a:p>
        </p:txBody>
      </p:sp>
      <p:sp>
        <p:nvSpPr>
          <p:cNvPr id="2" name="Content Placeholder 1">
            <a:extLst>
              <a:ext uri="{FF2B5EF4-FFF2-40B4-BE49-F238E27FC236}">
                <a16:creationId xmlns:a16="http://schemas.microsoft.com/office/drawing/2014/main" id="{C7B9D09A-C213-10A7-9B78-92B036ACF0A9}"/>
              </a:ext>
            </a:extLst>
          </p:cNvPr>
          <p:cNvSpPr>
            <a:spLocks noGrp="1"/>
          </p:cNvSpPr>
          <p:nvPr>
            <p:ph idx="1"/>
          </p:nvPr>
        </p:nvSpPr>
        <p:spPr>
          <a:xfrm>
            <a:off x="584791" y="1473267"/>
            <a:ext cx="6062734" cy="5162904"/>
          </a:xfrm>
        </p:spPr>
        <p:txBody>
          <a:bodyPr vert="horz" wrap="square" lIns="0" tIns="0" rIns="0" bIns="0" rtlCol="0" anchor="t">
            <a:normAutofit fontScale="55000" lnSpcReduction="20000"/>
          </a:bodyPr>
          <a:lstStyle/>
          <a:p>
            <a:pPr marL="283464" indent="-283464" rtl="0" fontAlgn="base">
              <a:lnSpc>
                <a:spcPct val="120000"/>
              </a:lnSpc>
              <a:spcBef>
                <a:spcPts val="500"/>
              </a:spcBef>
              <a:spcAft>
                <a:spcPts val="1500"/>
              </a:spcAft>
              <a:buClr>
                <a:srgbClr val="003087"/>
              </a:buClr>
              <a:buFont typeface="Arial" panose="020B0604020202020204" pitchFamily="34" charset="0"/>
              <a:buChar char="•"/>
            </a:pPr>
            <a:r>
              <a:rPr lang="en-US" sz="3600" b="0" i="0" u="none" strike="noStrike" dirty="0">
                <a:solidFill>
                  <a:schemeClr val="accent6">
                    <a:lumMod val="10000"/>
                  </a:schemeClr>
                </a:solidFill>
                <a:effectLst/>
              </a:rPr>
              <a:t>Small office or storage area spaces;</a:t>
            </a:r>
            <a:r>
              <a:rPr lang="en-US" sz="3600" b="0" i="0" dirty="0">
                <a:solidFill>
                  <a:schemeClr val="accent6">
                    <a:lumMod val="10000"/>
                  </a:schemeClr>
                </a:solidFill>
                <a:effectLst/>
              </a:rPr>
              <a:t>​</a:t>
            </a:r>
          </a:p>
          <a:p>
            <a:pPr marL="283464" indent="-283464" rtl="0" fontAlgn="base">
              <a:lnSpc>
                <a:spcPct val="120000"/>
              </a:lnSpc>
              <a:spcBef>
                <a:spcPts val="500"/>
              </a:spcBef>
              <a:spcAft>
                <a:spcPts val="1500"/>
              </a:spcAft>
              <a:buClr>
                <a:srgbClr val="003087"/>
              </a:buClr>
              <a:buFont typeface="Arial" panose="020B0604020202020204" pitchFamily="34" charset="0"/>
              <a:buChar char="•"/>
            </a:pPr>
            <a:r>
              <a:rPr lang="en-US" sz="3600" b="0" i="0" u="none" strike="noStrike" dirty="0">
                <a:solidFill>
                  <a:schemeClr val="accent6">
                    <a:lumMod val="10000"/>
                  </a:schemeClr>
                </a:solidFill>
                <a:effectLst/>
              </a:rPr>
              <a:t>Flexible space in a manager’s office or employee break area;</a:t>
            </a:r>
            <a:r>
              <a:rPr lang="en-US" sz="3600" b="0" i="0" dirty="0">
                <a:solidFill>
                  <a:schemeClr val="accent6">
                    <a:lumMod val="10000"/>
                  </a:schemeClr>
                </a:solidFill>
                <a:effectLst/>
              </a:rPr>
              <a:t>​</a:t>
            </a:r>
          </a:p>
          <a:p>
            <a:pPr marL="283464" indent="-283464" rtl="0" fontAlgn="base">
              <a:lnSpc>
                <a:spcPct val="120000"/>
              </a:lnSpc>
              <a:spcBef>
                <a:spcPts val="500"/>
              </a:spcBef>
              <a:spcAft>
                <a:spcPts val="1500"/>
              </a:spcAft>
              <a:buClr>
                <a:srgbClr val="003087"/>
              </a:buClr>
              <a:buFont typeface="Arial" panose="020B0604020202020204" pitchFamily="34" charset="0"/>
              <a:buChar char="•"/>
            </a:pPr>
            <a:r>
              <a:rPr lang="en-US" sz="3600" b="0" i="0" u="none" strike="noStrike" dirty="0">
                <a:solidFill>
                  <a:schemeClr val="accent6">
                    <a:lumMod val="10000"/>
                  </a:schemeClr>
                </a:solidFill>
                <a:effectLst/>
              </a:rPr>
              <a:t>Pop-up tent with chair, table, and battery pack for breast pump;</a:t>
            </a:r>
            <a:r>
              <a:rPr lang="en-US" sz="3600" b="0" i="0" dirty="0">
                <a:solidFill>
                  <a:schemeClr val="accent6">
                    <a:lumMod val="10000"/>
                  </a:schemeClr>
                </a:solidFill>
                <a:effectLst/>
              </a:rPr>
              <a:t>​</a:t>
            </a:r>
          </a:p>
          <a:p>
            <a:pPr marL="283464" indent="-283464" rtl="0" fontAlgn="base">
              <a:lnSpc>
                <a:spcPct val="120000"/>
              </a:lnSpc>
              <a:spcBef>
                <a:spcPts val="500"/>
              </a:spcBef>
              <a:spcAft>
                <a:spcPts val="1500"/>
              </a:spcAft>
              <a:buClr>
                <a:srgbClr val="003087"/>
              </a:buClr>
              <a:buFont typeface="Arial" panose="020B0604020202020204" pitchFamily="34" charset="0"/>
              <a:buChar char="•"/>
            </a:pPr>
            <a:r>
              <a:rPr lang="en-US" sz="3600" b="0" i="0" u="none" strike="noStrike" dirty="0">
                <a:solidFill>
                  <a:schemeClr val="accent6">
                    <a:lumMod val="10000"/>
                  </a:schemeClr>
                </a:solidFill>
                <a:effectLst/>
              </a:rPr>
              <a:t>Private vehicle with privacy window coverings;</a:t>
            </a:r>
            <a:r>
              <a:rPr lang="en-US" sz="3600" b="0" i="0" dirty="0">
                <a:solidFill>
                  <a:schemeClr val="accent6">
                    <a:lumMod val="10000"/>
                  </a:schemeClr>
                </a:solidFill>
                <a:effectLst/>
              </a:rPr>
              <a:t>​</a:t>
            </a:r>
          </a:p>
          <a:p>
            <a:pPr marL="283464" indent="-283464" rtl="0" fontAlgn="base">
              <a:lnSpc>
                <a:spcPct val="120000"/>
              </a:lnSpc>
              <a:spcBef>
                <a:spcPts val="500"/>
              </a:spcBef>
              <a:spcAft>
                <a:spcPts val="1500"/>
              </a:spcAft>
              <a:buClr>
                <a:srgbClr val="003087"/>
              </a:buClr>
              <a:buFont typeface="Arial" panose="020B0604020202020204" pitchFamily="34" charset="0"/>
              <a:buChar char="•"/>
            </a:pPr>
            <a:r>
              <a:rPr lang="en-US" sz="3600" b="0" i="0" u="none" strike="noStrike" dirty="0">
                <a:solidFill>
                  <a:schemeClr val="accent6">
                    <a:lumMod val="10000"/>
                  </a:schemeClr>
                </a:solidFill>
                <a:effectLst/>
              </a:rPr>
              <a:t>Indoor office space at a main office, fire stations, police stations, etc.;</a:t>
            </a:r>
            <a:r>
              <a:rPr lang="en-US" sz="3600" b="0" i="0" dirty="0">
                <a:solidFill>
                  <a:schemeClr val="accent6">
                    <a:lumMod val="10000"/>
                  </a:schemeClr>
                </a:solidFill>
                <a:effectLst/>
              </a:rPr>
              <a:t>​</a:t>
            </a:r>
          </a:p>
          <a:p>
            <a:pPr marL="283464" indent="-283464" rtl="0" fontAlgn="base">
              <a:lnSpc>
                <a:spcPct val="120000"/>
              </a:lnSpc>
              <a:spcBef>
                <a:spcPts val="500"/>
              </a:spcBef>
              <a:spcAft>
                <a:spcPts val="1500"/>
              </a:spcAft>
              <a:buClr>
                <a:srgbClr val="003087"/>
              </a:buClr>
              <a:buFont typeface="Arial" panose="020B0604020202020204" pitchFamily="34" charset="0"/>
              <a:buChar char="•"/>
            </a:pPr>
            <a:r>
              <a:rPr lang="en-US" sz="3600" b="0" i="0" u="none" strike="noStrike" dirty="0">
                <a:solidFill>
                  <a:schemeClr val="accent6">
                    <a:lumMod val="10000"/>
                  </a:schemeClr>
                </a:solidFill>
                <a:effectLst/>
              </a:rPr>
              <a:t>A manager’s office; or</a:t>
            </a:r>
            <a:r>
              <a:rPr lang="en-US" sz="3600" b="0" i="0" dirty="0">
                <a:solidFill>
                  <a:schemeClr val="accent6">
                    <a:lumMod val="10000"/>
                  </a:schemeClr>
                </a:solidFill>
                <a:effectLst/>
              </a:rPr>
              <a:t>​</a:t>
            </a:r>
          </a:p>
          <a:p>
            <a:pPr marL="283464" indent="-283464" rtl="0" fontAlgn="base">
              <a:lnSpc>
                <a:spcPct val="120000"/>
              </a:lnSpc>
              <a:spcBef>
                <a:spcPts val="500"/>
              </a:spcBef>
              <a:spcAft>
                <a:spcPts val="1500"/>
              </a:spcAft>
              <a:buClr>
                <a:srgbClr val="003087"/>
              </a:buClr>
              <a:buFont typeface="Arial" panose="020B0604020202020204" pitchFamily="34" charset="0"/>
              <a:buChar char="•"/>
            </a:pPr>
            <a:r>
              <a:rPr lang="en-US" sz="3600" b="0" i="0" u="none" strike="noStrike" dirty="0">
                <a:solidFill>
                  <a:schemeClr val="accent6">
                    <a:lumMod val="10000"/>
                  </a:schemeClr>
                </a:solidFill>
                <a:effectLst/>
              </a:rPr>
              <a:t>Vacant conference rooms (with a locking door and/or appropriate signage).</a:t>
            </a:r>
            <a:r>
              <a:rPr lang="en-US" sz="3600" b="0" i="0" dirty="0">
                <a:solidFill>
                  <a:schemeClr val="accent6">
                    <a:lumMod val="10000"/>
                  </a:schemeClr>
                </a:solidFill>
                <a:effectLst/>
              </a:rPr>
              <a:t>​</a:t>
            </a:r>
          </a:p>
          <a:p>
            <a:endParaRPr lang="en-US" dirty="0"/>
          </a:p>
        </p:txBody>
      </p:sp>
      <p:pic>
        <p:nvPicPr>
          <p:cNvPr id="11266" name="Picture 2" descr="There are three large covered growing areas with plants under each. There is a dirt road in front of the area of plants and a small green pop-up tent on the road. ">
            <a:extLst>
              <a:ext uri="{FF2B5EF4-FFF2-40B4-BE49-F238E27FC236}">
                <a16:creationId xmlns:a16="http://schemas.microsoft.com/office/drawing/2014/main" id="{760FB77C-D3C5-FCA0-FD72-D1174428F742}"/>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7210368" y="1473267"/>
            <a:ext cx="4981632" cy="3835856"/>
          </a:xfrm>
          <a:prstGeom prst="rect">
            <a:avLst/>
          </a:prstGeom>
          <a:solidFill>
            <a:srgbClr val="FFFFFF"/>
          </a:solidFill>
        </p:spPr>
      </p:pic>
      <p:pic>
        <p:nvPicPr>
          <p:cNvPr id="11268" name="Picture 4" descr="A person wearing a pink polka dot long sleeved shirt, a pink bandana around their head, and a red baseball cap is carrying a large round bag over their left shoulder. The person is carrying a small blue and white hard cooler in their right hand. There are plants in the background. ">
            <a:extLst>
              <a:ext uri="{FF2B5EF4-FFF2-40B4-BE49-F238E27FC236}">
                <a16:creationId xmlns:a16="http://schemas.microsoft.com/office/drawing/2014/main" id="{26FE72E4-8053-A33F-54C7-BE16A26960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66329" y="2787894"/>
            <a:ext cx="1905000"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A4FAB4-AACA-5972-6E35-EC39D011398E}"/>
              </a:ext>
            </a:extLst>
          </p:cNvPr>
          <p:cNvSpPr txBox="1"/>
          <p:nvPr/>
        </p:nvSpPr>
        <p:spPr>
          <a:xfrm>
            <a:off x="7210368" y="5384733"/>
            <a:ext cx="4170293" cy="276999"/>
          </a:xfrm>
          <a:prstGeom prst="rect">
            <a:avLst/>
          </a:prstGeom>
          <a:noFill/>
        </p:spPr>
        <p:txBody>
          <a:bodyPr wrap="square" rtlCol="0">
            <a:spAutoFit/>
          </a:bodyPr>
          <a:lstStyle/>
          <a:p>
            <a:r>
              <a:rPr lang="en-US" sz="1200">
                <a:solidFill>
                  <a:srgbClr val="003087"/>
                </a:solidFill>
              </a:rPr>
              <a:t>Photo credit: OWH Employer Solutions</a:t>
            </a:r>
          </a:p>
        </p:txBody>
      </p:sp>
      <p:sp>
        <p:nvSpPr>
          <p:cNvPr id="3" name="Footer Placeholder 2">
            <a:extLst>
              <a:ext uri="{FF2B5EF4-FFF2-40B4-BE49-F238E27FC236}">
                <a16:creationId xmlns:a16="http://schemas.microsoft.com/office/drawing/2014/main" id="{885152F7-6134-5047-DB79-6BF6FF2EE380}"/>
              </a:ext>
            </a:extLst>
          </p:cNvPr>
          <p:cNvSpPr>
            <a:spLocks noGrp="1"/>
          </p:cNvSpPr>
          <p:nvPr>
            <p:ph type="ftr" sz="quarter" idx="11"/>
          </p:nvPr>
        </p:nvSpPr>
        <p:spPr>
          <a:xfrm>
            <a:off x="733647" y="6492875"/>
            <a:ext cx="4114800" cy="300159"/>
          </a:xfrm>
        </p:spPr>
        <p:txBody>
          <a:bodyPr wrap="square" anchor="ctr">
            <a:normAutofit/>
          </a:bodyPr>
          <a:lstStyle/>
          <a:p>
            <a:pPr>
              <a:spcAft>
                <a:spcPts val="600"/>
              </a:spcAft>
            </a:pPr>
            <a:r>
              <a:rPr lang="en-US"/>
              <a:t>Texas Mother-Friendly Worksite Program</a:t>
            </a:r>
          </a:p>
        </p:txBody>
      </p:sp>
      <p:sp>
        <p:nvSpPr>
          <p:cNvPr id="4" name="Slide Number Placeholder 3">
            <a:extLst>
              <a:ext uri="{FF2B5EF4-FFF2-40B4-BE49-F238E27FC236}">
                <a16:creationId xmlns:a16="http://schemas.microsoft.com/office/drawing/2014/main" id="{EF2D8487-D4AD-B63E-9007-B06665E591C5}"/>
              </a:ext>
            </a:extLst>
          </p:cNvPr>
          <p:cNvSpPr>
            <a:spLocks noGrp="1"/>
          </p:cNvSpPr>
          <p:nvPr>
            <p:ph type="sldNum" sz="quarter" idx="12"/>
          </p:nvPr>
        </p:nvSpPr>
        <p:spPr>
          <a:xfrm>
            <a:off x="9144000" y="6492875"/>
            <a:ext cx="2743200" cy="300159"/>
          </a:xfrm>
        </p:spPr>
        <p:txBody>
          <a:bodyPr wrap="square" anchor="ctr">
            <a:normAutofit/>
          </a:bodyPr>
          <a:lstStyle/>
          <a:p>
            <a:pPr>
              <a:spcAft>
                <a:spcPts val="600"/>
              </a:spcAft>
            </a:pPr>
            <a:fld id="{94CD02C2-D456-3641-838C-076DBE771791}" type="slidenum">
              <a:rPr lang="en-US" smtClean="0"/>
              <a:pPr>
                <a:spcAft>
                  <a:spcPts val="600"/>
                </a:spcAft>
              </a:pPr>
              <a:t>28</a:t>
            </a:fld>
            <a:endParaRPr lang="en-US"/>
          </a:p>
        </p:txBody>
      </p:sp>
    </p:spTree>
    <p:extLst>
      <p:ext uri="{BB962C8B-B14F-4D97-AF65-F5344CB8AC3E}">
        <p14:creationId xmlns:p14="http://schemas.microsoft.com/office/powerpoint/2010/main" val="1688480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E5B284-775D-705C-6C6F-F5951FFEC0AA}"/>
              </a:ext>
            </a:extLst>
          </p:cNvPr>
          <p:cNvSpPr>
            <a:spLocks noGrp="1"/>
          </p:cNvSpPr>
          <p:nvPr>
            <p:ph type="title"/>
          </p:nvPr>
        </p:nvSpPr>
        <p:spPr/>
        <p:txBody>
          <a:bodyPr/>
          <a:lstStyle/>
          <a:p>
            <a:r>
              <a:rPr lang="en-US"/>
              <a:t>Access to Hygienic Storage</a:t>
            </a:r>
          </a:p>
        </p:txBody>
      </p:sp>
      <p:sp>
        <p:nvSpPr>
          <p:cNvPr id="2" name="Content Placeholder 1">
            <a:extLst>
              <a:ext uri="{FF2B5EF4-FFF2-40B4-BE49-F238E27FC236}">
                <a16:creationId xmlns:a16="http://schemas.microsoft.com/office/drawing/2014/main" id="{1463079B-73C4-481C-2252-5D1575715D69}"/>
              </a:ext>
            </a:extLst>
          </p:cNvPr>
          <p:cNvSpPr>
            <a:spLocks noGrp="1"/>
          </p:cNvSpPr>
          <p:nvPr>
            <p:ph idx="1"/>
          </p:nvPr>
        </p:nvSpPr>
        <p:spPr/>
        <p:txBody>
          <a:bodyPr vert="horz" wrap="square" lIns="0" tIns="0" rIns="0" bIns="0" rtlCol="0" anchor="t">
            <a:noAutofit/>
          </a:bodyPr>
          <a:lstStyle/>
          <a:p>
            <a:pPr fontAlgn="base">
              <a:spcBef>
                <a:spcPts val="500"/>
              </a:spcBef>
              <a:buClr>
                <a:srgbClr val="FFC800"/>
              </a:buClr>
            </a:pPr>
            <a:r>
              <a:rPr lang="en-US" sz="2400">
                <a:latin typeface="PT Sans"/>
              </a:rPr>
              <a:t>Hygienic storage may be:</a:t>
            </a:r>
          </a:p>
          <a:p>
            <a:pPr marL="283210" indent="-283210" algn="l">
              <a:spcBef>
                <a:spcPts val="500"/>
              </a:spcBef>
              <a:buClr>
                <a:srgbClr val="FFC800"/>
              </a:buClr>
              <a:buFont typeface="Arial" panose="020B0604020202020204" pitchFamily="34" charset="0"/>
              <a:buChar char="•"/>
            </a:pPr>
            <a:r>
              <a:rPr lang="en-US" sz="2000" b="0" i="0" u="none" strike="noStrike">
                <a:effectLst/>
                <a:latin typeface="PT Sans"/>
              </a:rPr>
              <a:t>A personal cooler</a:t>
            </a:r>
            <a:r>
              <a:rPr lang="en-US" sz="2000" b="0" i="0">
                <a:effectLst/>
                <a:latin typeface="PT Sans"/>
              </a:rPr>
              <a:t>​</a:t>
            </a:r>
            <a:r>
              <a:rPr lang="en-US" sz="2000">
                <a:latin typeface="PT Sans"/>
              </a:rPr>
              <a:t>;</a:t>
            </a:r>
            <a:endParaRPr lang="en-US"/>
          </a:p>
          <a:p>
            <a:pPr marL="283210" indent="-283210" fontAlgn="base">
              <a:spcBef>
                <a:spcPts val="500"/>
              </a:spcBef>
              <a:buClr>
                <a:srgbClr val="FFC800"/>
              </a:buClr>
              <a:buFont typeface="Arial" panose="020B0604020202020204" pitchFamily="34" charset="0"/>
              <a:buChar char="•"/>
            </a:pPr>
            <a:r>
              <a:rPr lang="en-US" sz="2000">
                <a:latin typeface="PT Sans"/>
              </a:rPr>
              <a:t>A</a:t>
            </a:r>
            <a:r>
              <a:rPr lang="en-US" sz="2000" b="0" i="0" u="none" strike="noStrike">
                <a:effectLst/>
                <a:latin typeface="PT Sans"/>
              </a:rPr>
              <a:t> small college dorm room sized refrigerator located in the lactation room</a:t>
            </a:r>
            <a:r>
              <a:rPr lang="en-US" sz="2000" b="0" i="0">
                <a:effectLst/>
                <a:latin typeface="PT Sans"/>
              </a:rPr>
              <a:t>​</a:t>
            </a:r>
            <a:r>
              <a:rPr lang="en-US" sz="2000">
                <a:latin typeface="PT Sans"/>
              </a:rPr>
              <a:t>; or</a:t>
            </a:r>
            <a:endParaRPr lang="en-US" sz="2000" b="0" i="0">
              <a:effectLst/>
              <a:latin typeface="PT Sans" panose="020B0503020203020204" pitchFamily="34" charset="0"/>
            </a:endParaRPr>
          </a:p>
          <a:p>
            <a:pPr marL="283210" indent="-283210" algn="l" rtl="0" fontAlgn="base">
              <a:spcBef>
                <a:spcPts val="500"/>
              </a:spcBef>
              <a:buClr>
                <a:srgbClr val="FFC800"/>
              </a:buClr>
              <a:buFont typeface="Arial" panose="020B0604020202020204" pitchFamily="34" charset="0"/>
              <a:buChar char="•"/>
            </a:pPr>
            <a:r>
              <a:rPr lang="en-US" sz="2000" b="0" i="0" u="none" strike="noStrike">
                <a:effectLst/>
                <a:latin typeface="PT Sans"/>
              </a:rPr>
              <a:t>A public shared refrigerator like in a break room</a:t>
            </a:r>
            <a:r>
              <a:rPr lang="en-US" sz="2000" b="0" i="0">
                <a:effectLst/>
                <a:latin typeface="PT Sans"/>
              </a:rPr>
              <a:t>​</a:t>
            </a:r>
            <a:r>
              <a:rPr lang="en-US" sz="2000">
                <a:latin typeface="PT Sans"/>
              </a:rPr>
              <a:t>.</a:t>
            </a:r>
            <a:endParaRPr lang="en-US" sz="2000" b="0" i="0">
              <a:effectLst/>
              <a:latin typeface="PT Sans" panose="020B0503020203020204" pitchFamily="34" charset="0"/>
            </a:endParaRPr>
          </a:p>
          <a:p>
            <a:pPr algn="l" rtl="0" fontAlgn="base">
              <a:spcBef>
                <a:spcPts val="500"/>
              </a:spcBef>
              <a:buClr>
                <a:srgbClr val="FFC800"/>
              </a:buClr>
            </a:pPr>
            <a:r>
              <a:rPr lang="en-US" sz="2400" b="0" i="0" u="none" strike="noStrike">
                <a:effectLst/>
                <a:latin typeface="PT Sans"/>
              </a:rPr>
              <a:t>OSHA regulations state breast milk is not an “occupational exposure”</a:t>
            </a:r>
            <a:r>
              <a:rPr lang="en-US" sz="2400" b="0" i="0">
                <a:effectLst/>
                <a:latin typeface="PT Sans"/>
              </a:rPr>
              <a:t>​</a:t>
            </a:r>
            <a:r>
              <a:rPr lang="en-US" sz="2400">
                <a:latin typeface="PT Sans"/>
              </a:rPr>
              <a:t>.</a:t>
            </a:r>
            <a:endParaRPr lang="en-US" sz="2400" b="0" i="0">
              <a:effectLst/>
              <a:latin typeface="PT Sans"/>
            </a:endParaRPr>
          </a:p>
          <a:p>
            <a:endParaRPr lang="en-US"/>
          </a:p>
        </p:txBody>
      </p:sp>
      <p:pic>
        <p:nvPicPr>
          <p:cNvPr id="8" name="Picture Placeholder 7" descr="A person wearing a peach t-shirt and a yellow high-visibility vest is putting a small black cooler with a blue and white logo on it, into the refrigerator. The refrigerator is large and empty. ">
            <a:extLst>
              <a:ext uri="{FF2B5EF4-FFF2-40B4-BE49-F238E27FC236}">
                <a16:creationId xmlns:a16="http://schemas.microsoft.com/office/drawing/2014/main" id="{25BE50C1-2D3F-CA93-FBBB-DB7463A4E423}"/>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031BDDB2-41A2-388C-3E9E-DF43CF8A038E}"/>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D7061B61-4545-2B60-3079-071598861B1B}"/>
              </a:ext>
            </a:extLst>
          </p:cNvPr>
          <p:cNvSpPr>
            <a:spLocks noGrp="1"/>
          </p:cNvSpPr>
          <p:nvPr>
            <p:ph type="sldNum" sz="quarter" idx="12"/>
          </p:nvPr>
        </p:nvSpPr>
        <p:spPr/>
        <p:txBody>
          <a:bodyPr/>
          <a:lstStyle/>
          <a:p>
            <a:fld id="{94CD02C2-D456-3641-838C-076DBE771791}" type="slidenum">
              <a:rPr lang="en-US" smtClean="0">
                <a:solidFill>
                  <a:schemeClr val="tx2"/>
                </a:solidFill>
              </a:rPr>
              <a:pPr/>
              <a:t>29</a:t>
            </a:fld>
            <a:endParaRPr lang="en-US" dirty="0">
              <a:solidFill>
                <a:schemeClr val="tx2"/>
              </a:solidFill>
            </a:endParaRPr>
          </a:p>
        </p:txBody>
      </p:sp>
    </p:spTree>
    <p:extLst>
      <p:ext uri="{BB962C8B-B14F-4D97-AF65-F5344CB8AC3E}">
        <p14:creationId xmlns:p14="http://schemas.microsoft.com/office/powerpoint/2010/main" val="266369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789D-2179-2ADE-E899-37DEDB50DBD8}"/>
              </a:ext>
            </a:extLst>
          </p:cNvPr>
          <p:cNvSpPr>
            <a:spLocks noGrp="1"/>
          </p:cNvSpPr>
          <p:nvPr>
            <p:ph type="title"/>
          </p:nvPr>
        </p:nvSpPr>
        <p:spPr/>
        <p:txBody>
          <a:bodyPr/>
          <a:lstStyle/>
          <a:p>
            <a:r>
              <a:rPr lang="en-US"/>
              <a:t>The Public Health Case for Supporting Breastfeeding</a:t>
            </a:r>
          </a:p>
        </p:txBody>
      </p:sp>
      <p:sp>
        <p:nvSpPr>
          <p:cNvPr id="3" name="Text Placeholder 2">
            <a:extLst>
              <a:ext uri="{FF2B5EF4-FFF2-40B4-BE49-F238E27FC236}">
                <a16:creationId xmlns:a16="http://schemas.microsoft.com/office/drawing/2014/main" id="{707A6711-332D-E664-20DF-1420D7C6101D}"/>
              </a:ext>
            </a:extLst>
          </p:cNvPr>
          <p:cNvSpPr>
            <a:spLocks noGrp="1"/>
          </p:cNvSpPr>
          <p:nvPr>
            <p:ph type="body" idx="1"/>
          </p:nvPr>
        </p:nvSpPr>
        <p:spPr/>
        <p:txBody>
          <a:bodyPr/>
          <a:lstStyle/>
          <a:p>
            <a:r>
              <a:rPr lang="en-US">
                <a:solidFill>
                  <a:schemeClr val="accent6">
                    <a:lumMod val="10000"/>
                  </a:schemeClr>
                </a:solidFill>
              </a:rPr>
              <a:t>How we move the needle to improve breastfeeding outcomes. </a:t>
            </a:r>
          </a:p>
        </p:txBody>
      </p:sp>
      <p:sp>
        <p:nvSpPr>
          <p:cNvPr id="4" name="Footer Placeholder 3">
            <a:extLst>
              <a:ext uri="{FF2B5EF4-FFF2-40B4-BE49-F238E27FC236}">
                <a16:creationId xmlns:a16="http://schemas.microsoft.com/office/drawing/2014/main" id="{B8C69B34-0A7F-CDAA-60AC-DDAA26F3DF9F}"/>
              </a:ext>
            </a:extLst>
          </p:cNvPr>
          <p:cNvSpPr>
            <a:spLocks noGrp="1"/>
          </p:cNvSpPr>
          <p:nvPr>
            <p:ph type="ftr" sz="quarter" idx="11"/>
          </p:nvPr>
        </p:nvSpPr>
        <p:spPr/>
        <p:txBody>
          <a:bodyPr/>
          <a:lstStyle/>
          <a:p>
            <a:r>
              <a:rPr lang="en-US"/>
              <a:t>Texas Mother-Friendly Worksite Program</a:t>
            </a:r>
          </a:p>
        </p:txBody>
      </p:sp>
      <p:sp>
        <p:nvSpPr>
          <p:cNvPr id="5" name="Slide Number Placeholder 4">
            <a:extLst>
              <a:ext uri="{FF2B5EF4-FFF2-40B4-BE49-F238E27FC236}">
                <a16:creationId xmlns:a16="http://schemas.microsoft.com/office/drawing/2014/main" id="{5125B106-2DD9-C7AB-39E7-1D9E23E29C40}"/>
              </a:ext>
            </a:extLst>
          </p:cNvPr>
          <p:cNvSpPr>
            <a:spLocks noGrp="1"/>
          </p:cNvSpPr>
          <p:nvPr>
            <p:ph type="sldNum" sz="quarter" idx="12"/>
          </p:nvPr>
        </p:nvSpPr>
        <p:spPr/>
        <p:txBody>
          <a:bodyPr/>
          <a:lstStyle/>
          <a:p>
            <a:fld id="{94CD02C2-D456-3641-838C-076DBE771791}" type="slidenum">
              <a:rPr lang="en-US" smtClean="0"/>
              <a:t>3</a:t>
            </a:fld>
            <a:endParaRPr lang="en-US"/>
          </a:p>
        </p:txBody>
      </p:sp>
    </p:spTree>
    <p:extLst>
      <p:ext uri="{BB962C8B-B14F-4D97-AF65-F5344CB8AC3E}">
        <p14:creationId xmlns:p14="http://schemas.microsoft.com/office/powerpoint/2010/main" val="2065804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86835E-ECD5-6BD3-48E0-DCEDBA179567}"/>
              </a:ext>
            </a:extLst>
          </p:cNvPr>
          <p:cNvSpPr>
            <a:spLocks noGrp="1"/>
          </p:cNvSpPr>
          <p:nvPr>
            <p:ph type="title"/>
          </p:nvPr>
        </p:nvSpPr>
        <p:spPr/>
        <p:txBody>
          <a:bodyPr/>
          <a:lstStyle/>
          <a:p>
            <a:r>
              <a:rPr lang="en-US"/>
              <a:t>Access to a Clean, Safe Water </a:t>
            </a:r>
            <a:br>
              <a:rPr lang="en-US"/>
            </a:br>
            <a:r>
              <a:rPr lang="en-US"/>
              <a:t>Source</a:t>
            </a:r>
          </a:p>
        </p:txBody>
      </p:sp>
      <p:sp>
        <p:nvSpPr>
          <p:cNvPr id="2" name="Content Placeholder 1">
            <a:extLst>
              <a:ext uri="{FF2B5EF4-FFF2-40B4-BE49-F238E27FC236}">
                <a16:creationId xmlns:a16="http://schemas.microsoft.com/office/drawing/2014/main" id="{B2DBD1A5-3542-7CC5-AE7A-48004D0B8CD0}"/>
              </a:ext>
            </a:extLst>
          </p:cNvPr>
          <p:cNvSpPr>
            <a:spLocks noGrp="1"/>
          </p:cNvSpPr>
          <p:nvPr>
            <p:ph idx="1"/>
          </p:nvPr>
        </p:nvSpPr>
        <p:spPr>
          <a:xfrm>
            <a:off x="584791" y="1614228"/>
            <a:ext cx="5932967" cy="2054276"/>
          </a:xfrm>
        </p:spPr>
        <p:txBody>
          <a:bodyPr vert="horz" wrap="square" lIns="0" tIns="0" rIns="0" bIns="0" rtlCol="0" anchor="t">
            <a:noAutofit/>
          </a:bodyPr>
          <a:lstStyle/>
          <a:p>
            <a:pPr marL="283210" indent="-28321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For hand washing and pump equipment hygiene</a:t>
            </a:r>
            <a:r>
              <a:rPr lang="en-US" sz="2000">
                <a:solidFill>
                  <a:schemeClr val="accent6">
                    <a:lumMod val="10000"/>
                  </a:schemeClr>
                </a:solidFill>
                <a:latin typeface="PT Sans"/>
              </a:rPr>
              <a:t>.</a:t>
            </a:r>
            <a:r>
              <a:rPr lang="en-US" sz="2000" b="0" i="0" u="none" strike="noStrike">
                <a:solidFill>
                  <a:schemeClr val="accent6">
                    <a:lumMod val="10000"/>
                  </a:schemeClr>
                </a:solidFill>
                <a:effectLst/>
                <a:latin typeface="PT Sans"/>
              </a:rPr>
              <a:t> </a:t>
            </a:r>
            <a:r>
              <a:rPr lang="en-US" sz="2000" b="0" i="0">
                <a:solidFill>
                  <a:schemeClr val="accent6">
                    <a:lumMod val="10000"/>
                  </a:schemeClr>
                </a:solidFill>
                <a:effectLst/>
                <a:latin typeface="PT Sans"/>
              </a:rPr>
              <a:t>​</a:t>
            </a:r>
            <a:endParaRPr lang="en-US">
              <a:solidFill>
                <a:schemeClr val="accent6">
                  <a:lumMod val="10000"/>
                </a:schemeClr>
              </a:solidFill>
              <a:latin typeface="PT Sans"/>
            </a:endParaRPr>
          </a:p>
          <a:p>
            <a:pPr marL="283210" indent="-283210" fontAlgn="base">
              <a:spcBef>
                <a:spcPts val="500"/>
              </a:spcBef>
              <a:buClr>
                <a:srgbClr val="003087"/>
              </a:buClr>
              <a:buFont typeface="Arial" panose="020B0604020202020204" pitchFamily="34" charset="0"/>
              <a:buChar char="•"/>
            </a:pPr>
            <a:r>
              <a:rPr lang="en-US" sz="2000" b="0" i="0" u="none" strike="noStrike">
                <a:solidFill>
                  <a:schemeClr val="accent6">
                    <a:lumMod val="10000"/>
                  </a:schemeClr>
                </a:solidFill>
                <a:effectLst/>
                <a:latin typeface="PT Sans"/>
              </a:rPr>
              <a:t>Depending on the industry, creative solutions could be necessary</a:t>
            </a:r>
            <a:r>
              <a:rPr lang="en-US" sz="2000" b="0" i="0">
                <a:solidFill>
                  <a:schemeClr val="accent6">
                    <a:lumMod val="10000"/>
                  </a:schemeClr>
                </a:solidFill>
                <a:effectLst/>
                <a:latin typeface="PT Sans"/>
              </a:rPr>
              <a:t>​</a:t>
            </a:r>
            <a:r>
              <a:rPr lang="en-US" sz="2000">
                <a:solidFill>
                  <a:schemeClr val="accent6">
                    <a:lumMod val="10000"/>
                  </a:schemeClr>
                </a:solidFill>
                <a:latin typeface="PT Sans"/>
              </a:rPr>
              <a:t>. </a:t>
            </a:r>
            <a:r>
              <a:rPr lang="en-US" sz="2000" b="0" i="0" u="none" strike="noStrike">
                <a:solidFill>
                  <a:schemeClr val="accent6">
                    <a:lumMod val="10000"/>
                  </a:schemeClr>
                </a:solidFill>
                <a:effectLst/>
                <a:latin typeface="PT Sans"/>
              </a:rPr>
              <a:t>Example: </a:t>
            </a:r>
            <a:r>
              <a:rPr lang="en-US" sz="2000">
                <a:solidFill>
                  <a:schemeClr val="accent6">
                    <a:lumMod val="10000"/>
                  </a:schemeClr>
                </a:solidFill>
                <a:latin typeface="PT Sans"/>
              </a:rPr>
              <a:t>agriculture</a:t>
            </a:r>
            <a:r>
              <a:rPr lang="en-US" sz="2000" b="0" i="0" u="none" strike="noStrike">
                <a:solidFill>
                  <a:schemeClr val="accent6">
                    <a:lumMod val="10000"/>
                  </a:schemeClr>
                </a:solidFill>
                <a:effectLst/>
                <a:latin typeface="PT Sans"/>
              </a:rPr>
              <a:t> workers</a:t>
            </a:r>
            <a:r>
              <a:rPr lang="en-US" sz="2000" b="0" i="0">
                <a:solidFill>
                  <a:schemeClr val="accent6">
                    <a:lumMod val="10000"/>
                  </a:schemeClr>
                </a:solidFill>
                <a:effectLst/>
                <a:latin typeface="PT Sans"/>
              </a:rPr>
              <a:t>​</a:t>
            </a:r>
            <a:r>
              <a:rPr lang="en-US" sz="2000">
                <a:solidFill>
                  <a:schemeClr val="accent6">
                    <a:lumMod val="10000"/>
                  </a:schemeClr>
                </a:solidFill>
                <a:latin typeface="PT Sans"/>
              </a:rPr>
              <a:t>.</a:t>
            </a:r>
            <a:endParaRPr lang="en-US" sz="2000" b="0" i="0">
              <a:solidFill>
                <a:schemeClr val="accent6">
                  <a:lumMod val="10000"/>
                </a:schemeClr>
              </a:solidFill>
              <a:effectLst/>
              <a:latin typeface="PT Sans"/>
            </a:endParaRPr>
          </a:p>
          <a:p>
            <a:endParaRPr lang="en-US"/>
          </a:p>
        </p:txBody>
      </p:sp>
      <p:pic>
        <p:nvPicPr>
          <p:cNvPr id="12290" name="Picture 2" descr="Two people are washing their hands using water from an outside sink. There are soap dispensers above the water taps">
            <a:extLst>
              <a:ext uri="{FF2B5EF4-FFF2-40B4-BE49-F238E27FC236}">
                <a16:creationId xmlns:a16="http://schemas.microsoft.com/office/drawing/2014/main" id="{26136955-8400-42AD-61DF-B8077E3BB5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4791" y="3592044"/>
            <a:ext cx="5586411" cy="23098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8FB850-385E-F8F5-4F67-F28FDC5958C3}"/>
              </a:ext>
            </a:extLst>
          </p:cNvPr>
          <p:cNvSpPr txBox="1"/>
          <p:nvPr/>
        </p:nvSpPr>
        <p:spPr>
          <a:xfrm>
            <a:off x="503937" y="5920366"/>
            <a:ext cx="309005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87"/>
                </a:solidFill>
                <a:effectLst/>
                <a:uLnTx/>
                <a:uFillTx/>
                <a:latin typeface="Calibri" panose="020F0502020204030204"/>
                <a:ea typeface="+mn-ea"/>
                <a:cs typeface="+mn-cs"/>
              </a:rPr>
              <a:t>Photo credit: OWH Employer Solutions</a:t>
            </a:r>
          </a:p>
        </p:txBody>
      </p:sp>
      <p:pic>
        <p:nvPicPr>
          <p:cNvPr id="10" name="Picture Placeholder 9" descr="A person in a green shirt is washing their breast pump parts in a bathroom sink. There are two baby bottles of milk on the right side of the sink. There is a large bottle of blue dish soap on the left side of the sink. There is a mirror above the sink, and we see the person's reflection. &#10;">
            <a:extLst>
              <a:ext uri="{FF2B5EF4-FFF2-40B4-BE49-F238E27FC236}">
                <a16:creationId xmlns:a16="http://schemas.microsoft.com/office/drawing/2014/main" id="{D014F18A-856E-9E13-9095-2F62DC3A0DE0}"/>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D25D6AC6-77BE-9315-29F9-F5F1E59CA55E}"/>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77103406-5EC0-95AA-731A-2324BA9E04D3}"/>
              </a:ext>
            </a:extLst>
          </p:cNvPr>
          <p:cNvSpPr>
            <a:spLocks noGrp="1"/>
          </p:cNvSpPr>
          <p:nvPr>
            <p:ph type="sldNum" sz="quarter" idx="12"/>
          </p:nvPr>
        </p:nvSpPr>
        <p:spPr/>
        <p:txBody>
          <a:bodyPr/>
          <a:lstStyle/>
          <a:p>
            <a:fld id="{94CD02C2-D456-3641-838C-076DBE771791}" type="slidenum">
              <a:rPr lang="en-US" smtClean="0">
                <a:solidFill>
                  <a:schemeClr val="bg1"/>
                </a:solidFill>
              </a:rPr>
              <a:t>30</a:t>
            </a:fld>
            <a:endParaRPr lang="en-US" dirty="0">
              <a:solidFill>
                <a:schemeClr val="bg1"/>
              </a:solidFill>
            </a:endParaRPr>
          </a:p>
        </p:txBody>
      </p:sp>
    </p:spTree>
    <p:extLst>
      <p:ext uri="{BB962C8B-B14F-4D97-AF65-F5344CB8AC3E}">
        <p14:creationId xmlns:p14="http://schemas.microsoft.com/office/powerpoint/2010/main" val="478190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798B30-CD85-453E-34EF-06CB99E71042}"/>
              </a:ext>
            </a:extLst>
          </p:cNvPr>
          <p:cNvSpPr>
            <a:spLocks noGrp="1"/>
          </p:cNvSpPr>
          <p:nvPr>
            <p:ph type="title"/>
          </p:nvPr>
        </p:nvSpPr>
        <p:spPr/>
        <p:txBody>
          <a:bodyPr>
            <a:normAutofit/>
          </a:bodyPr>
          <a:lstStyle/>
          <a:p>
            <a:r>
              <a:rPr lang="en-US"/>
              <a:t>Foundational Texas Mother-Friendly </a:t>
            </a:r>
            <a:br>
              <a:rPr lang="en-US"/>
            </a:br>
            <a:r>
              <a:rPr lang="en-US"/>
              <a:t>Worksite Elements</a:t>
            </a:r>
          </a:p>
        </p:txBody>
      </p:sp>
      <p:sp>
        <p:nvSpPr>
          <p:cNvPr id="5" name="Content Placeholder 4">
            <a:extLst>
              <a:ext uri="{FF2B5EF4-FFF2-40B4-BE49-F238E27FC236}">
                <a16:creationId xmlns:a16="http://schemas.microsoft.com/office/drawing/2014/main" id="{F2A393BC-2563-7D4F-1CB5-DACB3BD87070}"/>
              </a:ext>
            </a:extLst>
          </p:cNvPr>
          <p:cNvSpPr>
            <a:spLocks noGrp="1"/>
          </p:cNvSpPr>
          <p:nvPr>
            <p:ph sz="half" idx="1"/>
          </p:nvPr>
        </p:nvSpPr>
        <p:spPr>
          <a:xfrm>
            <a:off x="732275" y="1913425"/>
            <a:ext cx="5090879" cy="4263537"/>
          </a:xfrm>
        </p:spPr>
        <p:txBody>
          <a:bodyPr vert="horz" wrap="square" lIns="0" tIns="0" rIns="0" bIns="0" rtlCol="0" anchor="t">
            <a:noAutofit/>
          </a:bodyPr>
          <a:lstStyle/>
          <a:p>
            <a:pPr algn="l" rtl="0" fontAlgn="base">
              <a:spcAft>
                <a:spcPts val="1000"/>
              </a:spcAft>
            </a:pPr>
            <a:r>
              <a:rPr lang="en-US" sz="2400" b="1" i="0" u="none" strike="noStrike">
                <a:effectLst/>
                <a:latin typeface="PT Sans"/>
              </a:rPr>
              <a:t>Supportive </a:t>
            </a:r>
            <a:r>
              <a:rPr lang="en-US" sz="2400" b="1">
                <a:latin typeface="PT Sans"/>
              </a:rPr>
              <a:t>Environment</a:t>
            </a:r>
            <a:r>
              <a:rPr lang="en-US" sz="2400" b="0" i="0">
                <a:effectLst/>
                <a:latin typeface="PT Sans"/>
              </a:rPr>
              <a:t>​</a:t>
            </a:r>
          </a:p>
          <a:p>
            <a:pPr marL="283210" indent="-283210" algn="l" rtl="0" fontAlgn="base">
              <a:spcBef>
                <a:spcPts val="500"/>
              </a:spcBef>
              <a:buClr>
                <a:srgbClr val="FFC800"/>
              </a:buClr>
              <a:buFont typeface="Arial" panose="020B0604020202020204" pitchFamily="34" charset="0"/>
              <a:buChar char="•"/>
            </a:pPr>
            <a:r>
              <a:rPr lang="en-US" sz="2000" b="0" i="0" u="none" strike="noStrike">
                <a:effectLst/>
                <a:latin typeface="PT Sans"/>
              </a:rPr>
              <a:t>Best practice- policy language</a:t>
            </a:r>
            <a:r>
              <a:rPr lang="en-US" sz="2000" b="0" i="0">
                <a:effectLst/>
                <a:latin typeface="PT Sans"/>
              </a:rPr>
              <a:t>​</a:t>
            </a:r>
          </a:p>
          <a:p>
            <a:pPr algn="l" rtl="0" fontAlgn="base">
              <a:spcAft>
                <a:spcPts val="1000"/>
              </a:spcAft>
            </a:pPr>
            <a:r>
              <a:rPr lang="en-US" sz="2000" b="0" i="1" u="none" strike="noStrike">
                <a:effectLst/>
                <a:latin typeface="PT Sans"/>
              </a:rPr>
              <a:t>"In recognition of the well-documented health advantages of breastfeeding for infants and mothers, [Organization Name] provides a supportive environment to enable breastfeeding employees to express their milk during work hours."</a:t>
            </a:r>
            <a:r>
              <a:rPr lang="en-US" sz="2000" b="0" i="0">
                <a:effectLst/>
                <a:latin typeface="PT Sans"/>
              </a:rPr>
              <a:t>​</a:t>
            </a:r>
          </a:p>
          <a:p>
            <a:endParaRPr lang="en-US" sz="1600">
              <a:latin typeface="PT Sans" panose="020B0503020203020204" pitchFamily="34" charset="0"/>
            </a:endParaRPr>
          </a:p>
        </p:txBody>
      </p:sp>
      <p:sp>
        <p:nvSpPr>
          <p:cNvPr id="6" name="Content Placeholder 5">
            <a:extLst>
              <a:ext uri="{FF2B5EF4-FFF2-40B4-BE49-F238E27FC236}">
                <a16:creationId xmlns:a16="http://schemas.microsoft.com/office/drawing/2014/main" id="{31EC2F95-4308-F426-20A7-B83C14AEF5D1}"/>
              </a:ext>
            </a:extLst>
          </p:cNvPr>
          <p:cNvSpPr>
            <a:spLocks noGrp="1"/>
          </p:cNvSpPr>
          <p:nvPr>
            <p:ph sz="half" idx="13"/>
          </p:nvPr>
        </p:nvSpPr>
        <p:spPr>
          <a:xfrm>
            <a:off x="6098461" y="1913425"/>
            <a:ext cx="5435008" cy="4263537"/>
          </a:xfrm>
        </p:spPr>
        <p:txBody>
          <a:bodyPr vert="horz" wrap="square" lIns="0" tIns="0" rIns="0" bIns="0" rtlCol="0" anchor="t">
            <a:noAutofit/>
          </a:bodyPr>
          <a:lstStyle/>
          <a:p>
            <a:pPr algn="l" rtl="0" fontAlgn="base">
              <a:spcAft>
                <a:spcPts val="1000"/>
              </a:spcAft>
            </a:pPr>
            <a:r>
              <a:rPr lang="en-US" sz="2400" b="1" i="0" u="none" strike="noStrike">
                <a:effectLst/>
                <a:latin typeface="PT Sans"/>
              </a:rPr>
              <a:t>Routine </a:t>
            </a:r>
            <a:r>
              <a:rPr lang="en-US" sz="2400" b="1">
                <a:latin typeface="PT Sans"/>
              </a:rPr>
              <a:t>Communication</a:t>
            </a:r>
            <a:r>
              <a:rPr lang="en-US" sz="2400" b="1" i="0" u="none" strike="noStrike">
                <a:effectLst/>
                <a:latin typeface="PT Sans"/>
              </a:rPr>
              <a:t> of </a:t>
            </a:r>
            <a:r>
              <a:rPr lang="en-US" sz="2400" b="1">
                <a:latin typeface="PT Sans"/>
              </a:rPr>
              <a:t>Policy</a:t>
            </a:r>
            <a:r>
              <a:rPr lang="en-US" sz="2400" b="0" i="0">
                <a:effectLst/>
                <a:latin typeface="PT Sans"/>
              </a:rPr>
              <a:t>​</a:t>
            </a:r>
          </a:p>
          <a:p>
            <a:pPr marL="283210" indent="-283210" algn="l" rtl="0" fontAlgn="base">
              <a:spcBef>
                <a:spcPts val="500"/>
              </a:spcBef>
              <a:buClr>
                <a:srgbClr val="FFC800"/>
              </a:buClr>
              <a:buFont typeface="Arial" panose="020B0604020202020204" pitchFamily="34" charset="0"/>
              <a:buChar char="•"/>
            </a:pPr>
            <a:r>
              <a:rPr lang="en-US" sz="2000" b="0" i="0" u="none" strike="noStrike">
                <a:effectLst/>
                <a:latin typeface="PT Sans"/>
              </a:rPr>
              <a:t>Best practice- policy language</a:t>
            </a:r>
            <a:r>
              <a:rPr lang="en-US" sz="2000" b="0" i="0">
                <a:effectLst/>
                <a:latin typeface="PT Sans"/>
              </a:rPr>
              <a:t>​</a:t>
            </a:r>
          </a:p>
          <a:p>
            <a:pPr algn="l" rtl="0" fontAlgn="base">
              <a:spcAft>
                <a:spcPts val="1000"/>
              </a:spcAft>
            </a:pPr>
            <a:r>
              <a:rPr lang="en-US" sz="2000" i="1">
                <a:latin typeface="PT Sans"/>
              </a:rPr>
              <a:t>“</a:t>
            </a:r>
            <a:r>
              <a:rPr lang="en-US" sz="2000" b="0" i="1" u="none" strike="noStrike">
                <a:effectLst/>
                <a:latin typeface="PT Sans"/>
              </a:rPr>
              <a:t>[Organization Name] will disseminate the Texas Mother-Friendly Worksite policy to every incoming and current employee in the Organization Name on an annual basis."</a:t>
            </a:r>
            <a:r>
              <a:rPr lang="en-US" sz="2000" b="0" i="0">
                <a:effectLst/>
                <a:latin typeface="PT Sans"/>
              </a:rPr>
              <a:t>​</a:t>
            </a:r>
          </a:p>
          <a:p>
            <a:endParaRPr lang="en-US" sz="1600">
              <a:latin typeface="PT Sans" panose="020B0503020203020204" pitchFamily="34" charset="0"/>
            </a:endParaRPr>
          </a:p>
        </p:txBody>
      </p:sp>
      <p:sp>
        <p:nvSpPr>
          <p:cNvPr id="2" name="Footer Placeholder 1">
            <a:extLst>
              <a:ext uri="{FF2B5EF4-FFF2-40B4-BE49-F238E27FC236}">
                <a16:creationId xmlns:a16="http://schemas.microsoft.com/office/drawing/2014/main" id="{DA332535-6EAB-0BEF-AE0A-E8F5E7877221}"/>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DC62AD4E-4E7C-A5BE-A369-B11FDF70674B}"/>
              </a:ext>
            </a:extLst>
          </p:cNvPr>
          <p:cNvSpPr>
            <a:spLocks noGrp="1"/>
          </p:cNvSpPr>
          <p:nvPr>
            <p:ph type="sldNum" sz="quarter" idx="12"/>
          </p:nvPr>
        </p:nvSpPr>
        <p:spPr/>
        <p:txBody>
          <a:bodyPr/>
          <a:lstStyle/>
          <a:p>
            <a:fld id="{94CD02C2-D456-3641-838C-076DBE771791}" type="slidenum">
              <a:rPr lang="en-US" smtClean="0"/>
              <a:pPr/>
              <a:t>31</a:t>
            </a:fld>
            <a:endParaRPr lang="en-US"/>
          </a:p>
        </p:txBody>
      </p:sp>
    </p:spTree>
    <p:extLst>
      <p:ext uri="{BB962C8B-B14F-4D97-AF65-F5344CB8AC3E}">
        <p14:creationId xmlns:p14="http://schemas.microsoft.com/office/powerpoint/2010/main" val="1830479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34243C-48D4-3BA2-0E34-2E0A5E8285CD}"/>
              </a:ext>
            </a:extLst>
          </p:cNvPr>
          <p:cNvSpPr>
            <a:spLocks noGrp="1"/>
          </p:cNvSpPr>
          <p:nvPr>
            <p:ph type="title"/>
          </p:nvPr>
        </p:nvSpPr>
        <p:spPr/>
        <p:txBody>
          <a:bodyPr/>
          <a:lstStyle/>
          <a:p>
            <a:r>
              <a:rPr lang="en-US"/>
              <a:t>Texas Mother-Friendly Worksite Program Benefits</a:t>
            </a:r>
          </a:p>
        </p:txBody>
      </p:sp>
      <p:sp>
        <p:nvSpPr>
          <p:cNvPr id="2" name="Content Placeholder 1">
            <a:extLst>
              <a:ext uri="{FF2B5EF4-FFF2-40B4-BE49-F238E27FC236}">
                <a16:creationId xmlns:a16="http://schemas.microsoft.com/office/drawing/2014/main" id="{1680449B-E111-A2B1-E96A-510AB01B545B}"/>
              </a:ext>
            </a:extLst>
          </p:cNvPr>
          <p:cNvSpPr>
            <a:spLocks noGrp="1"/>
          </p:cNvSpPr>
          <p:nvPr>
            <p:ph idx="1"/>
          </p:nvPr>
        </p:nvSpPr>
        <p:spPr>
          <a:xfrm>
            <a:off x="584791" y="1913425"/>
            <a:ext cx="6157915" cy="4263538"/>
          </a:xfrm>
        </p:spPr>
        <p:txBody>
          <a:bodyPr vert="horz" wrap="square" lIns="0" tIns="0" rIns="0" bIns="0" rtlCol="0" anchor="t">
            <a:noAutofit/>
          </a:bodyPr>
          <a:lstStyle/>
          <a:p>
            <a:pPr marL="283210" indent="-283210" algn="l" rtl="0" fontAlgn="base">
              <a:spcBef>
                <a:spcPts val="500"/>
              </a:spcBef>
              <a:buClr>
                <a:srgbClr val="003087"/>
              </a:buClr>
              <a:buFont typeface="Arial" panose="020B0604020202020204" pitchFamily="34" charset="0"/>
              <a:buChar char="•"/>
            </a:pPr>
            <a:r>
              <a:rPr lang="en-US" sz="2000" b="0" i="0" u="none" strike="noStrike">
                <a:solidFill>
                  <a:srgbClr val="000000"/>
                </a:solidFill>
                <a:effectLst/>
                <a:latin typeface="PT Sans"/>
              </a:rPr>
              <a:t>Access to technical </a:t>
            </a:r>
            <a:r>
              <a:rPr lang="en-US" sz="2000">
                <a:solidFill>
                  <a:srgbClr val="000000"/>
                </a:solidFill>
                <a:latin typeface="PT Sans"/>
              </a:rPr>
              <a:t>a</a:t>
            </a:r>
            <a:r>
              <a:rPr lang="en-US" sz="2000" b="0" i="0" u="none" strike="noStrike">
                <a:solidFill>
                  <a:srgbClr val="000000"/>
                </a:solidFill>
                <a:effectLst/>
                <a:latin typeface="PT Sans"/>
              </a:rPr>
              <a:t>ssistance and support from State Program Staff in the Maternal and Infant Health Branch</a:t>
            </a:r>
            <a:r>
              <a:rPr lang="en-US" sz="2000" b="0" i="0">
                <a:solidFill>
                  <a:srgbClr val="000000"/>
                </a:solidFill>
                <a:effectLst/>
                <a:latin typeface="PT Sans"/>
              </a:rPr>
              <a:t>​</a:t>
            </a:r>
            <a:r>
              <a:rPr lang="en-US" sz="2000">
                <a:solidFill>
                  <a:srgbClr val="000000"/>
                </a:solidFill>
                <a:latin typeface="PT Sans"/>
              </a:rPr>
              <a:t>.</a:t>
            </a:r>
            <a:endParaRPr lang="en-US"/>
          </a:p>
          <a:p>
            <a:pPr marL="283210" indent="-283210" algn="l" rtl="0" fontAlgn="base">
              <a:spcBef>
                <a:spcPts val="500"/>
              </a:spcBef>
              <a:buClr>
                <a:srgbClr val="003087"/>
              </a:buClr>
              <a:buFont typeface="Arial" panose="020B0604020202020204" pitchFamily="34" charset="0"/>
              <a:buChar char="•"/>
            </a:pPr>
            <a:r>
              <a:rPr lang="en-US" sz="2000" b="0" i="0" u="none" strike="noStrike">
                <a:solidFill>
                  <a:srgbClr val="000000"/>
                </a:solidFill>
                <a:effectLst/>
                <a:latin typeface="PT Sans"/>
              </a:rPr>
              <a:t>Access to relevant information and resources to support your TMFW program</a:t>
            </a:r>
            <a:r>
              <a:rPr lang="en-US" sz="2000">
                <a:solidFill>
                  <a:srgbClr val="000000"/>
                </a:solidFill>
                <a:latin typeface="PT Sans"/>
              </a:rPr>
              <a:t>.</a:t>
            </a:r>
            <a:r>
              <a:rPr lang="en-US" sz="2000" b="0" i="0">
                <a:solidFill>
                  <a:srgbClr val="000000"/>
                </a:solidFill>
                <a:effectLst/>
                <a:latin typeface="PT Sans"/>
              </a:rPr>
              <a:t>​</a:t>
            </a:r>
          </a:p>
          <a:p>
            <a:pPr marL="283210" indent="-283210" algn="l" rtl="0" fontAlgn="base">
              <a:spcBef>
                <a:spcPts val="500"/>
              </a:spcBef>
              <a:buClr>
                <a:srgbClr val="003087"/>
              </a:buClr>
              <a:buFont typeface="Arial" panose="020B0604020202020204" pitchFamily="34" charset="0"/>
              <a:buChar char="•"/>
            </a:pPr>
            <a:r>
              <a:rPr lang="en-US" sz="2000" b="0" i="0" u="sng" strike="noStrike">
                <a:solidFill>
                  <a:srgbClr val="0563C1"/>
                </a:solidFill>
                <a:effectLst/>
                <a:latin typeface="PT Sans"/>
                <a:hlinkClick r:id="rId3"/>
              </a:rPr>
              <a:t>TexasMotherFriendlyWorksite@dshs.texas.gov</a:t>
            </a:r>
            <a:r>
              <a:rPr lang="en-US" sz="2000" b="0" i="0" u="none" strike="noStrike">
                <a:solidFill>
                  <a:srgbClr val="000000"/>
                </a:solidFill>
                <a:effectLst/>
                <a:latin typeface="PT Sans"/>
              </a:rPr>
              <a:t> </a:t>
            </a:r>
            <a:r>
              <a:rPr lang="en-US" sz="2000" b="0" i="0">
                <a:solidFill>
                  <a:srgbClr val="000000"/>
                </a:solidFill>
                <a:effectLst/>
                <a:latin typeface="PT Sans"/>
              </a:rPr>
              <a:t>​</a:t>
            </a:r>
          </a:p>
          <a:p>
            <a:endParaRPr lang="en-US" sz="1600">
              <a:latin typeface="PT Sans" panose="020B0503020203020204" pitchFamily="34" charset="0"/>
            </a:endParaRPr>
          </a:p>
        </p:txBody>
      </p:sp>
      <p:sp>
        <p:nvSpPr>
          <p:cNvPr id="3" name="Footer Placeholder 2">
            <a:extLst>
              <a:ext uri="{FF2B5EF4-FFF2-40B4-BE49-F238E27FC236}">
                <a16:creationId xmlns:a16="http://schemas.microsoft.com/office/drawing/2014/main" id="{A6E56AFC-5B9D-E6A5-44DE-6AC3ECA79D2E}"/>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AD761C48-1A5F-793D-D38C-3BE732B78D34}"/>
              </a:ext>
            </a:extLst>
          </p:cNvPr>
          <p:cNvSpPr>
            <a:spLocks noGrp="1"/>
          </p:cNvSpPr>
          <p:nvPr>
            <p:ph type="sldNum" sz="quarter" idx="12"/>
          </p:nvPr>
        </p:nvSpPr>
        <p:spPr/>
        <p:txBody>
          <a:bodyPr/>
          <a:lstStyle/>
          <a:p>
            <a:fld id="{94CD02C2-D456-3641-838C-076DBE771791}" type="slidenum">
              <a:rPr lang="en-US" smtClean="0"/>
              <a:t>32</a:t>
            </a:fld>
            <a:endParaRPr lang="en-US"/>
          </a:p>
        </p:txBody>
      </p:sp>
    </p:spTree>
    <p:extLst>
      <p:ext uri="{BB962C8B-B14F-4D97-AF65-F5344CB8AC3E}">
        <p14:creationId xmlns:p14="http://schemas.microsoft.com/office/powerpoint/2010/main" val="1036525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E8790-99D0-7620-FFEC-274E98746065}"/>
              </a:ext>
            </a:extLst>
          </p:cNvPr>
          <p:cNvSpPr>
            <a:spLocks noGrp="1"/>
          </p:cNvSpPr>
          <p:nvPr>
            <p:ph type="title"/>
          </p:nvPr>
        </p:nvSpPr>
        <p:spPr>
          <a:xfrm>
            <a:off x="584791" y="365125"/>
            <a:ext cx="10168089" cy="1325563"/>
          </a:xfrm>
        </p:spPr>
        <p:txBody>
          <a:bodyPr wrap="none" anchor="ctr">
            <a:normAutofit/>
          </a:bodyPr>
          <a:lstStyle/>
          <a:p>
            <a:r>
              <a:rPr lang="en-US"/>
              <a:t>Resources for Employers</a:t>
            </a:r>
          </a:p>
        </p:txBody>
      </p:sp>
      <p:sp>
        <p:nvSpPr>
          <p:cNvPr id="2" name="Content Placeholder 1">
            <a:extLst>
              <a:ext uri="{FF2B5EF4-FFF2-40B4-BE49-F238E27FC236}">
                <a16:creationId xmlns:a16="http://schemas.microsoft.com/office/drawing/2014/main" id="{0CD6F2F7-C632-6145-F3FE-04ED5DD3A215}"/>
              </a:ext>
            </a:extLst>
          </p:cNvPr>
          <p:cNvSpPr>
            <a:spLocks noGrp="1"/>
          </p:cNvSpPr>
          <p:nvPr>
            <p:ph sz="half" idx="13"/>
          </p:nvPr>
        </p:nvSpPr>
        <p:spPr>
          <a:xfrm>
            <a:off x="584791" y="1828546"/>
            <a:ext cx="3525492" cy="4263537"/>
          </a:xfrm>
        </p:spPr>
        <p:txBody>
          <a:bodyPr vert="horz" wrap="square" lIns="0" tIns="0" rIns="0" bIns="0" rtlCol="0" anchor="t">
            <a:normAutofit/>
          </a:bodyPr>
          <a:lstStyle/>
          <a:p>
            <a:pPr marL="283210" indent="-283210" fontAlgn="base">
              <a:spcBef>
                <a:spcPts val="500"/>
              </a:spcBef>
              <a:buClr>
                <a:srgbClr val="FFC800"/>
              </a:buClr>
              <a:buFont typeface="Arial" panose="020B0604020202020204" pitchFamily="34" charset="0"/>
              <a:buChar char="•"/>
            </a:pPr>
            <a:r>
              <a:rPr lang="en-US" sz="2000" b="0" i="0" u="none" strike="noStrike">
                <a:effectLst/>
                <a:latin typeface="PT Sans"/>
              </a:rPr>
              <a:t>Step-by-step</a:t>
            </a:r>
            <a:r>
              <a:rPr lang="en-US" sz="2000">
                <a:latin typeface="PT Sans"/>
              </a:rPr>
              <a:t>  </a:t>
            </a:r>
            <a:r>
              <a:rPr lang="en-US" sz="2000" b="0" i="0" u="none" strike="noStrike">
                <a:effectLst/>
                <a:latin typeface="PT Sans"/>
              </a:rPr>
              <a:t>lactation support policy development resources</a:t>
            </a:r>
            <a:r>
              <a:rPr lang="en-US" sz="2000">
                <a:latin typeface="PT Sans"/>
              </a:rPr>
              <a:t>;</a:t>
            </a:r>
            <a:r>
              <a:rPr lang="en-US" sz="2000" b="0" i="0">
                <a:effectLst/>
                <a:latin typeface="PT Sans"/>
              </a:rPr>
              <a:t>​</a:t>
            </a:r>
            <a:endParaRPr lang="en-US">
              <a:latin typeface="PT Sans"/>
            </a:endParaRPr>
          </a:p>
          <a:p>
            <a:pPr marL="283210" indent="-283210" fontAlgn="base">
              <a:spcBef>
                <a:spcPts val="500"/>
              </a:spcBef>
              <a:buClr>
                <a:srgbClr val="FFC800"/>
              </a:buClr>
              <a:buFont typeface="Arial" panose="020B0604020202020204" pitchFamily="34" charset="0"/>
              <a:buChar char="•"/>
            </a:pPr>
            <a:r>
              <a:rPr lang="en-US" sz="2000" b="0" i="0" u="none" strike="noStrike">
                <a:effectLst/>
                <a:latin typeface="PT Sans"/>
              </a:rPr>
              <a:t>Information on worksite lactation laws</a:t>
            </a:r>
            <a:r>
              <a:rPr lang="en-US" sz="2000" b="0" i="0">
                <a:effectLst/>
                <a:latin typeface="PT Sans"/>
              </a:rPr>
              <a:t>​</a:t>
            </a:r>
            <a:r>
              <a:rPr lang="en-US" sz="2000">
                <a:latin typeface="PT Sans"/>
              </a:rPr>
              <a:t>; and</a:t>
            </a:r>
            <a:endParaRPr lang="en-US" sz="2000" b="0" i="0">
              <a:effectLst/>
            </a:endParaRPr>
          </a:p>
          <a:p>
            <a:pPr marL="283210" indent="-283210" fontAlgn="base">
              <a:spcBef>
                <a:spcPts val="500"/>
              </a:spcBef>
              <a:buClr>
                <a:srgbClr val="FFC800"/>
              </a:buClr>
              <a:buFont typeface="Arial" panose="020B0604020202020204" pitchFamily="34" charset="0"/>
              <a:buChar char="•"/>
            </a:pPr>
            <a:r>
              <a:rPr lang="en-US" sz="2000" b="0" i="0" u="none" strike="noStrike">
                <a:effectLst/>
                <a:latin typeface="PT Sans"/>
              </a:rPr>
              <a:t>Details on how to apply and application and policy FAQs</a:t>
            </a:r>
            <a:r>
              <a:rPr lang="en-US" sz="2000">
                <a:latin typeface="PT Sans"/>
              </a:rPr>
              <a:t>.</a:t>
            </a:r>
            <a:r>
              <a:rPr lang="en-US" sz="2000" b="0" i="0">
                <a:effectLst/>
                <a:latin typeface="PT Sans"/>
              </a:rPr>
              <a:t>​</a:t>
            </a:r>
          </a:p>
          <a:p>
            <a:endParaRPr lang="en-US" sz="1600"/>
          </a:p>
        </p:txBody>
      </p:sp>
      <p:pic>
        <p:nvPicPr>
          <p:cNvPr id="9" name="Picture Placeholder 8" descr="An image from the Texas Mother-Friendly Worksite Program website. &quot;Develop Your Policy&quot; heading&#10;A lactation support policy shapes the culture and attitudes within your organization and reflects a commitment to improving employee well-being.&#10;&quot;Policy Components&quot; heading&#10;The following components should all be covered in your employee worksite lactation support policy. A strong policy is brief and broad-- it should be supported by clear procedures that provide specific and clarifying details. Too many details can weaken the overall policy by limiting scope.&#10;image text &quot;A manager provides a new cooler bag to a mother in front of a designated lactation room. &quot;">
            <a:extLst>
              <a:ext uri="{FF2B5EF4-FFF2-40B4-BE49-F238E27FC236}">
                <a16:creationId xmlns:a16="http://schemas.microsoft.com/office/drawing/2014/main" id="{C3571E91-11C9-CBFA-630D-89BAC5E1E883}"/>
              </a:ext>
            </a:extLst>
          </p:cNvPr>
          <p:cNvPicPr>
            <a:picLocks noGrp="1" noChangeAspect="1"/>
          </p:cNvPicPr>
          <p:nvPr>
            <p:ph sz="half" idx="1"/>
          </p:nvPr>
        </p:nvPicPr>
        <p:blipFill>
          <a:blip r:embed="rId3"/>
          <a:stretch>
            <a:fillRect/>
          </a:stretch>
        </p:blipFill>
        <p:spPr>
          <a:xfrm>
            <a:off x="4848447" y="1828546"/>
            <a:ext cx="7038753" cy="4047282"/>
          </a:xfrm>
          <a:noFill/>
        </p:spPr>
      </p:pic>
      <p:pic>
        <p:nvPicPr>
          <p:cNvPr id="7" name="Picture 6">
            <a:extLst>
              <a:ext uri="{FF2B5EF4-FFF2-40B4-BE49-F238E27FC236}">
                <a16:creationId xmlns:a16="http://schemas.microsoft.com/office/drawing/2014/main" id="{9AE8D4F7-A10D-1D74-9BC4-EAB083094E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1452" y="2710260"/>
            <a:ext cx="3409029" cy="2259306"/>
          </a:xfrm>
          <a:prstGeom prst="rect">
            <a:avLst/>
          </a:prstGeom>
        </p:spPr>
      </p:pic>
      <p:sp>
        <p:nvSpPr>
          <p:cNvPr id="11" name="TextBox 10">
            <a:extLst>
              <a:ext uri="{FF2B5EF4-FFF2-40B4-BE49-F238E27FC236}">
                <a16:creationId xmlns:a16="http://schemas.microsoft.com/office/drawing/2014/main" id="{B7D4FFB2-2744-6924-0F95-0BB85FF9E6D3}"/>
              </a:ext>
            </a:extLst>
          </p:cNvPr>
          <p:cNvSpPr txBox="1"/>
          <p:nvPr/>
        </p:nvSpPr>
        <p:spPr>
          <a:xfrm>
            <a:off x="4848447" y="6013686"/>
            <a:ext cx="6094428" cy="400110"/>
          </a:xfrm>
          <a:prstGeom prst="rect">
            <a:avLst/>
          </a:prstGeom>
          <a:noFill/>
        </p:spPr>
        <p:txBody>
          <a:bodyPr wrap="square">
            <a:spAutoFit/>
          </a:bodyPr>
          <a:lstStyle/>
          <a:p>
            <a:r>
              <a:rPr lang="en-US" sz="2000" b="1" i="1" u="sng" strike="noStrike">
                <a:solidFill>
                  <a:srgbClr val="0563C1"/>
                </a:solidFill>
                <a:effectLst/>
                <a:latin typeface="PT Sans" panose="020B0503020203020204" pitchFamily="34" charset="0"/>
                <a:hlinkClick r:id="rId5"/>
              </a:rPr>
              <a:t>dshs.texas.gov/</a:t>
            </a:r>
            <a:r>
              <a:rPr lang="en-US" sz="2000" b="1" i="1" u="sng" strike="noStrike" err="1">
                <a:solidFill>
                  <a:srgbClr val="0563C1"/>
                </a:solidFill>
                <a:effectLst/>
                <a:latin typeface="PT Sans" panose="020B0503020203020204" pitchFamily="34" charset="0"/>
                <a:hlinkClick r:id="rId5"/>
              </a:rPr>
              <a:t>TexasMotherFriendly</a:t>
            </a:r>
            <a:r>
              <a:rPr lang="en-US" sz="2000" b="0" i="0">
                <a:solidFill>
                  <a:srgbClr val="000000"/>
                </a:solidFill>
                <a:effectLst/>
                <a:latin typeface="PT Sans" panose="020B0503020203020204" pitchFamily="34" charset="0"/>
              </a:rPr>
              <a:t>​</a:t>
            </a:r>
            <a:endParaRPr lang="en-US" sz="2000">
              <a:latin typeface="PT Sans" panose="020B0503020203020204" pitchFamily="34" charset="0"/>
            </a:endParaRPr>
          </a:p>
        </p:txBody>
      </p:sp>
      <p:sp>
        <p:nvSpPr>
          <p:cNvPr id="3" name="Footer Placeholder 2">
            <a:extLst>
              <a:ext uri="{FF2B5EF4-FFF2-40B4-BE49-F238E27FC236}">
                <a16:creationId xmlns:a16="http://schemas.microsoft.com/office/drawing/2014/main" id="{A67451FC-9A6D-0E43-EA09-15A9FA00FF96}"/>
              </a:ext>
            </a:extLst>
          </p:cNvPr>
          <p:cNvSpPr>
            <a:spLocks noGrp="1"/>
          </p:cNvSpPr>
          <p:nvPr>
            <p:ph type="ftr" sz="quarter" idx="11"/>
          </p:nvPr>
        </p:nvSpPr>
        <p:spPr>
          <a:xfrm>
            <a:off x="733647" y="6492875"/>
            <a:ext cx="4114800" cy="300159"/>
          </a:xfrm>
        </p:spPr>
        <p:txBody>
          <a:bodyPr wrap="square" anchor="ctr">
            <a:normAutofit/>
          </a:bodyPr>
          <a:lstStyle/>
          <a:p>
            <a:pPr>
              <a:spcAft>
                <a:spcPts val="600"/>
              </a:spcAft>
            </a:pPr>
            <a:r>
              <a:rPr lang="en-US"/>
              <a:t>Texas Mother-Friendly Worksite Program</a:t>
            </a:r>
          </a:p>
        </p:txBody>
      </p:sp>
      <p:sp>
        <p:nvSpPr>
          <p:cNvPr id="6" name="Slide Number Placeholder 5">
            <a:extLst>
              <a:ext uri="{FF2B5EF4-FFF2-40B4-BE49-F238E27FC236}">
                <a16:creationId xmlns:a16="http://schemas.microsoft.com/office/drawing/2014/main" id="{AABC594F-3EE9-529A-2163-C92FC0440454}"/>
              </a:ext>
            </a:extLst>
          </p:cNvPr>
          <p:cNvSpPr>
            <a:spLocks noGrp="1"/>
          </p:cNvSpPr>
          <p:nvPr>
            <p:ph type="sldNum" sz="quarter" idx="12"/>
          </p:nvPr>
        </p:nvSpPr>
        <p:spPr>
          <a:xfrm>
            <a:off x="9144000" y="6492875"/>
            <a:ext cx="2743200" cy="300159"/>
          </a:xfrm>
        </p:spPr>
        <p:txBody>
          <a:bodyPr wrap="square" anchor="ctr">
            <a:normAutofit/>
          </a:bodyPr>
          <a:lstStyle/>
          <a:p>
            <a:pPr>
              <a:spcAft>
                <a:spcPts val="600"/>
              </a:spcAft>
            </a:pPr>
            <a:fld id="{94CD02C2-D456-3641-838C-076DBE771791}" type="slidenum">
              <a:rPr lang="en-US" smtClean="0"/>
              <a:pPr>
                <a:spcAft>
                  <a:spcPts val="600"/>
                </a:spcAft>
              </a:pPr>
              <a:t>33</a:t>
            </a:fld>
            <a:endParaRPr lang="en-US"/>
          </a:p>
        </p:txBody>
      </p:sp>
    </p:spTree>
    <p:extLst>
      <p:ext uri="{BB962C8B-B14F-4D97-AF65-F5344CB8AC3E}">
        <p14:creationId xmlns:p14="http://schemas.microsoft.com/office/powerpoint/2010/main" val="3048640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10BDD-260B-E595-019A-1E0459938E17}"/>
              </a:ext>
            </a:extLst>
          </p:cNvPr>
          <p:cNvSpPr>
            <a:spLocks noGrp="1"/>
          </p:cNvSpPr>
          <p:nvPr>
            <p:ph type="title"/>
          </p:nvPr>
        </p:nvSpPr>
        <p:spPr/>
        <p:txBody>
          <a:bodyPr/>
          <a:lstStyle/>
          <a:p>
            <a:r>
              <a:rPr lang="en-US"/>
              <a:t>Other Online Resources</a:t>
            </a:r>
          </a:p>
        </p:txBody>
      </p:sp>
      <p:sp>
        <p:nvSpPr>
          <p:cNvPr id="5" name="Picture Placeholder 4">
            <a:extLst>
              <a:ext uri="{FF2B5EF4-FFF2-40B4-BE49-F238E27FC236}">
                <a16:creationId xmlns:a16="http://schemas.microsoft.com/office/drawing/2014/main" id="{AFF449B2-9963-8E51-5ACD-E3339F7E6695}"/>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sp>
        <p:nvSpPr>
          <p:cNvPr id="2" name="Content Placeholder 1">
            <a:extLst>
              <a:ext uri="{FF2B5EF4-FFF2-40B4-BE49-F238E27FC236}">
                <a16:creationId xmlns:a16="http://schemas.microsoft.com/office/drawing/2014/main" id="{D0AE9107-B0EC-A28E-8C45-95D4705B6786}"/>
              </a:ext>
            </a:extLst>
          </p:cNvPr>
          <p:cNvSpPr>
            <a:spLocks noGrp="1"/>
          </p:cNvSpPr>
          <p:nvPr>
            <p:ph idx="1"/>
          </p:nvPr>
        </p:nvSpPr>
        <p:spPr/>
        <p:txBody>
          <a:bodyPr vert="horz" wrap="square" lIns="0" tIns="0" rIns="0" bIns="0" rtlCol="0" anchor="t">
            <a:noAutofit/>
          </a:bodyPr>
          <a:lstStyle/>
          <a:p>
            <a:pPr marL="283210" indent="-283210" algn="l" rtl="0" fontAlgn="base">
              <a:spcBef>
                <a:spcPts val="500"/>
              </a:spcBef>
              <a:buClr>
                <a:srgbClr val="FFC800"/>
              </a:buClr>
              <a:buFont typeface="Arial" panose="020B0604020202020204" pitchFamily="34" charset="0"/>
              <a:buChar char="•"/>
            </a:pPr>
            <a:r>
              <a:rPr lang="en-US" sz="2400" b="0" i="0" strike="noStrike">
                <a:effectLst/>
                <a:latin typeface="PT Sans"/>
                <a:hlinkClick r:id="rId3">
                  <a:extLst>
                    <a:ext uri="{A12FA001-AC4F-418D-AE19-62706E023703}">
                      <ahyp:hlinkClr xmlns:ahyp="http://schemas.microsoft.com/office/drawing/2018/hyperlinkcolor" val="tx"/>
                    </a:ext>
                  </a:extLst>
                </a:hlinkClick>
              </a:rPr>
              <a:t>US Office on Women’s Health</a:t>
            </a:r>
            <a:r>
              <a:rPr lang="en-US" sz="2400" b="0" i="0">
                <a:effectLst/>
                <a:latin typeface="PT Sans"/>
                <a:hlinkClick r:id="rId3">
                  <a:extLst>
                    <a:ext uri="{A12FA001-AC4F-418D-AE19-62706E023703}">
                      <ahyp:hlinkClr xmlns:ahyp="http://schemas.microsoft.com/office/drawing/2018/hyperlinkcolor" val="tx"/>
                    </a:ext>
                  </a:extLst>
                </a:hlinkClick>
              </a:rPr>
              <a:t>​</a:t>
            </a:r>
            <a:endParaRPr lang="en-US" sz="2400" b="0" i="0">
              <a:effectLst/>
              <a:latin typeface="PT Sans"/>
            </a:endParaRPr>
          </a:p>
          <a:p>
            <a:pPr marL="740410" lvl="2" indent="-283210" fontAlgn="base">
              <a:buClr>
                <a:srgbClr val="FFC800"/>
              </a:buClr>
            </a:pPr>
            <a:r>
              <a:rPr lang="en-US" sz="2000" b="0" i="0" u="none" strike="noStrike">
                <a:effectLst/>
                <a:latin typeface="PT Sans"/>
              </a:rPr>
              <a:t>Lactation break time and space in all industries</a:t>
            </a:r>
            <a:r>
              <a:rPr lang="en-US" sz="2000">
                <a:latin typeface="PT Sans"/>
              </a:rPr>
              <a:t>.</a:t>
            </a:r>
            <a:r>
              <a:rPr lang="en-US" sz="2000" b="0" i="0">
                <a:effectLst/>
                <a:latin typeface="PT Sans"/>
              </a:rPr>
              <a:t>​</a:t>
            </a:r>
          </a:p>
          <a:p>
            <a:pPr marL="740410" lvl="2" indent="-283210" fontAlgn="base">
              <a:buClr>
                <a:srgbClr val="FFC800"/>
              </a:buClr>
            </a:pPr>
            <a:r>
              <a:rPr lang="en-US" sz="2000" b="0" i="0" u="none" strike="noStrike">
                <a:effectLst/>
                <a:latin typeface="PT Sans"/>
              </a:rPr>
              <a:t>Has fact sheets and brief videos about how lactation break time and space can be created in all types of jobs and workplaces</a:t>
            </a:r>
            <a:r>
              <a:rPr lang="en-US" sz="2000" b="0" i="0">
                <a:effectLst/>
                <a:latin typeface="PT Sans"/>
              </a:rPr>
              <a:t>​</a:t>
            </a:r>
            <a:r>
              <a:rPr lang="en-US" sz="2000">
                <a:latin typeface="PT Sans"/>
              </a:rPr>
              <a:t>.</a:t>
            </a:r>
            <a:endParaRPr lang="en-US" sz="2000" b="0" i="0">
              <a:effectLst/>
              <a:latin typeface="PT Sans" panose="020B0503020203020204" pitchFamily="34" charset="0"/>
            </a:endParaRPr>
          </a:p>
          <a:p>
            <a:pPr marL="283210" indent="-283210" fontAlgn="base">
              <a:spcBef>
                <a:spcPts val="500"/>
              </a:spcBef>
              <a:buClr>
                <a:srgbClr val="FFC800"/>
              </a:buClr>
              <a:buFont typeface="Arial" panose="020B0604020202020204" pitchFamily="34" charset="0"/>
              <a:buChar char="•"/>
            </a:pPr>
            <a:r>
              <a:rPr lang="en-US" sz="2400" b="0" i="0" u="none" strike="noStrike">
                <a:effectLst/>
                <a:latin typeface="PT Sans"/>
                <a:hlinkClick r:id="rId4">
                  <a:extLst>
                    <a:ext uri="{A12FA001-AC4F-418D-AE19-62706E023703}">
                      <ahyp:hlinkClr xmlns:ahyp="http://schemas.microsoft.com/office/drawing/2018/hyperlinkcolor" val="tx"/>
                    </a:ext>
                  </a:extLst>
                </a:hlinkClick>
              </a:rPr>
              <a:t>US Department of Labor – Pump</a:t>
            </a:r>
            <a:r>
              <a:rPr lang="en-US" sz="2400">
                <a:latin typeface="PT Sans"/>
                <a:hlinkClick r:id="rId4">
                  <a:extLst>
                    <a:ext uri="{A12FA001-AC4F-418D-AE19-62706E023703}">
                      <ahyp:hlinkClr xmlns:ahyp="http://schemas.microsoft.com/office/drawing/2018/hyperlinkcolor" val="tx"/>
                    </a:ext>
                  </a:extLst>
                </a:hlinkClick>
              </a:rPr>
              <a:t> </a:t>
            </a:r>
            <a:r>
              <a:rPr lang="en-US" sz="2400" b="0" i="0" u="none" strike="noStrike">
                <a:effectLst/>
                <a:latin typeface="PT Sans"/>
                <a:hlinkClick r:id="rId4">
                  <a:extLst>
                    <a:ext uri="{A12FA001-AC4F-418D-AE19-62706E023703}">
                      <ahyp:hlinkClr xmlns:ahyp="http://schemas.microsoft.com/office/drawing/2018/hyperlinkcolor" val="tx"/>
                    </a:ext>
                  </a:extLst>
                </a:hlinkClick>
              </a:rPr>
              <a:t>at Work</a:t>
            </a:r>
            <a:r>
              <a:rPr lang="en-US" sz="2400" b="0" i="0">
                <a:effectLst/>
                <a:latin typeface="PT Sans"/>
              </a:rPr>
              <a:t>​</a:t>
            </a:r>
          </a:p>
          <a:p>
            <a:pPr marL="283210" indent="-283210" fontAlgn="base">
              <a:spcBef>
                <a:spcPts val="500"/>
              </a:spcBef>
              <a:buClr>
                <a:srgbClr val="FFC800"/>
              </a:buClr>
              <a:buFont typeface="Arial" panose="020B0604020202020204" pitchFamily="34" charset="0"/>
              <a:buChar char="•"/>
            </a:pPr>
            <a:r>
              <a:rPr lang="en-US" sz="2400" b="0" i="0" u="none" strike="noStrike">
                <a:effectLst/>
                <a:latin typeface="PT Sans"/>
                <a:hlinkClick r:id="rId5">
                  <a:extLst>
                    <a:ext uri="{A12FA001-AC4F-418D-AE19-62706E023703}">
                      <ahyp:hlinkClr xmlns:ahyp="http://schemas.microsoft.com/office/drawing/2018/hyperlinkcolor" val="tx"/>
                    </a:ext>
                  </a:extLst>
                </a:hlinkClick>
              </a:rPr>
              <a:t>Office on Women’s Health – It’s</a:t>
            </a:r>
            <a:r>
              <a:rPr lang="en-US" sz="2400">
                <a:latin typeface="PT Sans"/>
                <a:hlinkClick r:id="rId5">
                  <a:extLst>
                    <a:ext uri="{A12FA001-AC4F-418D-AE19-62706E023703}">
                      <ahyp:hlinkClr xmlns:ahyp="http://schemas.microsoft.com/office/drawing/2018/hyperlinkcolor" val="tx"/>
                    </a:ext>
                  </a:extLst>
                </a:hlinkClick>
              </a:rPr>
              <a:t> </a:t>
            </a:r>
            <a:r>
              <a:rPr lang="en-US" sz="2400" b="0" i="0" u="none" strike="noStrike">
                <a:effectLst/>
                <a:latin typeface="PT Sans"/>
                <a:hlinkClick r:id="rId5">
                  <a:extLst>
                    <a:ext uri="{A12FA001-AC4F-418D-AE19-62706E023703}">
                      <ahyp:hlinkClr xmlns:ahyp="http://schemas.microsoft.com/office/drawing/2018/hyperlinkcolor" val="tx"/>
                    </a:ext>
                  </a:extLst>
                </a:hlinkClick>
              </a:rPr>
              <a:t>Only Natural</a:t>
            </a:r>
            <a:r>
              <a:rPr lang="en-US" sz="2400" b="0" i="0">
                <a:effectLst/>
                <a:latin typeface="PT Sans"/>
                <a:hlinkClick r:id="rId5">
                  <a:extLst>
                    <a:ext uri="{A12FA001-AC4F-418D-AE19-62706E023703}">
                      <ahyp:hlinkClr xmlns:ahyp="http://schemas.microsoft.com/office/drawing/2018/hyperlinkcolor" val="tx"/>
                    </a:ext>
                  </a:extLst>
                </a:hlinkClick>
              </a:rPr>
              <a:t>​</a:t>
            </a:r>
            <a:endParaRPr lang="en-US" sz="2400" b="0" i="0">
              <a:effectLst/>
              <a:latin typeface="PT Sans"/>
            </a:endParaRPr>
          </a:p>
          <a:p>
            <a:endParaRPr lang="en-US" sz="1600">
              <a:latin typeface="PT Sans" panose="020B0503020203020204" pitchFamily="34" charset="0"/>
            </a:endParaRPr>
          </a:p>
        </p:txBody>
      </p:sp>
      <p:pic>
        <p:nvPicPr>
          <p:cNvPr id="14338" name="Picture 2" descr="An image from the United States Office on Women's Health website. The text at the top says, &quot;Lactation break time and space in all industries.&quot; There are five images - a woman working in a restaurant kitchen, a woman working at a coffee shop, a woman in a hair salon, a woman in a medial space, and a woman teaching a young child.">
            <a:extLst>
              <a:ext uri="{FF2B5EF4-FFF2-40B4-BE49-F238E27FC236}">
                <a16:creationId xmlns:a16="http://schemas.microsoft.com/office/drawing/2014/main" id="{B8756BDB-62CB-FD35-5DBC-903AF6206B9A}"/>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62750" y="1329179"/>
            <a:ext cx="4917060" cy="494107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2367A6-E026-F0AA-6545-66F3995D1522}"/>
              </a:ext>
            </a:extLst>
          </p:cNvPr>
          <p:cNvSpPr>
            <a:spLocks noGrp="1"/>
          </p:cNvSpPr>
          <p:nvPr>
            <p:ph type="ftr" sz="quarter" idx="11"/>
          </p:nvPr>
        </p:nvSpPr>
        <p:spPr/>
        <p:txBody>
          <a:bodyPr/>
          <a:lstStyle/>
          <a:p>
            <a:r>
              <a:rPr lang="en-US"/>
              <a:t>Texas Mother-Friendly Worksite Program</a:t>
            </a:r>
          </a:p>
        </p:txBody>
      </p:sp>
      <p:sp>
        <p:nvSpPr>
          <p:cNvPr id="6" name="Slide Number Placeholder 5">
            <a:extLst>
              <a:ext uri="{FF2B5EF4-FFF2-40B4-BE49-F238E27FC236}">
                <a16:creationId xmlns:a16="http://schemas.microsoft.com/office/drawing/2014/main" id="{789AA87D-C4FB-223D-EDE7-7E0BC890D824}"/>
              </a:ext>
            </a:extLst>
          </p:cNvPr>
          <p:cNvSpPr>
            <a:spLocks noGrp="1"/>
          </p:cNvSpPr>
          <p:nvPr>
            <p:ph type="sldNum" sz="quarter" idx="12"/>
          </p:nvPr>
        </p:nvSpPr>
        <p:spPr/>
        <p:txBody>
          <a:bodyPr/>
          <a:lstStyle/>
          <a:p>
            <a:fld id="{94CD02C2-D456-3641-838C-076DBE771791}" type="slidenum">
              <a:rPr lang="en-US" smtClean="0"/>
              <a:pPr/>
              <a:t>34</a:t>
            </a:fld>
            <a:endParaRPr lang="en-US"/>
          </a:p>
        </p:txBody>
      </p:sp>
    </p:spTree>
    <p:extLst>
      <p:ext uri="{BB962C8B-B14F-4D97-AF65-F5344CB8AC3E}">
        <p14:creationId xmlns:p14="http://schemas.microsoft.com/office/powerpoint/2010/main" val="2269330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2B8788-F72D-20E3-B1B9-45BA2D619781}"/>
              </a:ext>
            </a:extLst>
          </p:cNvPr>
          <p:cNvSpPr>
            <a:spLocks noGrp="1"/>
          </p:cNvSpPr>
          <p:nvPr>
            <p:ph type="title"/>
          </p:nvPr>
        </p:nvSpPr>
        <p:spPr/>
        <p:txBody>
          <a:bodyPr/>
          <a:lstStyle/>
          <a:p>
            <a:r>
              <a:rPr lang="en-US"/>
              <a:t>Common Questions</a:t>
            </a:r>
          </a:p>
        </p:txBody>
      </p:sp>
      <p:sp>
        <p:nvSpPr>
          <p:cNvPr id="5" name="Content Placeholder 4">
            <a:extLst>
              <a:ext uri="{FF2B5EF4-FFF2-40B4-BE49-F238E27FC236}">
                <a16:creationId xmlns:a16="http://schemas.microsoft.com/office/drawing/2014/main" id="{EB5C924B-A41F-8BA8-9E44-8FD8ADC5CF90}"/>
              </a:ext>
            </a:extLst>
          </p:cNvPr>
          <p:cNvSpPr>
            <a:spLocks noGrp="1"/>
          </p:cNvSpPr>
          <p:nvPr>
            <p:ph idx="10"/>
          </p:nvPr>
        </p:nvSpPr>
        <p:spPr>
          <a:xfrm>
            <a:off x="574532" y="1617405"/>
            <a:ext cx="5521468" cy="4575175"/>
          </a:xfrm>
        </p:spPr>
        <p:txBody>
          <a:bodyPr vert="horz" wrap="square" lIns="251999" tIns="251999" rIns="251999" bIns="251999" rtlCol="0" anchor="t">
            <a:noAutofit/>
          </a:bodyPr>
          <a:lstStyle/>
          <a:p>
            <a:r>
              <a:rPr lang="en-US" sz="2400" b="1">
                <a:latin typeface="PT Sans"/>
              </a:rPr>
              <a:t>What if I own a small business- do I still need to provide worksite lactation support?</a:t>
            </a:r>
          </a:p>
        </p:txBody>
      </p:sp>
      <p:sp>
        <p:nvSpPr>
          <p:cNvPr id="8" name="Rectangle: Rounded Corners 7" descr="An employee wearing a green shirt and blue jeans is putting together her breast pump parts. She is sitting in a room. The door to the room has two signs on it. One sign says &quot;Do Not Disturb.&quot;">
            <a:extLst>
              <a:ext uri="{FF2B5EF4-FFF2-40B4-BE49-F238E27FC236}">
                <a16:creationId xmlns:a16="http://schemas.microsoft.com/office/drawing/2014/main" id="{C0FEC416-FB0D-907B-086A-F149E4C8D1D7}"/>
              </a:ext>
            </a:extLst>
          </p:cNvPr>
          <p:cNvSpPr/>
          <p:nvPr/>
        </p:nvSpPr>
        <p:spPr>
          <a:xfrm>
            <a:off x="1602441" y="3429000"/>
            <a:ext cx="3527824" cy="2288406"/>
          </a:xfrm>
          <a:prstGeom prst="round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F2A26B0-BCCD-71E2-AF57-FBB34CD374CA}"/>
              </a:ext>
            </a:extLst>
          </p:cNvPr>
          <p:cNvSpPr>
            <a:spLocks noGrp="1"/>
          </p:cNvSpPr>
          <p:nvPr>
            <p:ph idx="13"/>
          </p:nvPr>
        </p:nvSpPr>
        <p:spPr>
          <a:xfrm>
            <a:off x="6106259" y="1617404"/>
            <a:ext cx="5500950" cy="4575175"/>
          </a:xfrm>
        </p:spPr>
        <p:txBody>
          <a:bodyPr vert="horz" wrap="square" lIns="251999" tIns="251999" rIns="251999" bIns="251999" rtlCol="0" anchor="t">
            <a:noAutofit/>
          </a:bodyPr>
          <a:lstStyle/>
          <a:p>
            <a:r>
              <a:rPr lang="en-US" sz="2400" b="1">
                <a:latin typeface="PT Sans"/>
              </a:rPr>
              <a:t>Is the TMFW designation still important if my business has a male-dominated work force?</a:t>
            </a:r>
            <a:endParaRPr lang="en-US"/>
          </a:p>
        </p:txBody>
      </p:sp>
      <p:sp>
        <p:nvSpPr>
          <p:cNvPr id="9" name="Rectangle: Rounded Corners 8" descr="Two parents are standing in a bedroom packing a pumping bag. The mother is holding the baby. The father is packing the bag. There is a bed with pillows in the room. ">
            <a:extLst>
              <a:ext uri="{FF2B5EF4-FFF2-40B4-BE49-F238E27FC236}">
                <a16:creationId xmlns:a16="http://schemas.microsoft.com/office/drawing/2014/main" id="{C4AC7F34-8369-2788-AF61-1B4D871619C3}"/>
              </a:ext>
            </a:extLst>
          </p:cNvPr>
          <p:cNvSpPr/>
          <p:nvPr/>
        </p:nvSpPr>
        <p:spPr>
          <a:xfrm>
            <a:off x="7099100" y="3428999"/>
            <a:ext cx="3490459" cy="2355783"/>
          </a:xfrm>
          <a:prstGeom prst="round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2130CCB-F57F-6669-59C9-9EF4BBE462DE}"/>
              </a:ext>
            </a:extLst>
          </p:cNvPr>
          <p:cNvSpPr>
            <a:spLocks noGrp="1"/>
          </p:cNvSpPr>
          <p:nvPr>
            <p:ph type="ftr" sz="quarter" idx="11"/>
          </p:nvPr>
        </p:nvSpPr>
        <p:spPr/>
        <p:txBody>
          <a:bodyPr/>
          <a:lstStyle/>
          <a:p>
            <a:r>
              <a:rPr lang="en-US"/>
              <a:t>Texas Mother-Friendly Worksite Program</a:t>
            </a:r>
          </a:p>
        </p:txBody>
      </p:sp>
      <p:sp>
        <p:nvSpPr>
          <p:cNvPr id="3" name="Slide Number Placeholder 2">
            <a:extLst>
              <a:ext uri="{FF2B5EF4-FFF2-40B4-BE49-F238E27FC236}">
                <a16:creationId xmlns:a16="http://schemas.microsoft.com/office/drawing/2014/main" id="{22E150F4-2C16-BFB3-47F8-D4AA959806D6}"/>
              </a:ext>
            </a:extLst>
          </p:cNvPr>
          <p:cNvSpPr>
            <a:spLocks noGrp="1"/>
          </p:cNvSpPr>
          <p:nvPr>
            <p:ph type="sldNum" sz="quarter" idx="12"/>
          </p:nvPr>
        </p:nvSpPr>
        <p:spPr/>
        <p:txBody>
          <a:bodyPr/>
          <a:lstStyle/>
          <a:p>
            <a:fld id="{94CD02C2-D456-3641-838C-076DBE771791}" type="slidenum">
              <a:rPr lang="en-US" smtClean="0"/>
              <a:t>35</a:t>
            </a:fld>
            <a:endParaRPr lang="en-US"/>
          </a:p>
        </p:txBody>
      </p:sp>
    </p:spTree>
    <p:extLst>
      <p:ext uri="{BB962C8B-B14F-4D97-AF65-F5344CB8AC3E}">
        <p14:creationId xmlns:p14="http://schemas.microsoft.com/office/powerpoint/2010/main" val="1036747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7A8C-1709-2E66-562B-9EAF6826724C}"/>
              </a:ext>
            </a:extLst>
          </p:cNvPr>
          <p:cNvSpPr>
            <a:spLocks noGrp="1"/>
          </p:cNvSpPr>
          <p:nvPr>
            <p:ph type="title"/>
          </p:nvPr>
        </p:nvSpPr>
        <p:spPr>
          <a:xfrm>
            <a:off x="651466" y="365125"/>
            <a:ext cx="9397409" cy="1344613"/>
          </a:xfrm>
        </p:spPr>
        <p:txBody>
          <a:bodyPr/>
          <a:lstStyle/>
          <a:p>
            <a:r>
              <a:rPr lang="en-US"/>
              <a:t>Texas Mother-Friendly Worksite Success Story</a:t>
            </a:r>
          </a:p>
        </p:txBody>
      </p:sp>
      <p:sp>
        <p:nvSpPr>
          <p:cNvPr id="6" name="Content Placeholder 5">
            <a:extLst>
              <a:ext uri="{FF2B5EF4-FFF2-40B4-BE49-F238E27FC236}">
                <a16:creationId xmlns:a16="http://schemas.microsoft.com/office/drawing/2014/main" id="{D43B4D8A-B0F7-A6AB-2F63-A4F4A854650A}"/>
              </a:ext>
            </a:extLst>
          </p:cNvPr>
          <p:cNvSpPr>
            <a:spLocks noGrp="1"/>
          </p:cNvSpPr>
          <p:nvPr>
            <p:ph idx="14"/>
          </p:nvPr>
        </p:nvSpPr>
        <p:spPr/>
        <p:txBody>
          <a:bodyPr/>
          <a:lstStyle/>
          <a:p>
            <a:endParaRPr lang="en-US"/>
          </a:p>
        </p:txBody>
      </p:sp>
      <p:pic>
        <p:nvPicPr>
          <p:cNvPr id="8" name="Picture Placeholder 7" descr="A room with a chair and a rug&#10;&#10;">
            <a:extLst>
              <a:ext uri="{FF2B5EF4-FFF2-40B4-BE49-F238E27FC236}">
                <a16:creationId xmlns:a16="http://schemas.microsoft.com/office/drawing/2014/main" id="{049AACA0-D4FE-1336-D208-883C693FD7AA}"/>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xfrm rot="5400000">
            <a:off x="8021640" y="2161381"/>
            <a:ext cx="3860800" cy="3860800"/>
          </a:xfrm>
        </p:spPr>
      </p:pic>
      <p:sp>
        <p:nvSpPr>
          <p:cNvPr id="9" name="TextBox 8">
            <a:extLst>
              <a:ext uri="{FF2B5EF4-FFF2-40B4-BE49-F238E27FC236}">
                <a16:creationId xmlns:a16="http://schemas.microsoft.com/office/drawing/2014/main" id="{F35BFF2F-CDF4-D698-F3F5-76BAF29C0DC5}"/>
              </a:ext>
            </a:extLst>
          </p:cNvPr>
          <p:cNvSpPr txBox="1"/>
          <p:nvPr/>
        </p:nvSpPr>
        <p:spPr>
          <a:xfrm>
            <a:off x="8194876" y="6065134"/>
            <a:ext cx="3687564" cy="276999"/>
          </a:xfrm>
          <a:prstGeom prst="rect">
            <a:avLst/>
          </a:prstGeom>
          <a:noFill/>
        </p:spPr>
        <p:txBody>
          <a:bodyPr wrap="square" rtlCol="0">
            <a:spAutoFit/>
          </a:bodyPr>
          <a:lstStyle/>
          <a:p>
            <a:pPr algn="ctr"/>
            <a:r>
              <a:rPr lang="en-US" sz="1200">
                <a:solidFill>
                  <a:schemeClr val="bg1"/>
                </a:solidFill>
              </a:rPr>
              <a:t>Photo credit: City of Port Arthur</a:t>
            </a:r>
          </a:p>
        </p:txBody>
      </p:sp>
      <p:sp>
        <p:nvSpPr>
          <p:cNvPr id="3" name="Footer Placeholder 2">
            <a:extLst>
              <a:ext uri="{FF2B5EF4-FFF2-40B4-BE49-F238E27FC236}">
                <a16:creationId xmlns:a16="http://schemas.microsoft.com/office/drawing/2014/main" id="{E2906558-5F27-A3F5-6507-435B8388C413}"/>
              </a:ext>
            </a:extLst>
          </p:cNvPr>
          <p:cNvSpPr>
            <a:spLocks noGrp="1"/>
          </p:cNvSpPr>
          <p:nvPr>
            <p:ph type="ftr" sz="quarter" idx="10"/>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1B32B40A-18F9-02DE-B11D-49A093F96135}"/>
              </a:ext>
            </a:extLst>
          </p:cNvPr>
          <p:cNvSpPr>
            <a:spLocks noGrp="1"/>
          </p:cNvSpPr>
          <p:nvPr>
            <p:ph type="sldNum" sz="quarter" idx="11"/>
          </p:nvPr>
        </p:nvSpPr>
        <p:spPr/>
        <p:txBody>
          <a:bodyPr/>
          <a:lstStyle/>
          <a:p>
            <a:fld id="{94CD02C2-D456-3641-838C-076DBE771791}" type="slidenum">
              <a:rPr lang="en-US" smtClean="0"/>
              <a:pPr/>
              <a:t>36</a:t>
            </a:fld>
            <a:endParaRPr lang="en-US"/>
          </a:p>
        </p:txBody>
      </p:sp>
    </p:spTree>
    <p:extLst>
      <p:ext uri="{BB962C8B-B14F-4D97-AF65-F5344CB8AC3E}">
        <p14:creationId xmlns:p14="http://schemas.microsoft.com/office/powerpoint/2010/main" val="418299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9D7EE0-4145-9ADC-1697-2D6E9FBA22D2}"/>
              </a:ext>
            </a:extLst>
          </p:cNvPr>
          <p:cNvSpPr>
            <a:spLocks noGrp="1"/>
          </p:cNvSpPr>
          <p:nvPr>
            <p:ph type="title"/>
          </p:nvPr>
        </p:nvSpPr>
        <p:spPr>
          <a:xfrm>
            <a:off x="478526" y="541539"/>
            <a:ext cx="5914001" cy="1851110"/>
          </a:xfrm>
        </p:spPr>
        <p:txBody>
          <a:bodyPr>
            <a:normAutofit fontScale="90000"/>
          </a:bodyPr>
          <a:lstStyle/>
          <a:p>
            <a:r>
              <a:rPr lang="en-US" sz="4000"/>
              <a:t>What can you do by next week?</a:t>
            </a:r>
            <a:br>
              <a:rPr lang="en-US"/>
            </a:br>
            <a:br>
              <a:rPr lang="en-US"/>
            </a:br>
            <a:br>
              <a:rPr lang="en-US"/>
            </a:br>
            <a:r>
              <a:rPr lang="en-US" sz="3100"/>
              <a:t>Take the TMFW Readiness Survey!</a:t>
            </a:r>
          </a:p>
        </p:txBody>
      </p:sp>
      <p:pic>
        <p:nvPicPr>
          <p:cNvPr id="12" name="Content Placeholder 11" descr="A qr code on a white background">
            <a:extLst>
              <a:ext uri="{FF2B5EF4-FFF2-40B4-BE49-F238E27FC236}">
                <a16:creationId xmlns:a16="http://schemas.microsoft.com/office/drawing/2014/main" id="{561B2682-590A-8D2B-66D1-D94EDB356ED8}"/>
              </a:ext>
            </a:extLst>
          </p:cNvPr>
          <p:cNvPicPr>
            <a:picLocks noGrp="1" noChangeAspect="1"/>
          </p:cNvPicPr>
          <p:nvPr>
            <p:ph idx="1"/>
          </p:nvPr>
        </p:nvPicPr>
        <p:blipFill>
          <a:blip r:embed="rId3"/>
          <a:stretch>
            <a:fillRect/>
          </a:stretch>
        </p:blipFill>
        <p:spPr>
          <a:xfrm>
            <a:off x="2244902" y="2877475"/>
            <a:ext cx="2381250" cy="2381250"/>
          </a:xfrm>
        </p:spPr>
      </p:pic>
      <p:sp>
        <p:nvSpPr>
          <p:cNvPr id="3" name="Footer Placeholder 2">
            <a:extLst>
              <a:ext uri="{FF2B5EF4-FFF2-40B4-BE49-F238E27FC236}">
                <a16:creationId xmlns:a16="http://schemas.microsoft.com/office/drawing/2014/main" id="{3723C407-E700-24AB-99ED-D4A2894F419E}"/>
              </a:ext>
            </a:extLst>
          </p:cNvPr>
          <p:cNvSpPr>
            <a:spLocks noGrp="1"/>
          </p:cNvSpPr>
          <p:nvPr>
            <p:ph type="ftr" sz="quarter" idx="11"/>
          </p:nvPr>
        </p:nvSpPr>
        <p:spPr/>
        <p:txBody>
          <a:bodyPr/>
          <a:lstStyle/>
          <a:p>
            <a:r>
              <a:rPr lang="en-US"/>
              <a:t>Texas Mother-Friendly Worksite Program</a:t>
            </a:r>
          </a:p>
        </p:txBody>
      </p:sp>
      <p:pic>
        <p:nvPicPr>
          <p:cNvPr id="16" name="Picture Placeholder 15" descr="A person who looks like a manager is wearing a yellow dress and a blue jacket while holding a clipboard and a pen. They are talking to an employee who is wearing a green shirt and a black jacket while carrying a purple and pink bag over their shoulder. They are both standing in front of an office door that has a blue and white logo on it. ">
            <a:extLst>
              <a:ext uri="{FF2B5EF4-FFF2-40B4-BE49-F238E27FC236}">
                <a16:creationId xmlns:a16="http://schemas.microsoft.com/office/drawing/2014/main" id="{8DF8D4E9-BE4E-6DB8-C4BB-91E2C534E5BE}"/>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6D7B2321-00ED-2AAF-6F93-0A090F1F065B}"/>
              </a:ext>
            </a:extLst>
          </p:cNvPr>
          <p:cNvSpPr>
            <a:spLocks noGrp="1"/>
          </p:cNvSpPr>
          <p:nvPr>
            <p:ph type="sldNum" sz="quarter" idx="12"/>
          </p:nvPr>
        </p:nvSpPr>
        <p:spPr/>
        <p:txBody>
          <a:bodyPr/>
          <a:lstStyle/>
          <a:p>
            <a:fld id="{94CD02C2-D456-3641-838C-076DBE771791}" type="slidenum">
              <a:rPr lang="en-US" smtClean="0">
                <a:solidFill>
                  <a:schemeClr val="tx2"/>
                </a:solidFill>
              </a:rPr>
              <a:t>37</a:t>
            </a:fld>
            <a:endParaRPr lang="en-US" dirty="0">
              <a:solidFill>
                <a:schemeClr val="tx2"/>
              </a:solidFill>
            </a:endParaRPr>
          </a:p>
        </p:txBody>
      </p:sp>
    </p:spTree>
    <p:extLst>
      <p:ext uri="{BB962C8B-B14F-4D97-AF65-F5344CB8AC3E}">
        <p14:creationId xmlns:p14="http://schemas.microsoft.com/office/powerpoint/2010/main" val="695193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8052849-D836-1BB5-4F4D-664235D29786}"/>
              </a:ext>
            </a:extLst>
          </p:cNvPr>
          <p:cNvSpPr>
            <a:spLocks noGrp="1"/>
          </p:cNvSpPr>
          <p:nvPr>
            <p:ph type="title"/>
          </p:nvPr>
        </p:nvSpPr>
        <p:spPr>
          <a:xfrm>
            <a:off x="584791" y="365125"/>
            <a:ext cx="10168089" cy="1325563"/>
          </a:xfrm>
        </p:spPr>
        <p:txBody>
          <a:bodyPr wrap="none" anchor="ctr">
            <a:normAutofit/>
          </a:bodyPr>
          <a:lstStyle/>
          <a:p>
            <a:r>
              <a:rPr lang="en-US"/>
              <a:t>Apply for Designation</a:t>
            </a:r>
          </a:p>
        </p:txBody>
      </p:sp>
      <p:sp>
        <p:nvSpPr>
          <p:cNvPr id="5" name="Content Placeholder 4">
            <a:extLst>
              <a:ext uri="{FF2B5EF4-FFF2-40B4-BE49-F238E27FC236}">
                <a16:creationId xmlns:a16="http://schemas.microsoft.com/office/drawing/2014/main" id="{DFAA2EFD-2BB6-32C7-BE88-37F5198F6E1F}"/>
              </a:ext>
            </a:extLst>
          </p:cNvPr>
          <p:cNvSpPr>
            <a:spLocks noGrp="1"/>
          </p:cNvSpPr>
          <p:nvPr>
            <p:ph sz="half" idx="1"/>
          </p:nvPr>
        </p:nvSpPr>
        <p:spPr>
          <a:xfrm>
            <a:off x="634506" y="2605983"/>
            <a:ext cx="4969128" cy="1617052"/>
          </a:xfrm>
          <a:prstGeom prst="roundRect">
            <a:avLst/>
          </a:prstGeom>
          <a:ln w="12700">
            <a:solidFill>
              <a:schemeClr val="bg1"/>
            </a:solidFill>
          </a:ln>
        </p:spPr>
        <p:txBody>
          <a:bodyPr vert="horz" wrap="square" lIns="0" tIns="0" rIns="0" bIns="0" rtlCol="0" anchor="t">
            <a:normAutofit/>
          </a:bodyPr>
          <a:lstStyle/>
          <a:p>
            <a:r>
              <a:rPr lang="en-US" sz="2000" b="1" i="0" u="none" strike="noStrike" dirty="0">
                <a:effectLst/>
                <a:latin typeface="PT Sans"/>
              </a:rPr>
              <a:t>Apply on the Texas Mother-Friendly Worksite </a:t>
            </a:r>
            <a:r>
              <a:rPr lang="en-US" sz="2000" b="1" dirty="0">
                <a:latin typeface="PT Sans"/>
              </a:rPr>
              <a:t>Program </a:t>
            </a:r>
            <a:r>
              <a:rPr lang="en-US" sz="2000" b="1" i="0" u="none" strike="noStrike" dirty="0">
                <a:effectLst/>
                <a:latin typeface="PT Sans"/>
              </a:rPr>
              <a:t>Website!</a:t>
            </a:r>
            <a:r>
              <a:rPr lang="en-US" sz="2000" b="1" i="0" dirty="0">
                <a:effectLst/>
                <a:latin typeface="PT Sans"/>
              </a:rPr>
              <a:t>​</a:t>
            </a:r>
          </a:p>
          <a:p>
            <a:pPr rtl="0" fontAlgn="base">
              <a:spcBef>
                <a:spcPts val="600"/>
              </a:spcBef>
              <a:spcAft>
                <a:spcPts val="600"/>
              </a:spcAft>
            </a:pPr>
            <a:r>
              <a:rPr lang="en-US" sz="2000" b="0" i="0" u="sng" strike="noStrike" dirty="0">
                <a:effectLst/>
                <a:latin typeface="PT Sans"/>
                <a:hlinkClick r:id="rId2"/>
              </a:rPr>
              <a:t>dshs.texas.gov/</a:t>
            </a:r>
            <a:r>
              <a:rPr lang="en-US" sz="2000" b="0" i="0" u="sng" strike="noStrike" dirty="0" err="1">
                <a:effectLst/>
                <a:latin typeface="PT Sans"/>
                <a:hlinkClick r:id="rId2"/>
              </a:rPr>
              <a:t>TexasMotherFriendly</a:t>
            </a:r>
            <a:r>
              <a:rPr lang="en-US" sz="2000" b="0" i="0" dirty="0">
                <a:effectLst/>
                <a:latin typeface="PT Sans"/>
              </a:rPr>
              <a:t>​</a:t>
            </a:r>
          </a:p>
          <a:p>
            <a:endParaRPr lang="en-US" dirty="0"/>
          </a:p>
        </p:txBody>
      </p:sp>
      <p:pic>
        <p:nvPicPr>
          <p:cNvPr id="13" name="Picture Placeholder 12" descr="A screenshot of the main page of the Texas Mother-Friendly Worksite Program website. There is an image of a human resource personnel explaining to a new mother that there is a &quot;Do not disturb&quot; door sign to allow other mom's to know the designated pumping space is currently occupied.">
            <a:extLst>
              <a:ext uri="{FF2B5EF4-FFF2-40B4-BE49-F238E27FC236}">
                <a16:creationId xmlns:a16="http://schemas.microsoft.com/office/drawing/2014/main" id="{5BF7B112-E201-A7E4-FE13-C47EBDE24F43}"/>
              </a:ext>
            </a:extLst>
          </p:cNvPr>
          <p:cNvPicPr>
            <a:picLocks noGrp="1" noChangeAspect="1"/>
          </p:cNvPicPr>
          <p:nvPr>
            <p:ph sz="half" idx="13"/>
          </p:nvPr>
        </p:nvPicPr>
        <p:blipFill>
          <a:blip r:embed="rId3"/>
          <a:stretch>
            <a:fillRect/>
          </a:stretch>
        </p:blipFill>
        <p:spPr>
          <a:xfrm>
            <a:off x="6380086" y="281345"/>
            <a:ext cx="4494123" cy="6198792"/>
          </a:xfrm>
          <a:noFill/>
        </p:spPr>
      </p:pic>
      <p:pic>
        <p:nvPicPr>
          <p:cNvPr id="6" name="Picture 5">
            <a:extLst>
              <a:ext uri="{FF2B5EF4-FFF2-40B4-BE49-F238E27FC236}">
                <a16:creationId xmlns:a16="http://schemas.microsoft.com/office/drawing/2014/main" id="{89B80CD5-FBE5-0BDD-C71B-F796E4F1E5B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62273" y="1282577"/>
            <a:ext cx="2556056" cy="1738919"/>
          </a:xfrm>
          <a:prstGeom prst="rect">
            <a:avLst/>
          </a:prstGeom>
        </p:spPr>
      </p:pic>
      <p:sp>
        <p:nvSpPr>
          <p:cNvPr id="14" name="Oval 13">
            <a:extLst>
              <a:ext uri="{FF2B5EF4-FFF2-40B4-BE49-F238E27FC236}">
                <a16:creationId xmlns:a16="http://schemas.microsoft.com/office/drawing/2014/main" id="{770D84D1-3FDB-E581-F63B-5ECAC9DDB30B}"/>
              </a:ext>
              <a:ext uri="{C183D7F6-B498-43B3-948B-1728B52AA6E4}">
                <adec:decorative xmlns:adec="http://schemas.microsoft.com/office/drawing/2017/decorative" val="1"/>
              </a:ext>
            </a:extLst>
          </p:cNvPr>
          <p:cNvSpPr/>
          <p:nvPr/>
        </p:nvSpPr>
        <p:spPr>
          <a:xfrm>
            <a:off x="8113411" y="6040711"/>
            <a:ext cx="1164138" cy="598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9BD4905-44C8-F0A7-3E55-7C8FE56D54FA}"/>
              </a:ext>
              <a:ext uri="{C183D7F6-B498-43B3-948B-1728B52AA6E4}">
                <adec:decorative xmlns:adec="http://schemas.microsoft.com/office/drawing/2017/decorative" val="1"/>
              </a:ext>
            </a:extLst>
          </p:cNvPr>
          <p:cNvCxnSpPr/>
          <p:nvPr/>
        </p:nvCxnSpPr>
        <p:spPr>
          <a:xfrm>
            <a:off x="4423530" y="4691270"/>
            <a:ext cx="3599336" cy="1590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E47E392-9FE7-270A-C41F-5A5FF19E71E0}"/>
              </a:ext>
            </a:extLst>
          </p:cNvPr>
          <p:cNvSpPr>
            <a:spLocks noGrp="1"/>
          </p:cNvSpPr>
          <p:nvPr>
            <p:ph type="ftr" sz="quarter" idx="11"/>
          </p:nvPr>
        </p:nvSpPr>
        <p:spPr>
          <a:xfrm>
            <a:off x="733647" y="6492875"/>
            <a:ext cx="4114800" cy="300159"/>
          </a:xfrm>
        </p:spPr>
        <p:txBody>
          <a:bodyPr wrap="square" anchor="ctr">
            <a:normAutofit/>
          </a:bodyPr>
          <a:lstStyle/>
          <a:p>
            <a:pPr>
              <a:spcAft>
                <a:spcPts val="600"/>
              </a:spcAft>
            </a:pPr>
            <a:r>
              <a:rPr lang="en-US"/>
              <a:t>Texas Mother-Friendly Worksite Program</a:t>
            </a:r>
          </a:p>
        </p:txBody>
      </p:sp>
      <p:sp>
        <p:nvSpPr>
          <p:cNvPr id="4" name="Slide Number Placeholder 3">
            <a:extLst>
              <a:ext uri="{FF2B5EF4-FFF2-40B4-BE49-F238E27FC236}">
                <a16:creationId xmlns:a16="http://schemas.microsoft.com/office/drawing/2014/main" id="{3EEA4E29-B170-16A6-D47B-60C1994AADBF}"/>
              </a:ext>
            </a:extLst>
          </p:cNvPr>
          <p:cNvSpPr>
            <a:spLocks noGrp="1"/>
          </p:cNvSpPr>
          <p:nvPr>
            <p:ph type="sldNum" sz="quarter" idx="12"/>
          </p:nvPr>
        </p:nvSpPr>
        <p:spPr>
          <a:xfrm>
            <a:off x="9144000" y="6492875"/>
            <a:ext cx="2743200" cy="300159"/>
          </a:xfrm>
        </p:spPr>
        <p:txBody>
          <a:bodyPr wrap="square" anchor="ctr">
            <a:normAutofit/>
          </a:bodyPr>
          <a:lstStyle/>
          <a:p>
            <a:pPr>
              <a:spcAft>
                <a:spcPts val="600"/>
              </a:spcAft>
            </a:pPr>
            <a:fld id="{94CD02C2-D456-3641-838C-076DBE771791}" type="slidenum">
              <a:rPr lang="en-US" smtClean="0"/>
              <a:pPr>
                <a:spcAft>
                  <a:spcPts val="600"/>
                </a:spcAft>
              </a:pPr>
              <a:t>38</a:t>
            </a:fld>
            <a:endParaRPr lang="en-US"/>
          </a:p>
        </p:txBody>
      </p:sp>
    </p:spTree>
    <p:extLst>
      <p:ext uri="{BB962C8B-B14F-4D97-AF65-F5344CB8AC3E}">
        <p14:creationId xmlns:p14="http://schemas.microsoft.com/office/powerpoint/2010/main" val="68174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CF48A6-B2D2-E10F-02CA-E1160E73D496}"/>
              </a:ext>
            </a:extLst>
          </p:cNvPr>
          <p:cNvSpPr>
            <a:spLocks noGrp="1"/>
          </p:cNvSpPr>
          <p:nvPr>
            <p:ph type="title"/>
          </p:nvPr>
        </p:nvSpPr>
        <p:spPr/>
        <p:txBody>
          <a:bodyPr/>
          <a:lstStyle/>
          <a:p>
            <a:r>
              <a:rPr lang="en-US" dirty="0"/>
              <a:t>Contact us to learn more!</a:t>
            </a:r>
          </a:p>
        </p:txBody>
      </p:sp>
      <p:sp>
        <p:nvSpPr>
          <p:cNvPr id="2" name="Content Placeholder 1">
            <a:extLst>
              <a:ext uri="{FF2B5EF4-FFF2-40B4-BE49-F238E27FC236}">
                <a16:creationId xmlns:a16="http://schemas.microsoft.com/office/drawing/2014/main" id="{56D27FE1-7618-4ED4-5E4E-8BA06307250A}"/>
              </a:ext>
            </a:extLst>
          </p:cNvPr>
          <p:cNvSpPr>
            <a:spLocks noGrp="1"/>
          </p:cNvSpPr>
          <p:nvPr>
            <p:ph idx="1"/>
          </p:nvPr>
        </p:nvSpPr>
        <p:spPr>
          <a:xfrm>
            <a:off x="584791" y="1690688"/>
            <a:ext cx="10994066" cy="4263538"/>
          </a:xfrm>
        </p:spPr>
        <p:txBody>
          <a:bodyPr/>
          <a:lstStyle/>
          <a:p>
            <a:pPr algn="l" rtl="0" fontAlgn="base">
              <a:spcBef>
                <a:spcPts val="600"/>
              </a:spcBef>
              <a:spcAft>
                <a:spcPts val="600"/>
              </a:spcAft>
              <a:buFont typeface="Arial" panose="020B0604020202020204" pitchFamily="34" charset="0"/>
              <a:buChar char="•"/>
            </a:pPr>
            <a:r>
              <a:rPr lang="en-US" sz="2000" b="1" i="0" u="none" strike="noStrike" dirty="0">
                <a:solidFill>
                  <a:srgbClr val="000000"/>
                </a:solidFill>
                <a:effectLst/>
                <a:latin typeface="PT Sans" panose="020B0503020203020204" pitchFamily="34" charset="0"/>
              </a:rPr>
              <a:t>[Your Organization Name]</a:t>
            </a:r>
            <a:r>
              <a:rPr lang="en-US" sz="2000" b="0" i="0" dirty="0">
                <a:solidFill>
                  <a:srgbClr val="000000"/>
                </a:solidFill>
                <a:effectLst/>
                <a:latin typeface="PT Sans" panose="020B0503020203020204" pitchFamily="34" charset="0"/>
              </a:rPr>
              <a:t>​</a:t>
            </a:r>
          </a:p>
          <a:p>
            <a:pPr lvl="1" fontAlgn="base">
              <a:spcBef>
                <a:spcPts val="600"/>
              </a:spcBef>
              <a:spcAft>
                <a:spcPts val="600"/>
              </a:spcAft>
            </a:pPr>
            <a:r>
              <a:rPr lang="en-US" sz="2000" b="0" i="0" u="none" strike="noStrike" dirty="0">
                <a:solidFill>
                  <a:srgbClr val="000000"/>
                </a:solidFill>
                <a:effectLst/>
                <a:latin typeface="PT Sans" panose="020B0503020203020204" pitchFamily="34" charset="0"/>
              </a:rPr>
              <a:t>Your Name</a:t>
            </a:r>
            <a:r>
              <a:rPr lang="en-US" sz="2000" b="0" i="0" dirty="0">
                <a:solidFill>
                  <a:srgbClr val="000000"/>
                </a:solidFill>
                <a:effectLst/>
                <a:latin typeface="PT Sans" panose="020B0503020203020204" pitchFamily="34" charset="0"/>
              </a:rPr>
              <a:t>​</a:t>
            </a:r>
          </a:p>
          <a:p>
            <a:pPr lvl="1" fontAlgn="base">
              <a:spcBef>
                <a:spcPts val="600"/>
              </a:spcBef>
              <a:spcAft>
                <a:spcPts val="600"/>
              </a:spcAft>
            </a:pPr>
            <a:r>
              <a:rPr lang="en-US" sz="2000" b="0" i="0" u="none" strike="noStrike" dirty="0">
                <a:solidFill>
                  <a:srgbClr val="000000"/>
                </a:solidFill>
                <a:effectLst/>
                <a:latin typeface="PT Sans" panose="020B0503020203020204" pitchFamily="34" charset="0"/>
              </a:rPr>
              <a:t>Phone</a:t>
            </a:r>
            <a:r>
              <a:rPr lang="en-US" sz="2000" b="0" i="0" dirty="0">
                <a:solidFill>
                  <a:srgbClr val="000000"/>
                </a:solidFill>
                <a:effectLst/>
                <a:latin typeface="PT Sans" panose="020B0503020203020204" pitchFamily="34" charset="0"/>
              </a:rPr>
              <a:t>​</a:t>
            </a:r>
          </a:p>
          <a:p>
            <a:pPr lvl="1" fontAlgn="base">
              <a:spcBef>
                <a:spcPts val="600"/>
              </a:spcBef>
              <a:spcAft>
                <a:spcPts val="600"/>
              </a:spcAft>
            </a:pPr>
            <a:r>
              <a:rPr lang="en-US" sz="2000" b="0" i="0" u="none" strike="noStrike" dirty="0">
                <a:solidFill>
                  <a:srgbClr val="000000"/>
                </a:solidFill>
                <a:effectLst/>
                <a:latin typeface="PT Sans" panose="020B0503020203020204" pitchFamily="34" charset="0"/>
              </a:rPr>
              <a:t>Email</a:t>
            </a:r>
            <a:r>
              <a:rPr lang="en-US" sz="2000" b="0" i="0" dirty="0">
                <a:solidFill>
                  <a:srgbClr val="000000"/>
                </a:solidFill>
                <a:effectLst/>
                <a:latin typeface="PT Sans" panose="020B0503020203020204" pitchFamily="34" charset="0"/>
              </a:rPr>
              <a:t>​</a:t>
            </a:r>
          </a:p>
          <a:p>
            <a:pPr algn="l" rtl="0" fontAlgn="base">
              <a:spcBef>
                <a:spcPts val="600"/>
              </a:spcBef>
              <a:spcAft>
                <a:spcPts val="600"/>
              </a:spcAft>
            </a:pPr>
            <a:r>
              <a:rPr lang="en-US" sz="2000" b="0" i="0" dirty="0">
                <a:solidFill>
                  <a:srgbClr val="000000"/>
                </a:solidFill>
                <a:effectLst/>
                <a:latin typeface="PT Sans" panose="020B0503020203020204" pitchFamily="34" charset="0"/>
              </a:rPr>
              <a:t>​</a:t>
            </a:r>
          </a:p>
          <a:p>
            <a:pPr algn="l" rtl="0" fontAlgn="base">
              <a:spcBef>
                <a:spcPts val="600"/>
              </a:spcBef>
              <a:spcAft>
                <a:spcPts val="600"/>
              </a:spcAft>
              <a:buFont typeface="Arial" panose="020B0604020202020204" pitchFamily="34" charset="0"/>
              <a:buChar char="•"/>
            </a:pPr>
            <a:r>
              <a:rPr lang="en-US" sz="2000" b="1" i="0" u="none" strike="noStrike" dirty="0">
                <a:solidFill>
                  <a:srgbClr val="000000"/>
                </a:solidFill>
                <a:effectLst/>
                <a:latin typeface="PT Sans" panose="020B0503020203020204" pitchFamily="34" charset="0"/>
              </a:rPr>
              <a:t>Texas Mother-Friendly Worksite Program Coordinator</a:t>
            </a:r>
            <a:endParaRPr lang="en-US" sz="2000" b="0" i="0" dirty="0">
              <a:solidFill>
                <a:srgbClr val="000000"/>
              </a:solidFill>
              <a:effectLst/>
              <a:latin typeface="PT Sans" panose="020B0503020203020204" pitchFamily="34" charset="0"/>
            </a:endParaRPr>
          </a:p>
          <a:p>
            <a:pPr lvl="1" fontAlgn="base">
              <a:spcBef>
                <a:spcPts val="600"/>
              </a:spcBef>
              <a:spcAft>
                <a:spcPts val="600"/>
              </a:spcAft>
            </a:pPr>
            <a:r>
              <a:rPr lang="en-US" sz="2000" b="0" i="0" u="none" strike="noStrike" dirty="0">
                <a:solidFill>
                  <a:srgbClr val="000000"/>
                </a:solidFill>
                <a:effectLst/>
                <a:latin typeface="PT Sans" panose="020B0503020203020204" pitchFamily="34" charset="0"/>
              </a:rPr>
              <a:t>Tina Castellanos, MPA, IBCLC</a:t>
            </a:r>
          </a:p>
          <a:p>
            <a:pPr lvl="1" fontAlgn="base">
              <a:spcBef>
                <a:spcPts val="600"/>
              </a:spcBef>
              <a:spcAft>
                <a:spcPts val="600"/>
              </a:spcAft>
            </a:pPr>
            <a:r>
              <a:rPr lang="en-US" sz="2000" b="0" i="0" u="none" strike="noStrike" dirty="0">
                <a:solidFill>
                  <a:srgbClr val="000000"/>
                </a:solidFill>
                <a:effectLst/>
                <a:latin typeface="PT Sans" panose="020B0503020203020204" pitchFamily="34" charset="0"/>
              </a:rPr>
              <a:t>Email: </a:t>
            </a:r>
            <a:r>
              <a:rPr lang="en-US" sz="2000" b="0" i="0" u="sng" strike="noStrike" dirty="0">
                <a:solidFill>
                  <a:srgbClr val="0563C1"/>
                </a:solidFill>
                <a:effectLst/>
                <a:latin typeface="PT Sans" panose="020B0503020203020204" pitchFamily="34" charset="0"/>
                <a:hlinkClick r:id="rId2"/>
              </a:rPr>
              <a:t>TexasMotherFriendlyWorksite@dshs.texas.gov</a:t>
            </a:r>
            <a:r>
              <a:rPr lang="en-US" sz="2000" b="0" i="0" u="none" strike="noStrike" dirty="0">
                <a:solidFill>
                  <a:srgbClr val="000000"/>
                </a:solidFill>
                <a:effectLst/>
                <a:latin typeface="PT Sans" panose="020B0503020203020204" pitchFamily="34" charset="0"/>
              </a:rPr>
              <a:t> </a:t>
            </a:r>
            <a:r>
              <a:rPr lang="en-US" sz="2000" b="0" i="0" dirty="0">
                <a:solidFill>
                  <a:srgbClr val="000000"/>
                </a:solidFill>
                <a:effectLst/>
                <a:latin typeface="PT Sans" panose="020B0503020203020204" pitchFamily="34" charset="0"/>
              </a:rPr>
              <a:t>​</a:t>
            </a:r>
          </a:p>
          <a:p>
            <a:endParaRPr lang="en-US" sz="1600" dirty="0">
              <a:latin typeface="PT Sans" panose="020B0503020203020204" pitchFamily="34" charset="0"/>
            </a:endParaRPr>
          </a:p>
        </p:txBody>
      </p:sp>
      <p:sp>
        <p:nvSpPr>
          <p:cNvPr id="3" name="Footer Placeholder 2">
            <a:extLst>
              <a:ext uri="{FF2B5EF4-FFF2-40B4-BE49-F238E27FC236}">
                <a16:creationId xmlns:a16="http://schemas.microsoft.com/office/drawing/2014/main" id="{E0339EF0-97E9-9F4D-5922-2E42403A073E}"/>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DF25DE9C-45D8-0B27-0BF7-0EA420F6B87C}"/>
              </a:ext>
            </a:extLst>
          </p:cNvPr>
          <p:cNvSpPr>
            <a:spLocks noGrp="1"/>
          </p:cNvSpPr>
          <p:nvPr>
            <p:ph type="sldNum" sz="quarter" idx="12"/>
          </p:nvPr>
        </p:nvSpPr>
        <p:spPr/>
        <p:txBody>
          <a:bodyPr/>
          <a:lstStyle/>
          <a:p>
            <a:fld id="{94CD02C2-D456-3641-838C-076DBE771791}" type="slidenum">
              <a:rPr lang="en-US" smtClean="0"/>
              <a:t>39</a:t>
            </a:fld>
            <a:endParaRPr lang="en-US"/>
          </a:p>
        </p:txBody>
      </p:sp>
    </p:spTree>
    <p:extLst>
      <p:ext uri="{BB962C8B-B14F-4D97-AF65-F5344CB8AC3E}">
        <p14:creationId xmlns:p14="http://schemas.microsoft.com/office/powerpoint/2010/main" val="107677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C105B-0507-AD79-0A8B-45BE7D21ECBF}"/>
              </a:ext>
            </a:extLst>
          </p:cNvPr>
          <p:cNvSpPr>
            <a:spLocks noGrp="1"/>
          </p:cNvSpPr>
          <p:nvPr>
            <p:ph type="title"/>
          </p:nvPr>
        </p:nvSpPr>
        <p:spPr/>
        <p:txBody>
          <a:bodyPr/>
          <a:lstStyle/>
          <a:p>
            <a:r>
              <a:rPr lang="en-US"/>
              <a:t>Improved Maternal Health </a:t>
            </a:r>
          </a:p>
        </p:txBody>
      </p:sp>
      <p:sp>
        <p:nvSpPr>
          <p:cNvPr id="5" name="Content Placeholder 4">
            <a:extLst>
              <a:ext uri="{FF2B5EF4-FFF2-40B4-BE49-F238E27FC236}">
                <a16:creationId xmlns:a16="http://schemas.microsoft.com/office/drawing/2014/main" id="{3177EEBD-75E3-8802-10A8-1195EC744047}"/>
              </a:ext>
            </a:extLst>
          </p:cNvPr>
          <p:cNvSpPr>
            <a:spLocks noGrp="1"/>
          </p:cNvSpPr>
          <p:nvPr>
            <p:ph sz="half" idx="1"/>
          </p:nvPr>
        </p:nvSpPr>
        <p:spPr>
          <a:xfrm>
            <a:off x="584791" y="1716203"/>
            <a:ext cx="5435008" cy="4263537"/>
          </a:xfrm>
        </p:spPr>
        <p:txBody>
          <a:bodyPr vert="horz" wrap="square" lIns="0" tIns="0" rIns="0" bIns="0" rtlCol="0" anchor="t">
            <a:noAutofit/>
          </a:bodyPr>
          <a:lstStyle/>
          <a:p>
            <a:pPr lvl="0"/>
            <a:r>
              <a:rPr lang="en-US" sz="2400" b="1">
                <a:latin typeface="PT Sans"/>
              </a:rPr>
              <a:t>Breastfeeding reduces mothers’ risk of:</a:t>
            </a:r>
          </a:p>
          <a:p>
            <a:pPr marL="283210" lvl="1"/>
            <a:r>
              <a:rPr lang="en-US" sz="2000">
                <a:latin typeface="PT Sans"/>
              </a:rPr>
              <a:t>Breast cancer;</a:t>
            </a:r>
          </a:p>
          <a:p>
            <a:pPr marL="283210" lvl="1"/>
            <a:r>
              <a:rPr lang="en-US" sz="2000">
                <a:latin typeface="PT Sans"/>
              </a:rPr>
              <a:t>Ovarian cancer;</a:t>
            </a:r>
          </a:p>
          <a:p>
            <a:pPr marL="283210" lvl="1"/>
            <a:r>
              <a:rPr lang="en-US" sz="2000">
                <a:latin typeface="PT Sans"/>
              </a:rPr>
              <a:t>High blood pressure;</a:t>
            </a:r>
          </a:p>
          <a:p>
            <a:pPr marL="283210" lvl="1"/>
            <a:r>
              <a:rPr lang="en-US" sz="2000">
                <a:latin typeface="PT Sans"/>
              </a:rPr>
              <a:t>High cholesterol;</a:t>
            </a:r>
          </a:p>
          <a:p>
            <a:pPr marL="283210" lvl="1"/>
            <a:r>
              <a:rPr lang="en-US" sz="2000">
                <a:latin typeface="PT Sans"/>
              </a:rPr>
              <a:t>Heart disease; and </a:t>
            </a:r>
            <a:endParaRPr lang="en-US" sz="2000"/>
          </a:p>
          <a:p>
            <a:pPr marL="283210" lvl="1"/>
            <a:r>
              <a:rPr lang="en-US" sz="2000">
                <a:latin typeface="PT Sans"/>
              </a:rPr>
              <a:t>Type 2 diabetes.</a:t>
            </a:r>
          </a:p>
        </p:txBody>
      </p:sp>
      <p:sp>
        <p:nvSpPr>
          <p:cNvPr id="6" name="Content Placeholder 5">
            <a:extLst>
              <a:ext uri="{FF2B5EF4-FFF2-40B4-BE49-F238E27FC236}">
                <a16:creationId xmlns:a16="http://schemas.microsoft.com/office/drawing/2014/main" id="{19EAED39-1B4D-653C-25F9-58FDA5E02DBE}"/>
              </a:ext>
            </a:extLst>
          </p:cNvPr>
          <p:cNvSpPr>
            <a:spLocks noGrp="1"/>
          </p:cNvSpPr>
          <p:nvPr>
            <p:ph sz="half" idx="13"/>
          </p:nvPr>
        </p:nvSpPr>
        <p:spPr>
          <a:xfrm>
            <a:off x="6172203" y="1697153"/>
            <a:ext cx="5225458" cy="4282587"/>
          </a:xfrm>
        </p:spPr>
        <p:txBody>
          <a:bodyPr vert="horz" wrap="square" lIns="0" tIns="0" rIns="0" bIns="0" rtlCol="0" anchor="t">
            <a:noAutofit/>
          </a:bodyPr>
          <a:lstStyle/>
          <a:p>
            <a:pPr lvl="0"/>
            <a:r>
              <a:rPr lang="en-US" sz="2400" b="1">
                <a:latin typeface="PT Sans"/>
              </a:rPr>
              <a:t>Breastfeeding supports:</a:t>
            </a:r>
          </a:p>
          <a:p>
            <a:pPr marL="283210" lvl="1"/>
            <a:r>
              <a:rPr lang="en-US" sz="2000">
                <a:latin typeface="PT Sans"/>
              </a:rPr>
              <a:t>Improved return to pre-pregnancy weight;</a:t>
            </a:r>
          </a:p>
          <a:p>
            <a:pPr marL="283210" lvl="1"/>
            <a:r>
              <a:rPr lang="en-US" sz="2000">
                <a:latin typeface="PT Sans"/>
              </a:rPr>
              <a:t>Improved birth spacing;</a:t>
            </a:r>
          </a:p>
          <a:p>
            <a:pPr marL="283210" lvl="1"/>
            <a:r>
              <a:rPr lang="en-US" sz="2000">
                <a:latin typeface="PT Sans"/>
              </a:rPr>
              <a:t>Increased bonding between mother and infant; and</a:t>
            </a:r>
          </a:p>
          <a:p>
            <a:pPr marL="283210" lvl="1"/>
            <a:r>
              <a:rPr lang="en-US" sz="2000">
                <a:latin typeface="PT Sans"/>
              </a:rPr>
              <a:t>Less time off from work due to lower rates of common childhood infections. </a:t>
            </a:r>
            <a:endParaRPr lang="en-US" sz="2000"/>
          </a:p>
        </p:txBody>
      </p:sp>
      <p:sp>
        <p:nvSpPr>
          <p:cNvPr id="2" name="Footer Placeholder 1">
            <a:extLst>
              <a:ext uri="{FF2B5EF4-FFF2-40B4-BE49-F238E27FC236}">
                <a16:creationId xmlns:a16="http://schemas.microsoft.com/office/drawing/2014/main" id="{081A0857-F2CD-D022-EE8F-41B3989B55C0}"/>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D1601925-5BC9-117E-9FCE-34AA3A69B823}"/>
              </a:ext>
            </a:extLst>
          </p:cNvPr>
          <p:cNvSpPr>
            <a:spLocks noGrp="1"/>
          </p:cNvSpPr>
          <p:nvPr>
            <p:ph type="sldNum" sz="quarter" idx="12"/>
          </p:nvPr>
        </p:nvSpPr>
        <p:spPr/>
        <p:txBody>
          <a:bodyPr/>
          <a:lstStyle/>
          <a:p>
            <a:fld id="{94CD02C2-D456-3641-838C-076DBE771791}" type="slidenum">
              <a:rPr lang="en-US" smtClean="0"/>
              <a:pPr/>
              <a:t>4</a:t>
            </a:fld>
            <a:endParaRPr lang="en-US"/>
          </a:p>
        </p:txBody>
      </p:sp>
    </p:spTree>
    <p:extLst>
      <p:ext uri="{BB962C8B-B14F-4D97-AF65-F5344CB8AC3E}">
        <p14:creationId xmlns:p14="http://schemas.microsoft.com/office/powerpoint/2010/main" val="3709704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employees are talking to each other in a manufacturing environment. There are large shelves and boxes behind them and machinery to the left. The employee in a blue shirt is smiling and holding a small black cooler with a blue and white logo on it. The other employee is also smiling and handing the cooler to their coworker.">
            <a:extLst>
              <a:ext uri="{FF2B5EF4-FFF2-40B4-BE49-F238E27FC236}">
                <a16:creationId xmlns:a16="http://schemas.microsoft.com/office/drawing/2014/main" id="{38C510CB-97FE-BDEF-D0B0-0F181CB7A82D}"/>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l="-58" r="-23"/>
          <a:stretch/>
        </p:blipFill>
        <p:spPr>
          <a:xfrm>
            <a:off x="756" y="-3780"/>
            <a:ext cx="12201924" cy="4311120"/>
          </a:xfrm>
        </p:spPr>
      </p:pic>
      <p:pic>
        <p:nvPicPr>
          <p:cNvPr id="6" name="Picture 5" descr="A round image that says &quot;Breastfeeding Supported&quot; across the top and &quot;Texas Mother-Friendly Worksite&quot; across the bottom. There is an image of the state of Texas in the middle with an image of a parent holding a baby on top. ">
            <a:extLst>
              <a:ext uri="{FF2B5EF4-FFF2-40B4-BE49-F238E27FC236}">
                <a16:creationId xmlns:a16="http://schemas.microsoft.com/office/drawing/2014/main" id="{C391E4C2-0F3B-8306-9B1E-B3B2FB87574C}"/>
              </a:ext>
            </a:extLst>
          </p:cNvPr>
          <p:cNvPicPr>
            <a:picLocks noChangeAspect="1"/>
          </p:cNvPicPr>
          <p:nvPr/>
        </p:nvPicPr>
        <p:blipFill>
          <a:blip r:embed="rId4"/>
          <a:stretch>
            <a:fillRect/>
          </a:stretch>
        </p:blipFill>
        <p:spPr>
          <a:xfrm>
            <a:off x="5363973" y="3227102"/>
            <a:ext cx="1453168" cy="1453168"/>
          </a:xfrm>
          <a:prstGeom prst="rect">
            <a:avLst/>
          </a:prstGeom>
        </p:spPr>
      </p:pic>
      <p:sp>
        <p:nvSpPr>
          <p:cNvPr id="2" name="Title 1">
            <a:extLst>
              <a:ext uri="{FF2B5EF4-FFF2-40B4-BE49-F238E27FC236}">
                <a16:creationId xmlns:a16="http://schemas.microsoft.com/office/drawing/2014/main" id="{3EFA212D-1E3C-F871-8C11-87B1B4785AFF}"/>
              </a:ext>
            </a:extLst>
          </p:cNvPr>
          <p:cNvSpPr>
            <a:spLocks noGrp="1"/>
          </p:cNvSpPr>
          <p:nvPr>
            <p:ph type="ctrTitle"/>
          </p:nvPr>
        </p:nvSpPr>
        <p:spPr>
          <a:xfrm>
            <a:off x="522514" y="4661220"/>
            <a:ext cx="11136086" cy="810305"/>
          </a:xfrm>
        </p:spPr>
        <p:txBody>
          <a:bodyPr/>
          <a:lstStyle/>
          <a:p>
            <a:r>
              <a:rPr lang="en-US"/>
              <a:t>Thank You!</a:t>
            </a:r>
          </a:p>
        </p:txBody>
      </p:sp>
      <p:sp>
        <p:nvSpPr>
          <p:cNvPr id="3" name="Subtitle 2">
            <a:extLst>
              <a:ext uri="{FF2B5EF4-FFF2-40B4-BE49-F238E27FC236}">
                <a16:creationId xmlns:a16="http://schemas.microsoft.com/office/drawing/2014/main" id="{4EADF829-B560-922D-0958-2C5741C1A5B8}"/>
              </a:ext>
            </a:extLst>
          </p:cNvPr>
          <p:cNvSpPr>
            <a:spLocks noGrp="1"/>
          </p:cNvSpPr>
          <p:nvPr>
            <p:ph type="subTitle" idx="1"/>
          </p:nvPr>
        </p:nvSpPr>
        <p:spPr>
          <a:xfrm>
            <a:off x="522514" y="5389360"/>
            <a:ext cx="11204888" cy="810305"/>
          </a:xfrm>
        </p:spPr>
        <p:txBody>
          <a:bodyPr>
            <a:normAutofit fontScale="92500" lnSpcReduction="20000"/>
          </a:bodyPr>
          <a:lstStyle/>
          <a:p>
            <a:pPr>
              <a:lnSpc>
                <a:spcPct val="120000"/>
              </a:lnSpc>
              <a:spcBef>
                <a:spcPts val="500"/>
              </a:spcBef>
              <a:spcAft>
                <a:spcPts val="500"/>
              </a:spcAft>
            </a:pPr>
            <a:r>
              <a:rPr lang="en-US"/>
              <a:t>Tina Castellanos – Perinatal and Infant Health and Safety Coordinator</a:t>
            </a:r>
          </a:p>
          <a:p>
            <a:pPr>
              <a:lnSpc>
                <a:spcPct val="120000"/>
              </a:lnSpc>
              <a:spcBef>
                <a:spcPts val="500"/>
              </a:spcBef>
              <a:spcAft>
                <a:spcPts val="500"/>
              </a:spcAft>
            </a:pPr>
            <a:r>
              <a:rPr lang="en-US"/>
              <a:t>TexasMotherFriendlyWorksite@dshs.texas.gov</a:t>
            </a:r>
          </a:p>
        </p:txBody>
      </p:sp>
      <p:sp>
        <p:nvSpPr>
          <p:cNvPr id="5" name="Footer Placeholder 4">
            <a:extLst>
              <a:ext uri="{FF2B5EF4-FFF2-40B4-BE49-F238E27FC236}">
                <a16:creationId xmlns:a16="http://schemas.microsoft.com/office/drawing/2014/main" id="{FADB78B5-4227-88BA-D6B3-1A1E3074B4E6}"/>
              </a:ext>
            </a:extLst>
          </p:cNvPr>
          <p:cNvSpPr>
            <a:spLocks noGrp="1"/>
          </p:cNvSpPr>
          <p:nvPr>
            <p:ph type="ftr" sz="quarter" idx="11"/>
          </p:nvPr>
        </p:nvSpPr>
        <p:spPr/>
        <p:txBody>
          <a:bodyPr/>
          <a:lstStyle/>
          <a:p>
            <a:r>
              <a:rPr lang="en-US"/>
              <a:t>Texas Mother-Friendly Worksite Program</a:t>
            </a:r>
          </a:p>
        </p:txBody>
      </p:sp>
      <p:pic>
        <p:nvPicPr>
          <p:cNvPr id="7" name="Picture 6" descr="Texas Health and Human Services - Texas Department of State Health Services logo.">
            <a:extLst>
              <a:ext uri="{FF2B5EF4-FFF2-40B4-BE49-F238E27FC236}">
                <a16:creationId xmlns:a16="http://schemas.microsoft.com/office/drawing/2014/main" id="{673CEF87-2CB2-3206-E81C-3CCB96641010}"/>
              </a:ext>
            </a:extLst>
          </p:cNvPr>
          <p:cNvPicPr>
            <a:picLocks noChangeAspect="1"/>
          </p:cNvPicPr>
          <p:nvPr/>
        </p:nvPicPr>
        <p:blipFill>
          <a:blip r:embed="rId5"/>
          <a:stretch>
            <a:fillRect/>
          </a:stretch>
        </p:blipFill>
        <p:spPr>
          <a:xfrm>
            <a:off x="8838178" y="6079633"/>
            <a:ext cx="3084891" cy="598755"/>
          </a:xfrm>
          <a:prstGeom prst="rect">
            <a:avLst/>
          </a:prstGeom>
        </p:spPr>
      </p:pic>
    </p:spTree>
    <p:extLst>
      <p:ext uri="{BB962C8B-B14F-4D97-AF65-F5344CB8AC3E}">
        <p14:creationId xmlns:p14="http://schemas.microsoft.com/office/powerpoint/2010/main" val="3791050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842CE-426C-0A99-A56F-5FC17D1EEBCF}"/>
              </a:ext>
            </a:extLst>
          </p:cNvPr>
          <p:cNvSpPr>
            <a:spLocks noGrp="1"/>
          </p:cNvSpPr>
          <p:nvPr>
            <p:ph type="title"/>
          </p:nvPr>
        </p:nvSpPr>
        <p:spPr/>
        <p:txBody>
          <a:bodyPr/>
          <a:lstStyle/>
          <a:p>
            <a:r>
              <a:rPr lang="en-US"/>
              <a:t>References</a:t>
            </a:r>
          </a:p>
        </p:txBody>
      </p:sp>
      <p:sp>
        <p:nvSpPr>
          <p:cNvPr id="2" name="Content Placeholder 1">
            <a:extLst>
              <a:ext uri="{FF2B5EF4-FFF2-40B4-BE49-F238E27FC236}">
                <a16:creationId xmlns:a16="http://schemas.microsoft.com/office/drawing/2014/main" id="{DCB662DA-992B-DE27-E773-C78C67D24902}"/>
              </a:ext>
            </a:extLst>
          </p:cNvPr>
          <p:cNvSpPr>
            <a:spLocks noGrp="1"/>
          </p:cNvSpPr>
          <p:nvPr>
            <p:ph idx="1"/>
          </p:nvPr>
        </p:nvSpPr>
        <p:spPr>
          <a:xfrm>
            <a:off x="584791" y="1562100"/>
            <a:ext cx="10994066" cy="4614863"/>
          </a:xfrm>
        </p:spPr>
        <p:txBody>
          <a:bodyPr vert="horz" wrap="square" lIns="0" tIns="0" rIns="0" bIns="0" rtlCol="0" anchor="t">
            <a:noAutofit/>
          </a:bodyPr>
          <a:lstStyle/>
          <a:p>
            <a:pPr>
              <a:spcBef>
                <a:spcPts val="600"/>
              </a:spcBef>
              <a:spcAft>
                <a:spcPts val="600"/>
              </a:spcAft>
            </a:pPr>
            <a:r>
              <a:rPr lang="en-US" sz="1400">
                <a:solidFill>
                  <a:schemeClr val="accent6">
                    <a:lumMod val="10000"/>
                  </a:schemeClr>
                </a:solidFill>
                <a:latin typeface="PT Sans"/>
              </a:rPr>
              <a:t>Barriers to Breastfeeding: Supporting Initiation and Continuation of Breastfeeding: American Congress of Obstetricians and Gynecologists (ACOG) Committee Opinion, Number 821. (2021). Obstetrics and gynecology, 137(2), e54–e62. ​</a:t>
            </a:r>
          </a:p>
          <a:p>
            <a:pPr>
              <a:spcBef>
                <a:spcPts val="600"/>
              </a:spcBef>
              <a:spcAft>
                <a:spcPts val="600"/>
              </a:spcAft>
            </a:pPr>
            <a:r>
              <a:rPr lang="en-US" sz="1400">
                <a:solidFill>
                  <a:schemeClr val="accent6">
                    <a:lumMod val="10000"/>
                  </a:schemeClr>
                </a:solidFill>
                <a:latin typeface="PT Sans"/>
              </a:rPr>
              <a:t>Bartick MC, Schwarz EB, et al.. Suboptimal breastfeeding in the United States: Maternal and pediatric health outcomes and costs. Maternal Child Nutrition, 2016​.</a:t>
            </a:r>
          </a:p>
          <a:p>
            <a:pPr>
              <a:spcBef>
                <a:spcPts val="600"/>
              </a:spcBef>
              <a:spcAft>
                <a:spcPts val="600"/>
              </a:spcAft>
            </a:pPr>
            <a:r>
              <a:rPr lang="en-US" sz="1400">
                <a:solidFill>
                  <a:schemeClr val="accent6">
                    <a:lumMod val="10000"/>
                  </a:schemeClr>
                </a:solidFill>
                <a:latin typeface="PT Sans"/>
              </a:rPr>
              <a:t>Meek, J. Y., Noble, L., &amp; Section on  Breastfeeding (2022). Policy Statement: Breastfeeding and the Use of Human Milk. Pediatrics, 150(1), e2022057988. ​</a:t>
            </a:r>
          </a:p>
          <a:p>
            <a:pPr>
              <a:spcBef>
                <a:spcPts val="600"/>
              </a:spcBef>
              <a:spcAft>
                <a:spcPts val="600"/>
              </a:spcAft>
            </a:pPr>
            <a:r>
              <a:rPr lang="en-US" sz="1400">
                <a:solidFill>
                  <a:schemeClr val="accent6">
                    <a:lumMod val="10000"/>
                  </a:schemeClr>
                </a:solidFill>
                <a:latin typeface="PT Sans"/>
              </a:rPr>
              <a:t>U.S. Census Bureau, 2018 American Community Survey 1-year estimates chart by the Women’s Bureau, U.S.. Department of Labor. Available: tinyurl.com/census-timeseries;  Texas Department of State Health Services 2018 Texas WIC Infant Feeding Practices Survey </a:t>
            </a:r>
          </a:p>
          <a:p>
            <a:pPr>
              <a:spcBef>
                <a:spcPts val="600"/>
              </a:spcBef>
              <a:spcAft>
                <a:spcPts val="600"/>
              </a:spcAft>
            </a:pPr>
            <a:r>
              <a:rPr lang="en-US" sz="1400">
                <a:solidFill>
                  <a:schemeClr val="accent6">
                    <a:lumMod val="10000"/>
                  </a:schemeClr>
                </a:solidFill>
                <a:latin typeface="PT Sans"/>
              </a:rPr>
              <a:t>U.S. Department of Health and Human Services, Health Resources and Services Administration (HRSA), Maternal and Child Health Bureau, Business Case for Breastfeeding, 2008.</a:t>
            </a:r>
          </a:p>
          <a:p>
            <a:pPr>
              <a:spcBef>
                <a:spcPts val="600"/>
              </a:spcBef>
              <a:spcAft>
                <a:spcPts val="600"/>
              </a:spcAft>
            </a:pPr>
            <a:endParaRPr lang="en-US" sz="1200">
              <a:solidFill>
                <a:schemeClr val="accent6">
                  <a:lumMod val="10000"/>
                </a:schemeClr>
              </a:solidFill>
            </a:endParaRPr>
          </a:p>
          <a:p>
            <a:pPr>
              <a:spcBef>
                <a:spcPts val="600"/>
              </a:spcBef>
              <a:spcAft>
                <a:spcPts val="600"/>
              </a:spcAft>
            </a:pPr>
            <a:endParaRPr lang="en-US" sz="1200">
              <a:solidFill>
                <a:schemeClr val="accent6">
                  <a:lumMod val="10000"/>
                </a:schemeClr>
              </a:solidFill>
            </a:endParaRPr>
          </a:p>
          <a:p>
            <a:endParaRPr lang="en-US" sz="1400">
              <a:solidFill>
                <a:schemeClr val="accent6">
                  <a:lumMod val="10000"/>
                </a:schemeClr>
              </a:solidFill>
            </a:endParaRPr>
          </a:p>
          <a:p>
            <a:endParaRPr lang="en-US">
              <a:solidFill>
                <a:schemeClr val="accent6">
                  <a:lumMod val="10000"/>
                </a:schemeClr>
              </a:solidFill>
            </a:endParaRPr>
          </a:p>
          <a:p>
            <a:endParaRPr lang="en-US" sz="1800">
              <a:solidFill>
                <a:schemeClr val="accent6">
                  <a:lumMod val="10000"/>
                </a:schemeClr>
              </a:solidFill>
              <a:latin typeface="Calibri"/>
              <a:cs typeface="Calibri"/>
            </a:endParaRPr>
          </a:p>
          <a:p>
            <a:endParaRPr lang="en-US">
              <a:solidFill>
                <a:schemeClr val="accent6">
                  <a:lumMod val="10000"/>
                </a:schemeClr>
              </a:solidFill>
            </a:endParaRPr>
          </a:p>
        </p:txBody>
      </p:sp>
      <p:sp>
        <p:nvSpPr>
          <p:cNvPr id="3" name="Footer Placeholder 2">
            <a:extLst>
              <a:ext uri="{FF2B5EF4-FFF2-40B4-BE49-F238E27FC236}">
                <a16:creationId xmlns:a16="http://schemas.microsoft.com/office/drawing/2014/main" id="{510183E9-2AD1-C4FB-B1BE-008BC4E62B92}"/>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DE8BF2D1-C1B7-3A98-2B02-87824FD4E03C}"/>
              </a:ext>
            </a:extLst>
          </p:cNvPr>
          <p:cNvSpPr>
            <a:spLocks noGrp="1"/>
          </p:cNvSpPr>
          <p:nvPr>
            <p:ph type="sldNum" sz="quarter" idx="12"/>
          </p:nvPr>
        </p:nvSpPr>
        <p:spPr/>
        <p:txBody>
          <a:bodyPr/>
          <a:lstStyle/>
          <a:p>
            <a:fld id="{94CD02C2-D456-3641-838C-076DBE771791}" type="slidenum">
              <a:rPr lang="en-US" smtClean="0"/>
              <a:t>41</a:t>
            </a:fld>
            <a:endParaRPr lang="en-US"/>
          </a:p>
        </p:txBody>
      </p:sp>
    </p:spTree>
    <p:extLst>
      <p:ext uri="{BB962C8B-B14F-4D97-AF65-F5344CB8AC3E}">
        <p14:creationId xmlns:p14="http://schemas.microsoft.com/office/powerpoint/2010/main" val="130942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EAA0B-76D1-2DCC-6BA9-1895705429E7}"/>
              </a:ext>
            </a:extLst>
          </p:cNvPr>
          <p:cNvSpPr>
            <a:spLocks noGrp="1"/>
          </p:cNvSpPr>
          <p:nvPr>
            <p:ph type="title"/>
          </p:nvPr>
        </p:nvSpPr>
        <p:spPr/>
        <p:txBody>
          <a:bodyPr vert="horz" wrap="none" lIns="0" tIns="0" rIns="0" bIns="0" rtlCol="0" anchor="ctr">
            <a:noAutofit/>
          </a:bodyPr>
          <a:lstStyle/>
          <a:p>
            <a:r>
              <a:rPr lang="en-US" sz="3500">
                <a:latin typeface="PT Sans"/>
              </a:rPr>
              <a:t>According to medical recommendations, breastfeeding</a:t>
            </a:r>
            <a:br>
              <a:rPr lang="en-US" sz="3500"/>
            </a:br>
            <a:r>
              <a:rPr lang="en-US" sz="3500">
                <a:latin typeface="PT Sans"/>
              </a:rPr>
              <a:t>could prevent an estimated…</a:t>
            </a:r>
          </a:p>
        </p:txBody>
      </p:sp>
      <p:sp>
        <p:nvSpPr>
          <p:cNvPr id="2" name="Content Placeholder 1">
            <a:extLst>
              <a:ext uri="{FF2B5EF4-FFF2-40B4-BE49-F238E27FC236}">
                <a16:creationId xmlns:a16="http://schemas.microsoft.com/office/drawing/2014/main" id="{FEA6C58D-A367-61C8-08F3-68AF971D2FF9}"/>
              </a:ext>
            </a:extLst>
          </p:cNvPr>
          <p:cNvSpPr>
            <a:spLocks noGrp="1"/>
          </p:cNvSpPr>
          <p:nvPr>
            <p:ph idx="1"/>
          </p:nvPr>
        </p:nvSpPr>
        <p:spPr/>
        <p:txBody>
          <a:bodyPr vert="horz" wrap="square" lIns="0" tIns="0" rIns="0" bIns="0" rtlCol="0" anchor="t">
            <a:noAutofit/>
          </a:bodyPr>
          <a:lstStyle/>
          <a:p>
            <a:pPr marL="283210" indent="-283210" algn="l" rtl="0" fontAlgn="base">
              <a:spcBef>
                <a:spcPts val="500"/>
              </a:spcBef>
              <a:buClr>
                <a:srgbClr val="003087"/>
              </a:buClr>
              <a:buFont typeface="Arial" panose="020B0604020202020204" pitchFamily="34" charset="0"/>
              <a:buChar char="•"/>
            </a:pPr>
            <a:r>
              <a:rPr lang="en-US" sz="2400" b="0" i="0" u="none" strike="noStrike">
                <a:solidFill>
                  <a:srgbClr val="000000"/>
                </a:solidFill>
                <a:effectLst/>
                <a:latin typeface="PT Sans"/>
              </a:rPr>
              <a:t>8,487 </a:t>
            </a:r>
            <a:r>
              <a:rPr lang="en-US" sz="2400" b="1" i="0" u="none" strike="noStrike">
                <a:solidFill>
                  <a:srgbClr val="000000"/>
                </a:solidFill>
                <a:effectLst/>
                <a:latin typeface="PT Sans"/>
              </a:rPr>
              <a:t>heart attacks </a:t>
            </a:r>
            <a:r>
              <a:rPr lang="en-US" sz="2400" b="0" i="0" u="none" strike="noStrike">
                <a:solidFill>
                  <a:srgbClr val="000000"/>
                </a:solidFill>
                <a:effectLst/>
                <a:latin typeface="PT Sans"/>
              </a:rPr>
              <a:t>and 986 resulting deaths* (strong evidence-more studies needed</a:t>
            </a:r>
            <a:r>
              <a:rPr lang="en-US" sz="2400">
                <a:solidFill>
                  <a:srgbClr val="000000"/>
                </a:solidFill>
                <a:latin typeface="PT Sans"/>
              </a:rPr>
              <a:t>).</a:t>
            </a:r>
            <a:r>
              <a:rPr lang="en-US" sz="2400" b="0" i="0" u="none" strike="noStrike">
                <a:solidFill>
                  <a:srgbClr val="000000"/>
                </a:solidFill>
                <a:effectLst/>
                <a:latin typeface="PT Sans"/>
              </a:rPr>
              <a:t> </a:t>
            </a:r>
            <a:r>
              <a:rPr lang="en-US" sz="2400" b="0" i="0">
                <a:solidFill>
                  <a:srgbClr val="000000"/>
                </a:solidFill>
                <a:effectLst/>
                <a:latin typeface="PT Sans"/>
              </a:rPr>
              <a:t>​</a:t>
            </a:r>
            <a:endParaRPr lang="en-US"/>
          </a:p>
          <a:p>
            <a:pPr marL="283210" indent="-283210" algn="l" rtl="0" fontAlgn="base">
              <a:spcBef>
                <a:spcPts val="500"/>
              </a:spcBef>
              <a:buClr>
                <a:srgbClr val="003087"/>
              </a:buClr>
              <a:buFont typeface="Arial" panose="020B0604020202020204" pitchFamily="34" charset="0"/>
              <a:buChar char="•"/>
            </a:pPr>
            <a:r>
              <a:rPr lang="en-US" sz="2400" b="0" i="0" u="none" strike="noStrike">
                <a:solidFill>
                  <a:srgbClr val="000000"/>
                </a:solidFill>
                <a:effectLst/>
                <a:latin typeface="PT Sans"/>
              </a:rPr>
              <a:t>5,023 cases of </a:t>
            </a:r>
            <a:r>
              <a:rPr lang="en-US" sz="2400" b="1" i="0" u="none" strike="noStrike">
                <a:solidFill>
                  <a:srgbClr val="000000"/>
                </a:solidFill>
                <a:effectLst/>
                <a:latin typeface="PT Sans"/>
              </a:rPr>
              <a:t>breast cancer </a:t>
            </a:r>
            <a:r>
              <a:rPr lang="en-US" sz="2400" b="0" i="0" u="none" strike="noStrike">
                <a:solidFill>
                  <a:srgbClr val="000000"/>
                </a:solidFill>
                <a:effectLst/>
                <a:latin typeface="PT Sans"/>
              </a:rPr>
              <a:t>and 838 resulting deaths</a:t>
            </a:r>
            <a:r>
              <a:rPr lang="en-US" sz="2400" b="0" i="0">
                <a:solidFill>
                  <a:srgbClr val="000000"/>
                </a:solidFill>
                <a:effectLst/>
                <a:latin typeface="PT Sans"/>
              </a:rPr>
              <a:t>​</a:t>
            </a:r>
            <a:r>
              <a:rPr lang="en-US" sz="2400">
                <a:solidFill>
                  <a:srgbClr val="000000"/>
                </a:solidFill>
                <a:latin typeface="PT Sans"/>
              </a:rPr>
              <a:t>.</a:t>
            </a:r>
            <a:endParaRPr lang="en-US" sz="2400" b="0" i="0">
              <a:solidFill>
                <a:srgbClr val="000000"/>
              </a:solidFill>
              <a:effectLst/>
              <a:latin typeface="PT Sans"/>
            </a:endParaRPr>
          </a:p>
          <a:p>
            <a:pPr marL="283210" indent="-283210" algn="l" rtl="0" fontAlgn="base">
              <a:spcBef>
                <a:spcPts val="500"/>
              </a:spcBef>
              <a:buClr>
                <a:srgbClr val="003087"/>
              </a:buClr>
              <a:buFont typeface="Arial" panose="020B0604020202020204" pitchFamily="34" charset="0"/>
              <a:buChar char="•"/>
            </a:pPr>
            <a:r>
              <a:rPr lang="en-US" sz="2400" b="0" i="0" u="none" strike="noStrike">
                <a:solidFill>
                  <a:srgbClr val="000000"/>
                </a:solidFill>
                <a:effectLst/>
                <a:latin typeface="PT Sans"/>
              </a:rPr>
              <a:t>12,302 cases of </a:t>
            </a:r>
            <a:r>
              <a:rPr lang="en-US" sz="2400" b="1" i="0" u="none" strike="noStrike">
                <a:solidFill>
                  <a:srgbClr val="000000"/>
                </a:solidFill>
                <a:effectLst/>
                <a:latin typeface="PT Sans"/>
              </a:rPr>
              <a:t>Type 2 diabetes </a:t>
            </a:r>
            <a:r>
              <a:rPr lang="en-US" sz="2400" b="0" i="0" u="none" strike="noStrike">
                <a:solidFill>
                  <a:srgbClr val="000000"/>
                </a:solidFill>
                <a:effectLst/>
                <a:latin typeface="PT Sans"/>
              </a:rPr>
              <a:t>and 473 resulting deaths</a:t>
            </a:r>
            <a:r>
              <a:rPr lang="en-US" sz="2400">
                <a:solidFill>
                  <a:srgbClr val="000000"/>
                </a:solidFill>
                <a:latin typeface="PT Sans"/>
              </a:rPr>
              <a:t>.</a:t>
            </a:r>
            <a:r>
              <a:rPr lang="en-US" sz="2400" b="0" i="0">
                <a:solidFill>
                  <a:srgbClr val="000000"/>
                </a:solidFill>
                <a:effectLst/>
                <a:latin typeface="PT Sans"/>
              </a:rPr>
              <a:t>​</a:t>
            </a:r>
          </a:p>
          <a:p>
            <a:pPr marL="283210" indent="-283210" algn="l" rtl="0" fontAlgn="base">
              <a:spcBef>
                <a:spcPts val="500"/>
              </a:spcBef>
              <a:buClr>
                <a:srgbClr val="003087"/>
              </a:buClr>
              <a:buFont typeface="Arial" panose="020B0604020202020204" pitchFamily="34" charset="0"/>
              <a:buChar char="•"/>
            </a:pPr>
            <a:r>
              <a:rPr lang="en-US" sz="2400" b="0" i="0" u="none" strike="noStrike">
                <a:solidFill>
                  <a:srgbClr val="000000"/>
                </a:solidFill>
                <a:effectLst/>
                <a:latin typeface="PT Sans"/>
              </a:rPr>
              <a:t>35,982 cases of </a:t>
            </a:r>
            <a:r>
              <a:rPr lang="en-US" sz="2400" b="1" i="0" u="none" strike="noStrike">
                <a:solidFill>
                  <a:srgbClr val="000000"/>
                </a:solidFill>
                <a:effectLst/>
                <a:latin typeface="PT Sans"/>
              </a:rPr>
              <a:t>hypertension</a:t>
            </a:r>
            <a:r>
              <a:rPr lang="en-US" sz="2400" b="0" i="0" u="none" strike="noStrike">
                <a:solidFill>
                  <a:srgbClr val="000000"/>
                </a:solidFill>
                <a:effectLst/>
                <a:latin typeface="PT Sans"/>
              </a:rPr>
              <a:t> and 322 resulting deaths</a:t>
            </a:r>
            <a:r>
              <a:rPr lang="en-US" sz="2400" b="0" i="0">
                <a:solidFill>
                  <a:srgbClr val="000000"/>
                </a:solidFill>
                <a:effectLst/>
                <a:latin typeface="PT Sans"/>
              </a:rPr>
              <a:t>​ </a:t>
            </a:r>
            <a:r>
              <a:rPr lang="en-US" sz="2400" b="0" i="0" u="none" strike="noStrike">
                <a:solidFill>
                  <a:srgbClr val="000000"/>
                </a:solidFill>
                <a:effectLst/>
                <a:latin typeface="PT Sans"/>
              </a:rPr>
              <a:t>among U.S. women per year</a:t>
            </a:r>
            <a:r>
              <a:rPr lang="en-US" sz="2400" b="0" i="0">
                <a:solidFill>
                  <a:srgbClr val="000000"/>
                </a:solidFill>
                <a:effectLst/>
                <a:latin typeface="Calibri"/>
                <a:ea typeface="Calibri"/>
                <a:cs typeface="Calibri"/>
              </a:rPr>
              <a:t>​</a:t>
            </a:r>
            <a:r>
              <a:rPr lang="en-US" sz="2400">
                <a:solidFill>
                  <a:srgbClr val="000000"/>
                </a:solidFill>
                <a:latin typeface="Calibri"/>
                <a:ea typeface="Calibri"/>
                <a:cs typeface="Calibri"/>
              </a:rPr>
              <a:t>.</a:t>
            </a:r>
            <a:endParaRPr lang="en-US" sz="2400" b="0" i="0">
              <a:solidFill>
                <a:srgbClr val="000000"/>
              </a:solidFill>
              <a:effectLst/>
              <a:latin typeface="Calibri"/>
              <a:ea typeface="Calibri"/>
              <a:cs typeface="Calibri"/>
            </a:endParaRPr>
          </a:p>
          <a:p>
            <a:pPr marL="740410" lvl="0" indent="-283210">
              <a:spcBef>
                <a:spcPts val="500"/>
              </a:spcBef>
            </a:pPr>
            <a:endParaRPr lang="en-US"/>
          </a:p>
          <a:p>
            <a:pPr marL="457200" lvl="1" indent="0">
              <a:buNone/>
            </a:pPr>
            <a:endParaRPr lang="en-US"/>
          </a:p>
        </p:txBody>
      </p:sp>
      <p:sp>
        <p:nvSpPr>
          <p:cNvPr id="3" name="Footer Placeholder 2">
            <a:extLst>
              <a:ext uri="{FF2B5EF4-FFF2-40B4-BE49-F238E27FC236}">
                <a16:creationId xmlns:a16="http://schemas.microsoft.com/office/drawing/2014/main" id="{F41E13D1-56AD-5430-6113-B5921F80745A}"/>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9AFCFBFD-B421-9EF2-E54E-2A1B25335CC5}"/>
              </a:ext>
            </a:extLst>
          </p:cNvPr>
          <p:cNvSpPr>
            <a:spLocks noGrp="1"/>
          </p:cNvSpPr>
          <p:nvPr>
            <p:ph type="sldNum" sz="quarter" idx="12"/>
          </p:nvPr>
        </p:nvSpPr>
        <p:spPr/>
        <p:txBody>
          <a:bodyPr/>
          <a:lstStyle/>
          <a:p>
            <a:fld id="{94CD02C2-D456-3641-838C-076DBE771791}" type="slidenum">
              <a:rPr lang="en-US" smtClean="0"/>
              <a:t>5</a:t>
            </a:fld>
            <a:endParaRPr lang="en-US"/>
          </a:p>
        </p:txBody>
      </p:sp>
    </p:spTree>
    <p:extLst>
      <p:ext uri="{BB962C8B-B14F-4D97-AF65-F5344CB8AC3E}">
        <p14:creationId xmlns:p14="http://schemas.microsoft.com/office/powerpoint/2010/main" val="2163591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463619-A9E7-E1EC-FF00-A23FB7E90FD3}"/>
              </a:ext>
            </a:extLst>
          </p:cNvPr>
          <p:cNvSpPr>
            <a:spLocks noGrp="1"/>
          </p:cNvSpPr>
          <p:nvPr>
            <p:ph type="title"/>
          </p:nvPr>
        </p:nvSpPr>
        <p:spPr/>
        <p:txBody>
          <a:bodyPr/>
          <a:lstStyle/>
          <a:p>
            <a:r>
              <a:rPr lang="en-US"/>
              <a:t>Improved Infant and Child Health</a:t>
            </a:r>
          </a:p>
        </p:txBody>
      </p:sp>
      <p:sp>
        <p:nvSpPr>
          <p:cNvPr id="7" name="TextBox 6">
            <a:extLst>
              <a:ext uri="{FF2B5EF4-FFF2-40B4-BE49-F238E27FC236}">
                <a16:creationId xmlns:a16="http://schemas.microsoft.com/office/drawing/2014/main" id="{77081115-688F-A432-E0F2-22929A4900B9}"/>
              </a:ext>
            </a:extLst>
          </p:cNvPr>
          <p:cNvSpPr txBox="1"/>
          <p:nvPr/>
        </p:nvSpPr>
        <p:spPr>
          <a:xfrm>
            <a:off x="584791" y="1451629"/>
            <a:ext cx="6516208" cy="461665"/>
          </a:xfrm>
          <a:prstGeom prst="rect">
            <a:avLst/>
          </a:prstGeom>
          <a:noFill/>
        </p:spPr>
        <p:txBody>
          <a:bodyPr wrap="square" lIns="91440" tIns="45720" rIns="91440" bIns="45720" rtlCol="0" anchor="t">
            <a:spAutoFit/>
          </a:bodyPr>
          <a:lstStyle/>
          <a:p>
            <a:r>
              <a:rPr lang="en-US" sz="2400">
                <a:solidFill>
                  <a:schemeClr val="bg1"/>
                </a:solidFill>
                <a:latin typeface="PT Sans"/>
              </a:rPr>
              <a:t>Breastfeeding reduces baby’s risk of:</a:t>
            </a:r>
          </a:p>
        </p:txBody>
      </p:sp>
      <p:sp>
        <p:nvSpPr>
          <p:cNvPr id="2" name="Content Placeholder 1">
            <a:extLst>
              <a:ext uri="{FF2B5EF4-FFF2-40B4-BE49-F238E27FC236}">
                <a16:creationId xmlns:a16="http://schemas.microsoft.com/office/drawing/2014/main" id="{C5417088-C16E-0279-C551-AC463547C4F6}"/>
              </a:ext>
            </a:extLst>
          </p:cNvPr>
          <p:cNvSpPr>
            <a:spLocks noGrp="1"/>
          </p:cNvSpPr>
          <p:nvPr>
            <p:ph sz="half" idx="1"/>
          </p:nvPr>
        </p:nvSpPr>
        <p:spPr>
          <a:xfrm>
            <a:off x="584791" y="2068287"/>
            <a:ext cx="8918024" cy="4263537"/>
          </a:xfrm>
        </p:spPr>
        <p:txBody>
          <a:bodyPr vert="horz" wrap="square" lIns="0" tIns="0" rIns="0" bIns="0" numCol="2" rtlCol="0" anchor="t">
            <a:noAutofit/>
          </a:bodyPr>
          <a:lstStyle/>
          <a:p>
            <a:pPr marL="283464" lvl="1" indent="-283464"/>
            <a:r>
              <a:rPr lang="en-US" sz="2000">
                <a:latin typeface="PT Sans"/>
              </a:rPr>
              <a:t>Ear infections;</a:t>
            </a:r>
          </a:p>
          <a:p>
            <a:pPr marL="283464" lvl="1" indent="-283464"/>
            <a:r>
              <a:rPr lang="en-US" sz="2000">
                <a:latin typeface="PT Sans"/>
              </a:rPr>
              <a:t>Respiratory infections/pneumonia;</a:t>
            </a:r>
          </a:p>
          <a:p>
            <a:pPr marL="283464" lvl="1" indent="-283464"/>
            <a:r>
              <a:rPr lang="en-US" sz="2000">
                <a:latin typeface="PT Sans"/>
              </a:rPr>
              <a:t>Diarrhea/stomach infections;</a:t>
            </a:r>
          </a:p>
          <a:p>
            <a:pPr marL="283464" lvl="1" indent="-283464"/>
            <a:r>
              <a:rPr lang="en-US" sz="2000">
                <a:latin typeface="PT Sans"/>
              </a:rPr>
              <a:t>Allergic reactions and asthma;</a:t>
            </a:r>
          </a:p>
          <a:p>
            <a:pPr marL="283464" lvl="1" indent="-283464"/>
            <a:r>
              <a:rPr lang="en-US" sz="2000">
                <a:latin typeface="PT Sans"/>
              </a:rPr>
              <a:t>Intestinal disease (inflammatory bowel disease, celiac disease);</a:t>
            </a:r>
          </a:p>
          <a:p>
            <a:pPr marL="0" lvl="1" indent="0">
              <a:buNone/>
            </a:pPr>
            <a:endParaRPr lang="en-US" sz="2000">
              <a:latin typeface="PT Sans"/>
            </a:endParaRPr>
          </a:p>
          <a:p>
            <a:pPr marL="283464" lvl="1" indent="-283464"/>
            <a:r>
              <a:rPr lang="en-US" sz="2000">
                <a:latin typeface="PT Sans"/>
              </a:rPr>
              <a:t>Obesity and diabetes;</a:t>
            </a:r>
          </a:p>
          <a:p>
            <a:pPr marL="283464" lvl="1" indent="-283464"/>
            <a:r>
              <a:rPr lang="en-US" sz="2000">
                <a:latin typeface="PT Sans"/>
              </a:rPr>
              <a:t>Childhood leukemia;</a:t>
            </a:r>
          </a:p>
          <a:p>
            <a:pPr marL="283464" lvl="1" indent="-283464"/>
            <a:r>
              <a:rPr lang="en-US" sz="2000">
                <a:latin typeface="PT Sans"/>
              </a:rPr>
              <a:t>Necrotizing enterocolitis; and</a:t>
            </a:r>
          </a:p>
          <a:p>
            <a:pPr marL="283464" lvl="1" indent="-283464"/>
            <a:r>
              <a:rPr lang="en-US" sz="2000">
                <a:latin typeface="PT Sans"/>
              </a:rPr>
              <a:t>Sudden infant death syndrome (SIDS</a:t>
            </a:r>
            <a:r>
              <a:rPr lang="en-US" sz="2600">
                <a:latin typeface="PT Sans"/>
              </a:rPr>
              <a:t>).</a:t>
            </a:r>
          </a:p>
        </p:txBody>
      </p:sp>
      <p:sp>
        <p:nvSpPr>
          <p:cNvPr id="3" name="Footer Placeholder 2">
            <a:extLst>
              <a:ext uri="{FF2B5EF4-FFF2-40B4-BE49-F238E27FC236}">
                <a16:creationId xmlns:a16="http://schemas.microsoft.com/office/drawing/2014/main" id="{011E6B6A-49C1-7CDE-DCC6-5A9B1545CB05}"/>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541E9EA1-373D-5B07-289F-1EC3B1F456CD}"/>
              </a:ext>
            </a:extLst>
          </p:cNvPr>
          <p:cNvSpPr>
            <a:spLocks noGrp="1"/>
          </p:cNvSpPr>
          <p:nvPr>
            <p:ph type="sldNum" sz="quarter" idx="12"/>
          </p:nvPr>
        </p:nvSpPr>
        <p:spPr/>
        <p:txBody>
          <a:bodyPr/>
          <a:lstStyle/>
          <a:p>
            <a:fld id="{94CD02C2-D456-3641-838C-076DBE771791}" type="slidenum">
              <a:rPr lang="en-US" smtClean="0"/>
              <a:pPr/>
              <a:t>6</a:t>
            </a:fld>
            <a:endParaRPr lang="en-US"/>
          </a:p>
        </p:txBody>
      </p:sp>
    </p:spTree>
    <p:extLst>
      <p:ext uri="{BB962C8B-B14F-4D97-AF65-F5344CB8AC3E}">
        <p14:creationId xmlns:p14="http://schemas.microsoft.com/office/powerpoint/2010/main" val="3896410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4160CF-755F-C836-839E-B8650EE11634}"/>
              </a:ext>
            </a:extLst>
          </p:cNvPr>
          <p:cNvSpPr>
            <a:spLocks noGrp="1"/>
          </p:cNvSpPr>
          <p:nvPr>
            <p:ph type="title"/>
          </p:nvPr>
        </p:nvSpPr>
        <p:spPr/>
        <p:txBody>
          <a:bodyPr>
            <a:normAutofit fontScale="90000"/>
          </a:bodyPr>
          <a:lstStyle/>
          <a:p>
            <a:r>
              <a:rPr lang="en-US"/>
              <a:t>Breastfeeding according to </a:t>
            </a:r>
            <a:br>
              <a:rPr lang="en-US"/>
            </a:br>
            <a:r>
              <a:rPr lang="en-US"/>
              <a:t>medical recommendations </a:t>
            </a:r>
            <a:br>
              <a:rPr lang="en-US"/>
            </a:br>
            <a:r>
              <a:rPr lang="en-US"/>
              <a:t>could prevent an estimated…</a:t>
            </a:r>
          </a:p>
        </p:txBody>
      </p:sp>
      <p:sp>
        <p:nvSpPr>
          <p:cNvPr id="2" name="Content Placeholder 1">
            <a:extLst>
              <a:ext uri="{FF2B5EF4-FFF2-40B4-BE49-F238E27FC236}">
                <a16:creationId xmlns:a16="http://schemas.microsoft.com/office/drawing/2014/main" id="{B9210334-E5B2-2B94-0ABF-BF4A7935B68E}"/>
              </a:ext>
            </a:extLst>
          </p:cNvPr>
          <p:cNvSpPr>
            <a:spLocks noGrp="1"/>
          </p:cNvSpPr>
          <p:nvPr>
            <p:ph idx="1"/>
          </p:nvPr>
        </p:nvSpPr>
        <p:spPr>
          <a:xfrm>
            <a:off x="584791" y="2027583"/>
            <a:ext cx="5932967" cy="3450866"/>
          </a:xfrm>
        </p:spPr>
        <p:txBody>
          <a:bodyPr vert="horz" wrap="square" lIns="0" tIns="0" rIns="0" bIns="0" rtlCol="0" anchor="t">
            <a:noAutofit/>
          </a:bodyPr>
          <a:lstStyle/>
          <a:p>
            <a:r>
              <a:rPr lang="en-US" sz="2400" b="1">
                <a:solidFill>
                  <a:schemeClr val="accent6">
                    <a:lumMod val="10000"/>
                  </a:schemeClr>
                </a:solidFill>
                <a:latin typeface="PT Sans"/>
              </a:rPr>
              <a:t>700 child deaths per year in the U.S.</a:t>
            </a:r>
            <a:r>
              <a:rPr lang="en-US" sz="2400">
                <a:solidFill>
                  <a:schemeClr val="accent6">
                    <a:lumMod val="10000"/>
                  </a:schemeClr>
                </a:solidFill>
                <a:latin typeface="PT Sans"/>
              </a:rPr>
              <a:t>,</a:t>
            </a:r>
            <a:r>
              <a:rPr lang="en-US" sz="2400" b="1">
                <a:solidFill>
                  <a:schemeClr val="accent6">
                    <a:lumMod val="10000"/>
                  </a:schemeClr>
                </a:solidFill>
                <a:latin typeface="PT Sans"/>
              </a:rPr>
              <a:t> </a:t>
            </a:r>
            <a:r>
              <a:rPr lang="en-US" sz="2400">
                <a:solidFill>
                  <a:schemeClr val="accent6">
                    <a:lumMod val="10000"/>
                  </a:schemeClr>
                </a:solidFill>
                <a:latin typeface="PT Sans"/>
              </a:rPr>
              <a:t>mostly from sudden infant death syndrome (SIDS) and necrotizing enterocolitis (NEC).</a:t>
            </a:r>
            <a:endParaRPr lang="en-US">
              <a:solidFill>
                <a:schemeClr val="accent6">
                  <a:lumMod val="10000"/>
                </a:schemeClr>
              </a:solidFill>
            </a:endParaRPr>
          </a:p>
        </p:txBody>
      </p:sp>
      <p:pic>
        <p:nvPicPr>
          <p:cNvPr id="7" name="Picture 6" descr="A mother is sitting in a chair breastfeeding her baby. The mother is wearing a green shirt and blue jeans and has a nametag on her shirt. The baby is wearing a red shirt and black pants with red and white socks. There is a small table in front of the parent and a large plant next to her. ">
            <a:extLst>
              <a:ext uri="{FF2B5EF4-FFF2-40B4-BE49-F238E27FC236}">
                <a16:creationId xmlns:a16="http://schemas.microsoft.com/office/drawing/2014/main" id="{4C194BE8-C50A-F1B5-654D-B2BEFAA658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b="-3"/>
          <a:stretch/>
        </p:blipFill>
        <p:spPr>
          <a:xfrm>
            <a:off x="6762748" y="64966"/>
            <a:ext cx="5429251" cy="6793034"/>
          </a:xfrm>
          <a:prstGeom prst="rect">
            <a:avLst/>
          </a:prstGeom>
        </p:spPr>
      </p:pic>
      <p:pic>
        <p:nvPicPr>
          <p:cNvPr id="10" name="Picture Placeholder 9">
            <a:extLst>
              <a:ext uri="{FF2B5EF4-FFF2-40B4-BE49-F238E27FC236}">
                <a16:creationId xmlns:a16="http://schemas.microsoft.com/office/drawing/2014/main" id="{24F4428B-C1DC-C465-4AE6-393AC441C423}"/>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a:fillRect/>
          </a:stretch>
        </p:blipFill>
        <p:spPr>
          <a:xfrm>
            <a:off x="6772275" y="104775"/>
            <a:ext cx="5429250" cy="6753225"/>
          </a:xfrm>
        </p:spPr>
      </p:pic>
      <p:sp>
        <p:nvSpPr>
          <p:cNvPr id="3" name="Footer Placeholder 2">
            <a:extLst>
              <a:ext uri="{FF2B5EF4-FFF2-40B4-BE49-F238E27FC236}">
                <a16:creationId xmlns:a16="http://schemas.microsoft.com/office/drawing/2014/main" id="{2668F023-195B-C8B6-AB0F-EDC2194F37C2}"/>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DCF8D0B1-F52A-8764-2929-80E12BB76353}"/>
              </a:ext>
            </a:extLst>
          </p:cNvPr>
          <p:cNvSpPr>
            <a:spLocks noGrp="1"/>
          </p:cNvSpPr>
          <p:nvPr>
            <p:ph type="sldNum" sz="quarter" idx="12"/>
          </p:nvPr>
        </p:nvSpPr>
        <p:spPr/>
        <p:txBody>
          <a:bodyPr/>
          <a:lstStyle/>
          <a:p>
            <a:fld id="{94CD02C2-D456-3641-838C-076DBE771791}" type="slidenum">
              <a:rPr lang="en-US" smtClean="0"/>
              <a:t>7</a:t>
            </a:fld>
            <a:endParaRPr lang="en-US" dirty="0"/>
          </a:p>
        </p:txBody>
      </p:sp>
    </p:spTree>
    <p:extLst>
      <p:ext uri="{BB962C8B-B14F-4D97-AF65-F5344CB8AC3E}">
        <p14:creationId xmlns:p14="http://schemas.microsoft.com/office/powerpoint/2010/main" val="844059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8D587-0524-A5CA-D972-6EDA016D0D10}"/>
              </a:ext>
            </a:extLst>
          </p:cNvPr>
          <p:cNvSpPr>
            <a:spLocks noGrp="1"/>
          </p:cNvSpPr>
          <p:nvPr>
            <p:ph type="title"/>
          </p:nvPr>
        </p:nvSpPr>
        <p:spPr/>
        <p:txBody>
          <a:bodyPr/>
          <a:lstStyle/>
          <a:p>
            <a:r>
              <a:rPr lang="en-US"/>
              <a:t>Estimated Economic Impact</a:t>
            </a:r>
          </a:p>
        </p:txBody>
      </p:sp>
      <p:sp>
        <p:nvSpPr>
          <p:cNvPr id="2" name="Content Placeholder 1">
            <a:extLst>
              <a:ext uri="{FF2B5EF4-FFF2-40B4-BE49-F238E27FC236}">
                <a16:creationId xmlns:a16="http://schemas.microsoft.com/office/drawing/2014/main" id="{D08D6612-FB8E-6B22-1320-441A1E55AB7E}"/>
              </a:ext>
            </a:extLst>
          </p:cNvPr>
          <p:cNvSpPr>
            <a:spLocks noGrp="1"/>
          </p:cNvSpPr>
          <p:nvPr>
            <p:ph idx="1"/>
          </p:nvPr>
        </p:nvSpPr>
        <p:spPr>
          <a:xfrm>
            <a:off x="584791" y="1913425"/>
            <a:ext cx="10994066" cy="3119751"/>
          </a:xfrm>
        </p:spPr>
        <p:txBody>
          <a:bodyPr vert="horz" wrap="square" lIns="0" tIns="0" rIns="0" bIns="0" rtlCol="0" anchor="t">
            <a:noAutofit/>
          </a:bodyPr>
          <a:lstStyle/>
          <a:p>
            <a:pPr marL="283210" indent="-285750">
              <a:spcBef>
                <a:spcPts val="500"/>
              </a:spcBef>
              <a:buClr>
                <a:srgbClr val="003087"/>
              </a:buClr>
              <a:buFont typeface="Arial" panose="020B0604020202020204" pitchFamily="34" charset="0"/>
              <a:buChar char="•"/>
            </a:pPr>
            <a:r>
              <a:rPr lang="en-US" sz="2400">
                <a:solidFill>
                  <a:schemeClr val="accent6">
                    <a:lumMod val="10000"/>
                  </a:schemeClr>
                </a:solidFill>
                <a:latin typeface="PT Sans"/>
              </a:rPr>
              <a:t>For every 597 women who breastfeed according to medical recommendations, one </a:t>
            </a:r>
            <a:r>
              <a:rPr lang="en-US" sz="2400" b="1">
                <a:solidFill>
                  <a:schemeClr val="accent6">
                    <a:lumMod val="10000"/>
                  </a:schemeClr>
                </a:solidFill>
                <a:latin typeface="PT Sans"/>
              </a:rPr>
              <a:t>maternal or child death </a:t>
            </a:r>
            <a:r>
              <a:rPr lang="en-US" sz="2400">
                <a:solidFill>
                  <a:schemeClr val="accent6">
                    <a:lumMod val="10000"/>
                  </a:schemeClr>
                </a:solidFill>
                <a:latin typeface="PT Sans"/>
              </a:rPr>
              <a:t>is prevented.</a:t>
            </a:r>
            <a:endParaRPr lang="en-US">
              <a:solidFill>
                <a:schemeClr val="accent6">
                  <a:lumMod val="10000"/>
                </a:schemeClr>
              </a:solidFill>
            </a:endParaRPr>
          </a:p>
          <a:p>
            <a:pPr marL="283210" indent="-285750">
              <a:spcBef>
                <a:spcPts val="500"/>
              </a:spcBef>
              <a:buClr>
                <a:srgbClr val="003087"/>
              </a:buClr>
              <a:buFont typeface="Arial" panose="020B0604020202020204" pitchFamily="34" charset="0"/>
              <a:buChar char="•"/>
            </a:pPr>
            <a:r>
              <a:rPr lang="en-US" sz="2400">
                <a:solidFill>
                  <a:schemeClr val="accent6">
                    <a:lumMod val="10000"/>
                  </a:schemeClr>
                </a:solidFill>
                <a:latin typeface="PT Sans"/>
              </a:rPr>
              <a:t>More than </a:t>
            </a:r>
            <a:r>
              <a:rPr lang="en-US" sz="2400" b="1">
                <a:solidFill>
                  <a:schemeClr val="accent6">
                    <a:lumMod val="10000"/>
                  </a:schemeClr>
                </a:solidFill>
                <a:latin typeface="PT Sans"/>
              </a:rPr>
              <a:t>$17 billion saved </a:t>
            </a:r>
            <a:r>
              <a:rPr lang="en-US" sz="2400">
                <a:solidFill>
                  <a:schemeClr val="accent6">
                    <a:lumMod val="10000"/>
                  </a:schemeClr>
                </a:solidFill>
                <a:latin typeface="PT Sans"/>
              </a:rPr>
              <a:t>annually in health care costs and lost productivity.</a:t>
            </a:r>
          </a:p>
        </p:txBody>
      </p:sp>
      <p:sp>
        <p:nvSpPr>
          <p:cNvPr id="3" name="Footer Placeholder 2">
            <a:extLst>
              <a:ext uri="{FF2B5EF4-FFF2-40B4-BE49-F238E27FC236}">
                <a16:creationId xmlns:a16="http://schemas.microsoft.com/office/drawing/2014/main" id="{38D42451-98C2-55A1-68D3-7C30B5400797}"/>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F86CC3D8-0D5E-823B-8D8B-3C73CCD31F2C}"/>
              </a:ext>
            </a:extLst>
          </p:cNvPr>
          <p:cNvSpPr>
            <a:spLocks noGrp="1"/>
          </p:cNvSpPr>
          <p:nvPr>
            <p:ph type="sldNum" sz="quarter" idx="12"/>
          </p:nvPr>
        </p:nvSpPr>
        <p:spPr/>
        <p:txBody>
          <a:bodyPr/>
          <a:lstStyle/>
          <a:p>
            <a:fld id="{94CD02C2-D456-3641-838C-076DBE771791}" type="slidenum">
              <a:rPr lang="en-US" smtClean="0"/>
              <a:t>8</a:t>
            </a:fld>
            <a:endParaRPr lang="en-US"/>
          </a:p>
        </p:txBody>
      </p:sp>
    </p:spTree>
    <p:extLst>
      <p:ext uri="{BB962C8B-B14F-4D97-AF65-F5344CB8AC3E}">
        <p14:creationId xmlns:p14="http://schemas.microsoft.com/office/powerpoint/2010/main" val="2623612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22D5-13E9-788E-AC8F-08E03324F417}"/>
              </a:ext>
            </a:extLst>
          </p:cNvPr>
          <p:cNvSpPr>
            <a:spLocks noGrp="1"/>
          </p:cNvSpPr>
          <p:nvPr>
            <p:ph type="title"/>
          </p:nvPr>
        </p:nvSpPr>
        <p:spPr/>
        <p:txBody>
          <a:bodyPr/>
          <a:lstStyle/>
          <a:p>
            <a:r>
              <a:rPr lang="en-US"/>
              <a:t>We All Have a Role in Supporting Breastfeeding</a:t>
            </a:r>
          </a:p>
        </p:txBody>
      </p:sp>
      <p:pic>
        <p:nvPicPr>
          <p:cNvPr id="5122" name="Picture 2" descr="A diagram of the Socioecological Model of Breastfeeding. ">
            <a:extLst>
              <a:ext uri="{FF2B5EF4-FFF2-40B4-BE49-F238E27FC236}">
                <a16:creationId xmlns:a16="http://schemas.microsoft.com/office/drawing/2014/main" id="{DEBFC15A-718A-50DE-78DA-1FC5FAA70C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791" y="1385740"/>
            <a:ext cx="9079351" cy="51071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DC367CD1-7AF9-41C6-19F4-82005118E5DB}"/>
              </a:ext>
            </a:extLst>
          </p:cNvPr>
          <p:cNvSpPr>
            <a:spLocks noGrp="1"/>
          </p:cNvSpPr>
          <p:nvPr>
            <p:ph type="ftr" sz="quarter" idx="11"/>
          </p:nvPr>
        </p:nvSpPr>
        <p:spPr/>
        <p:txBody>
          <a:bodyPr/>
          <a:lstStyle/>
          <a:p>
            <a:r>
              <a:rPr lang="en-US"/>
              <a:t>Texas Mother-Friendly Worksite Program</a:t>
            </a:r>
          </a:p>
        </p:txBody>
      </p:sp>
      <p:sp>
        <p:nvSpPr>
          <p:cNvPr id="4" name="Slide Number Placeholder 3">
            <a:extLst>
              <a:ext uri="{FF2B5EF4-FFF2-40B4-BE49-F238E27FC236}">
                <a16:creationId xmlns:a16="http://schemas.microsoft.com/office/drawing/2014/main" id="{F8FABC32-9FA7-711D-8955-8FB8E221F6B4}"/>
              </a:ext>
            </a:extLst>
          </p:cNvPr>
          <p:cNvSpPr>
            <a:spLocks noGrp="1"/>
          </p:cNvSpPr>
          <p:nvPr>
            <p:ph type="sldNum" sz="quarter" idx="12"/>
          </p:nvPr>
        </p:nvSpPr>
        <p:spPr/>
        <p:txBody>
          <a:bodyPr/>
          <a:lstStyle/>
          <a:p>
            <a:fld id="{94CD02C2-D456-3641-838C-076DBE771791}" type="slidenum">
              <a:rPr lang="en-US" smtClean="0"/>
              <a:t>9</a:t>
            </a:fld>
            <a:endParaRPr lang="en-US"/>
          </a:p>
        </p:txBody>
      </p:sp>
    </p:spTree>
    <p:extLst>
      <p:ext uri="{BB962C8B-B14F-4D97-AF65-F5344CB8AC3E}">
        <p14:creationId xmlns:p14="http://schemas.microsoft.com/office/powerpoint/2010/main" val="3831869413"/>
      </p:ext>
    </p:extLst>
  </p:cSld>
  <p:clrMapOvr>
    <a:masterClrMapping/>
  </p:clrMapOvr>
</p:sld>
</file>

<file path=ppt/theme/theme1.xml><?xml version="1.0" encoding="utf-8"?>
<a:theme xmlns:a="http://schemas.openxmlformats.org/drawingml/2006/main" name="Office Theme">
  <a:themeElements>
    <a:clrScheme name="Custom 12">
      <a:dk1>
        <a:srgbClr val="53565A"/>
      </a:dk1>
      <a:lt1>
        <a:srgbClr val="FFFFFF"/>
      </a:lt1>
      <a:dk2>
        <a:srgbClr val="003087"/>
      </a:dk2>
      <a:lt2>
        <a:srgbClr val="E7E6E6"/>
      </a:lt2>
      <a:accent1>
        <a:srgbClr val="FFC800"/>
      </a:accent1>
      <a:accent2>
        <a:srgbClr val="6CC049"/>
      </a:accent2>
      <a:accent3>
        <a:srgbClr val="699EFF"/>
      </a:accent3>
      <a:accent4>
        <a:srgbClr val="8CBEEB"/>
      </a:accent4>
      <a:accent5>
        <a:srgbClr val="003087"/>
      </a:accent5>
      <a:accent6>
        <a:srgbClr val="F0F1F4"/>
      </a:accent6>
      <a:hlink>
        <a:srgbClr val="699EFF"/>
      </a:hlink>
      <a:folHlink>
        <a:srgbClr val="FEC7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resentation-TMFW-040224-draft03" id="{62AAD5D1-1A51-3A4C-A18D-A01F6AB731F9}" vid="{989A4033-9DCF-1B4F-9A17-76FE2E7CCB9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TMFW 2024">
      <a:dk1>
        <a:srgbClr val="53565A"/>
      </a:dk1>
      <a:lt1>
        <a:srgbClr val="FFFFFF"/>
      </a:lt1>
      <a:dk2>
        <a:srgbClr val="003087"/>
      </a:dk2>
      <a:lt2>
        <a:srgbClr val="E7E6E6"/>
      </a:lt2>
      <a:accent1>
        <a:srgbClr val="FFC800"/>
      </a:accent1>
      <a:accent2>
        <a:srgbClr val="6CC049"/>
      </a:accent2>
      <a:accent3>
        <a:srgbClr val="00A19B"/>
      </a:accent3>
      <a:accent4>
        <a:srgbClr val="8CBEEB"/>
      </a:accent4>
      <a:accent5>
        <a:srgbClr val="003087"/>
      </a:accent5>
      <a:accent6>
        <a:srgbClr val="F0F1F4"/>
      </a:accent6>
      <a:hlink>
        <a:srgbClr val="FFC800"/>
      </a:hlink>
      <a:folHlink>
        <a:srgbClr val="00A1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resentation-TMFW-040224-draft03" id="{62AAD5D1-1A51-3A4C-A18D-A01F6AB731F9}" vid="{5C622B9D-CCA5-D14D-8E84-729620647BA0}"/>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11">
      <a:dk1>
        <a:srgbClr val="022167"/>
      </a:dk1>
      <a:lt1>
        <a:srgbClr val="FFFFFF"/>
      </a:lt1>
      <a:dk2>
        <a:srgbClr val="000000"/>
      </a:dk2>
      <a:lt2>
        <a:srgbClr val="D1D3D3"/>
      </a:lt2>
      <a:accent1>
        <a:srgbClr val="6DABE4"/>
      </a:accent1>
      <a:accent2>
        <a:srgbClr val="AB2328"/>
      </a:accent2>
      <a:accent3>
        <a:srgbClr val="6CC04A"/>
      </a:accent3>
      <a:accent4>
        <a:srgbClr val="FEC700"/>
      </a:accent4>
      <a:accent5>
        <a:srgbClr val="00A19B"/>
      </a:accent5>
      <a:accent6>
        <a:srgbClr val="B47E00"/>
      </a:accent6>
      <a:hlink>
        <a:srgbClr val="00B3E3"/>
      </a:hlink>
      <a:folHlink>
        <a:srgbClr val="7D86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fe7c8bcadf652dc4bd3cb460396f49f8">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cfee7e63dec5934a4908551f484b4346"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4D6807E-ADDF-4FB3-9C2B-AE7F5195A8F1}">
  <ds:schemaRefs>
    <ds:schemaRef ds:uri="http://schemas.microsoft.com/sharepoint/v3/contenttype/forms"/>
  </ds:schemaRefs>
</ds:datastoreItem>
</file>

<file path=customXml/itemProps2.xml><?xml version="1.0" encoding="utf-8"?>
<ds:datastoreItem xmlns:ds="http://schemas.openxmlformats.org/officeDocument/2006/customXml" ds:itemID="{419863A6-9611-40FF-8B81-5EE55948E9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7b5633-c6d3-4fd0-85bc-c57fd8b3eb46"/>
    <ds:schemaRef ds:uri="3d6094a0-a459-4b78-9763-5b6e174eeb52"/>
    <ds:schemaRef ds:uri="d853a810-d2a2-4c28-9ad9-9100c9a22e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4597D2-8D8E-4DD8-B241-3B927F2E114D}">
  <ds:schemaRef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dcmitype/"/>
    <ds:schemaRef ds:uri="23cfd04d-72ae-4b99-bada-32f533159993"/>
    <ds:schemaRef ds:uri="http://schemas.microsoft.com/office/2006/metadata/properties"/>
    <ds:schemaRef ds:uri="http://purl.org/dc/terms/"/>
    <ds:schemaRef ds:uri="d853a810-d2a2-4c28-9ad9-9100c9a22e04"/>
    <ds:schemaRef ds:uri="697b5633-c6d3-4fd0-85bc-c57fd8b3eb46"/>
  </ds:schemaRefs>
</ds:datastoreItem>
</file>

<file path=docProps/app.xml><?xml version="1.0" encoding="utf-8"?>
<Properties xmlns="http://schemas.openxmlformats.org/officeDocument/2006/extended-properties" xmlns:vt="http://schemas.openxmlformats.org/officeDocument/2006/docPropsVTypes">
  <Template>TMFW Outreach Presentation Updated Template-040224</Template>
  <TotalTime>378</TotalTime>
  <Words>4065</Words>
  <Application>Microsoft Office PowerPoint</Application>
  <PresentationFormat>Widescreen</PresentationFormat>
  <Paragraphs>403</Paragraphs>
  <Slides>41</Slides>
  <Notes>29</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41</vt:i4>
      </vt:variant>
    </vt:vector>
  </HeadingPairs>
  <TitlesOfParts>
    <vt:vector size="61" baseType="lpstr">
      <vt:lpstr>Aptos</vt:lpstr>
      <vt:lpstr>Arial</vt:lpstr>
      <vt:lpstr>Barlow</vt:lpstr>
      <vt:lpstr>BlinkMacSystemFont</vt:lpstr>
      <vt:lpstr>Calibri</vt:lpstr>
      <vt:lpstr>Calibri Light</vt:lpstr>
      <vt:lpstr>Myriad Pro Light</vt:lpstr>
      <vt:lpstr>PT Sans</vt:lpstr>
      <vt:lpstr>pt-sans-pro</vt:lpstr>
      <vt:lpstr>Roboto Slab</vt:lpstr>
      <vt:lpstr>Rockwell</vt:lpstr>
      <vt:lpstr>Segoe UI</vt:lpstr>
      <vt:lpstr>Source Sans Pro Web</vt:lpstr>
      <vt:lpstr>System Font Regular</vt:lpstr>
      <vt:lpstr>Verdana</vt:lpstr>
      <vt:lpstr>Office Theme</vt:lpstr>
      <vt:lpstr>Custom Design</vt:lpstr>
      <vt:lpstr>1_Office Theme</vt:lpstr>
      <vt:lpstr>2_Office Theme</vt:lpstr>
      <vt:lpstr>3_Office Theme</vt:lpstr>
      <vt:lpstr>Worksite Lactation Support and the Texas Mother-Friendly Worksite Program</vt:lpstr>
      <vt:lpstr>[insert poll] T/F – Texas has a law that allows employees returning to work to express breast milk in the workplace.</vt:lpstr>
      <vt:lpstr>The Public Health Case for Supporting Breastfeeding</vt:lpstr>
      <vt:lpstr>Improved Maternal Health </vt:lpstr>
      <vt:lpstr>According to medical recommendations, breastfeeding could prevent an estimated…</vt:lpstr>
      <vt:lpstr>Improved Infant and Child Health</vt:lpstr>
      <vt:lpstr>Breastfeeding according to  medical recommendations  could prevent an estimated…</vt:lpstr>
      <vt:lpstr>Estimated Economic Impact</vt:lpstr>
      <vt:lpstr>We All Have a Role in Supporting Breastfeeding</vt:lpstr>
      <vt:lpstr>Texas Women Want to Breastfeed</vt:lpstr>
      <vt:lpstr>Legal Case for Supporting Breastfeeding</vt:lpstr>
      <vt:lpstr>Legal Case</vt:lpstr>
      <vt:lpstr>Legal Case </vt:lpstr>
      <vt:lpstr>Business Case for Supporting Breastfeeding</vt:lpstr>
      <vt:lpstr>The Business Case</vt:lpstr>
      <vt:lpstr>The Issue: Employers often don’t recognize there  is a need for lactation support.</vt:lpstr>
      <vt:lpstr>The Issue: Return to work is the leading barrier to  breastfeeding among working mothers.</vt:lpstr>
      <vt:lpstr>The Solution: Worksite Lactation Support</vt:lpstr>
      <vt:lpstr>The Solution in Texas: Texas Mother-Friendly Worksite Program</vt:lpstr>
      <vt:lpstr>What are Texas employers saying?</vt:lpstr>
      <vt:lpstr>Lactation Policy Requirements</vt:lpstr>
      <vt:lpstr>What Are Lactation Breaks?</vt:lpstr>
      <vt:lpstr>Why Are Lactation Breaks Important?</vt:lpstr>
      <vt:lpstr>Texas Mother-Friendly Worksite Designation Requirements</vt:lpstr>
      <vt:lpstr>Break Time and Work Pattern  Flexibility</vt:lpstr>
      <vt:lpstr>Accessible, Private Space  (Not a Bathroom)</vt:lpstr>
      <vt:lpstr>Common Question</vt:lpstr>
      <vt:lpstr>Creative Space Solutions</vt:lpstr>
      <vt:lpstr>Access to Hygienic Storage</vt:lpstr>
      <vt:lpstr>Access to a Clean, Safe Water  Source</vt:lpstr>
      <vt:lpstr>Foundational Texas Mother-Friendly  Worksite Elements</vt:lpstr>
      <vt:lpstr>Texas Mother-Friendly Worksite Program Benefits</vt:lpstr>
      <vt:lpstr>Resources for Employers</vt:lpstr>
      <vt:lpstr>Other Online Resources</vt:lpstr>
      <vt:lpstr>Common Questions</vt:lpstr>
      <vt:lpstr>Texas Mother-Friendly Worksite Success Story</vt:lpstr>
      <vt:lpstr>What can you do by next week?   Take the TMFW Readiness Survey!</vt:lpstr>
      <vt:lpstr>Apply for Designation</vt:lpstr>
      <vt:lpstr>Contact us to learn more!</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Worksite Lactation Support and the Texas Mother-Friendly Worksite Program</dc:title>
  <dc:creator>Tina Castellanos</dc:creator>
  <cp:lastModifiedBy>Zamora,Esteban  (DSHS)</cp:lastModifiedBy>
  <cp:revision>16</cp:revision>
  <dcterms:created xsi:type="dcterms:W3CDTF">2024-06-05T15:15:21Z</dcterms:created>
  <dcterms:modified xsi:type="dcterms:W3CDTF">2024-12-12T22:20:18Z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Order">
    <vt:lpwstr>12185000.0000000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