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  <p:sldMasterId id="2147483675" r:id="rId3"/>
  </p:sldMasterIdLst>
  <p:notesMasterIdLst>
    <p:notesMasterId r:id="rId21"/>
  </p:notesMasterIdLst>
  <p:sldIdLst>
    <p:sldId id="263" r:id="rId4"/>
    <p:sldId id="403" r:id="rId5"/>
    <p:sldId id="372" r:id="rId6"/>
    <p:sldId id="400" r:id="rId7"/>
    <p:sldId id="350" r:id="rId8"/>
    <p:sldId id="365" r:id="rId9"/>
    <p:sldId id="345" r:id="rId10"/>
    <p:sldId id="376" r:id="rId11"/>
    <p:sldId id="369" r:id="rId12"/>
    <p:sldId id="366" r:id="rId13"/>
    <p:sldId id="401" r:id="rId14"/>
    <p:sldId id="402" r:id="rId15"/>
    <p:sldId id="354" r:id="rId16"/>
    <p:sldId id="393" r:id="rId17"/>
    <p:sldId id="388" r:id="rId18"/>
    <p:sldId id="389" r:id="rId19"/>
    <p:sldId id="256" r:id="rId2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81506D2-91B9-4009-A6F8-EC4347F19F69}">
          <p14:sldIdLst>
            <p14:sldId id="263"/>
            <p14:sldId id="403"/>
            <p14:sldId id="372"/>
            <p14:sldId id="400"/>
            <p14:sldId id="350"/>
            <p14:sldId id="365"/>
            <p14:sldId id="345"/>
            <p14:sldId id="376"/>
            <p14:sldId id="369"/>
            <p14:sldId id="366"/>
            <p14:sldId id="401"/>
            <p14:sldId id="402"/>
            <p14:sldId id="354"/>
            <p14:sldId id="393"/>
            <p14:sldId id="388"/>
            <p14:sldId id="389"/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rcia,Cristina (DSHS)" initials="G(" lastIdx="2" clrIdx="0">
    <p:extLst>
      <p:ext uri="{19B8F6BF-5375-455C-9EA6-DF929625EA0E}">
        <p15:presenceInfo xmlns:p15="http://schemas.microsoft.com/office/powerpoint/2012/main" userId="S::Cristina.Garcia@dshs.texas.gov::97c22c49-6fde-4b40-a658-76159e6a7fe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4AD"/>
    <a:srgbClr val="FFC600"/>
    <a:srgbClr val="E4C06A"/>
    <a:srgbClr val="DDBC6A"/>
    <a:srgbClr val="E37D8E"/>
    <a:srgbClr val="E89096"/>
    <a:srgbClr val="E1BE6A"/>
    <a:srgbClr val="333333"/>
    <a:srgbClr val="F2F2F2"/>
    <a:srgbClr val="005C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5CF777-6F41-4D78-B1FD-49D56EB8802B}" v="19" dt="2022-08-24T22:08:27.2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114" autoAdjust="0"/>
  </p:normalViewPr>
  <p:slideViewPr>
    <p:cSldViewPr snapToGrid="0">
      <p:cViewPr varScale="1">
        <p:scale>
          <a:sx n="65" d="100"/>
          <a:sy n="65" d="100"/>
        </p:scale>
        <p:origin x="15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sahini564\Desktop\Fellowship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7E4-4821-B4AD-F21223EBE4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7E4-4821-B4AD-F21223EBE4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7E4-4821-B4AD-F21223EBE4D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7E4-4821-B4AD-F21223EBE4DB}"/>
              </c:ext>
            </c:extLst>
          </c:dPt>
          <c:cat>
            <c:strRef>
              <c:f>Sheet1!$A$2:$A$5</c:f>
              <c:strCache>
                <c:ptCount val="3"/>
                <c:pt idx="0">
                  <c:v>Local Health Departments</c:v>
                </c:pt>
                <c:pt idx="1">
                  <c:v>DSHS Central Office</c:v>
                </c:pt>
                <c:pt idx="2">
                  <c:v>State Agency Partners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0.33333000000000002</c:v>
                </c:pt>
                <c:pt idx="1">
                  <c:v>0.33333000000000002</c:v>
                </c:pt>
                <c:pt idx="2">
                  <c:v>0.33333000000000002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03-44CD-A46D-8902EED251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Fellowship Position as a First Job or Professional Experience </a:t>
            </a:r>
            <a:endParaRPr lang="en-US"/>
          </a:p>
        </c:rich>
      </c:tx>
      <c:layout>
        <c:manualLayout>
          <c:xMode val="edge"/>
          <c:yMode val="edge"/>
          <c:x val="0.15105200131233593"/>
          <c:y val="2.3076923076923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spPr>
            <a:solidFill>
              <a:schemeClr val="accent6">
                <a:lumMod val="7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B9BD5"/>
              </a:solidFill>
              <a:ln>
                <a:solidFill>
                  <a:srgbClr val="5B9BD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DA91-42B9-B1B8-6B92A9EDD3CA}"/>
              </c:ext>
            </c:extLst>
          </c:dPt>
          <c:dPt>
            <c:idx val="1"/>
            <c:invertIfNegative val="0"/>
            <c:bubble3D val="0"/>
            <c:spPr>
              <a:solidFill>
                <a:srgbClr val="4472C4"/>
              </a:solidFill>
              <a:ln>
                <a:solidFill>
                  <a:srgbClr val="4472C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91-42B9-B1B8-6B92A9EDD3C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91-42B9-B1B8-6B92A9EDD3CA}"/>
              </c:ext>
            </c:extLst>
          </c:dPt>
          <c:dPt>
            <c:idx val="3"/>
            <c:invertIfNegative val="0"/>
            <c:bubble3D val="0"/>
            <c:spPr>
              <a:solidFill>
                <a:srgbClr val="44546A"/>
              </a:solidFill>
              <a:ln>
                <a:solidFill>
                  <a:srgbClr val="44546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A91-42B9-B1B8-6B92A9EDD3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Sheet5!$A$7:$A$10</c:f>
              <c:strCache>
                <c:ptCount val="4"/>
                <c:pt idx="0">
                  <c:v>Yes, this Fellowship is my first job or professional experience.</c:v>
                </c:pt>
                <c:pt idx="1">
                  <c:v>No, I have previous professional experience in a field OTHER than public health.</c:v>
                </c:pt>
                <c:pt idx="2">
                  <c:v>No, I have previous professional experience in public health.</c:v>
                </c:pt>
                <c:pt idx="3">
                  <c:v>Other internship/temporary job experience</c:v>
                </c:pt>
              </c:strCache>
            </c:strRef>
          </c:cat>
          <c:val>
            <c:numRef>
              <c:f>Sheet5!$C$7:$C$10</c:f>
              <c:numCache>
                <c:formatCode>General</c:formatCode>
                <c:ptCount val="4"/>
                <c:pt idx="0">
                  <c:v>12</c:v>
                </c:pt>
                <c:pt idx="1">
                  <c:v>9</c:v>
                </c:pt>
                <c:pt idx="2">
                  <c:v>11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FE-4A76-8957-BDB09F09B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3223248"/>
        <c:axId val="60322532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Sheet5!$A$7:$A$10</c15:sqref>
                        </c15:formulaRef>
                      </c:ext>
                    </c:extLst>
                    <c:strCache>
                      <c:ptCount val="4"/>
                      <c:pt idx="0">
                        <c:v>Yes, this Fellowship is my first job or professional experience.</c:v>
                      </c:pt>
                      <c:pt idx="1">
                        <c:v>No, I have previous professional experience in a field OTHER than public health.</c:v>
                      </c:pt>
                      <c:pt idx="2">
                        <c:v>No, I have previous professional experience in public health.</c:v>
                      </c:pt>
                      <c:pt idx="3">
                        <c:v>Other internship/temporary job experience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Sheet5!$B$7:$B$10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F7FE-4A76-8957-BDB09F09BE36}"/>
                  </c:ext>
                </c:extLst>
              </c15:ser>
            </c15:filteredBarSeries>
          </c:ext>
        </c:extLst>
      </c:barChart>
      <c:catAx>
        <c:axId val="60322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3225328"/>
        <c:crosses val="autoZero"/>
        <c:auto val="1"/>
        <c:lblAlgn val="ctr"/>
        <c:lblOffset val="100"/>
        <c:noMultiLvlLbl val="0"/>
      </c:catAx>
      <c:valAx>
        <c:axId val="6032253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ysClr val="windowText" lastClr="000000"/>
                    </a:solidFill>
                  </a:rPr>
                  <a:t>Number</a:t>
                </a:r>
                <a:r>
                  <a:rPr lang="en-US" baseline="0">
                    <a:solidFill>
                      <a:sysClr val="windowText" lastClr="000000"/>
                    </a:solidFill>
                  </a:rPr>
                  <a:t> of Fellows</a:t>
                </a:r>
                <a:endParaRPr lang="en-US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3223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4B02D8-1D23-4CB4-9249-59B70CE9E02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5508F2-29E6-46F6-AEA8-FFED0C53CE3E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/>
            <a:t>Mental Health</a:t>
          </a:r>
        </a:p>
      </dgm:t>
    </dgm:pt>
    <dgm:pt modelId="{FC96EF59-6C77-405C-8629-A95D9D3960A1}" type="parTrans" cxnId="{467D5AB3-0126-4F26-A3BC-73B41C8C291E}">
      <dgm:prSet/>
      <dgm:spPr/>
      <dgm:t>
        <a:bodyPr/>
        <a:lstStyle/>
        <a:p>
          <a:endParaRPr lang="en-US"/>
        </a:p>
      </dgm:t>
    </dgm:pt>
    <dgm:pt modelId="{8F615B51-D412-4C66-BF28-619D0F5F0896}" type="sibTrans" cxnId="{467D5AB3-0126-4F26-A3BC-73B41C8C291E}">
      <dgm:prSet/>
      <dgm:spPr/>
      <dgm:t>
        <a:bodyPr/>
        <a:lstStyle/>
        <a:p>
          <a:endParaRPr lang="en-US"/>
        </a:p>
      </dgm:t>
    </dgm:pt>
    <dgm:pt modelId="{0B568769-394C-4638-B251-B774C2AE4740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/>
            <a:t>Access to healthcare</a:t>
          </a:r>
        </a:p>
      </dgm:t>
    </dgm:pt>
    <dgm:pt modelId="{E7A373B0-38EB-4826-BE6E-DCA7A36EA66D}" type="parTrans" cxnId="{FD6E11C3-CA30-40C3-9A28-44DA0DA7DD2E}">
      <dgm:prSet/>
      <dgm:spPr/>
      <dgm:t>
        <a:bodyPr/>
        <a:lstStyle/>
        <a:p>
          <a:endParaRPr lang="en-US"/>
        </a:p>
      </dgm:t>
    </dgm:pt>
    <dgm:pt modelId="{DA5787AF-A5B7-43E3-8CC8-40CFFFC47647}" type="sibTrans" cxnId="{FD6E11C3-CA30-40C3-9A28-44DA0DA7DD2E}">
      <dgm:prSet/>
      <dgm:spPr/>
      <dgm:t>
        <a:bodyPr/>
        <a:lstStyle/>
        <a:p>
          <a:endParaRPr lang="en-US"/>
        </a:p>
      </dgm:t>
    </dgm:pt>
    <dgm:pt modelId="{1153FEA9-FF57-4554-A7FA-B28D951CDC43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/>
            <a:t>Food insecurity</a:t>
          </a:r>
        </a:p>
      </dgm:t>
    </dgm:pt>
    <dgm:pt modelId="{A92EE9F2-00C7-4789-B0CA-D1252A6B9F06}" type="parTrans" cxnId="{45AD386C-90FE-416B-8DFC-C525ADD639E4}">
      <dgm:prSet/>
      <dgm:spPr/>
      <dgm:t>
        <a:bodyPr/>
        <a:lstStyle/>
        <a:p>
          <a:endParaRPr lang="en-US"/>
        </a:p>
      </dgm:t>
    </dgm:pt>
    <dgm:pt modelId="{192EAFC6-CFB0-449E-8206-8CB88C7DC3A2}" type="sibTrans" cxnId="{45AD386C-90FE-416B-8DFC-C525ADD639E4}">
      <dgm:prSet/>
      <dgm:spPr/>
      <dgm:t>
        <a:bodyPr/>
        <a:lstStyle/>
        <a:p>
          <a:endParaRPr lang="en-US"/>
        </a:p>
      </dgm:t>
    </dgm:pt>
    <dgm:pt modelId="{5C81F432-6D14-4C46-BFDD-0932A2144A70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/>
            <a:t>Transportation needs</a:t>
          </a:r>
        </a:p>
      </dgm:t>
    </dgm:pt>
    <dgm:pt modelId="{2F75567D-139C-4C2C-A527-DBB49465D3B4}" type="parTrans" cxnId="{CC5991EF-738E-4E03-8EA4-6B0F91BE5CAC}">
      <dgm:prSet/>
      <dgm:spPr/>
      <dgm:t>
        <a:bodyPr/>
        <a:lstStyle/>
        <a:p>
          <a:endParaRPr lang="en-US"/>
        </a:p>
      </dgm:t>
    </dgm:pt>
    <dgm:pt modelId="{C1D80BE3-5FB5-46C8-9E61-9C76C5B8C65E}" type="sibTrans" cxnId="{CC5991EF-738E-4E03-8EA4-6B0F91BE5CAC}">
      <dgm:prSet/>
      <dgm:spPr/>
      <dgm:t>
        <a:bodyPr/>
        <a:lstStyle/>
        <a:p>
          <a:endParaRPr lang="en-US"/>
        </a:p>
      </dgm:t>
    </dgm:pt>
    <dgm:pt modelId="{290DB2F0-CD3D-4FA3-A30B-52AF55BD196D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/>
            <a:t>Chronic disease prevention</a:t>
          </a:r>
        </a:p>
      </dgm:t>
    </dgm:pt>
    <dgm:pt modelId="{9C015B92-6A9B-4BEF-84CC-D1BCEB0EF19F}" type="parTrans" cxnId="{82DAD91F-E1B5-4794-B497-42BAEE1BF24E}">
      <dgm:prSet/>
      <dgm:spPr/>
      <dgm:t>
        <a:bodyPr/>
        <a:lstStyle/>
        <a:p>
          <a:endParaRPr lang="en-US"/>
        </a:p>
      </dgm:t>
    </dgm:pt>
    <dgm:pt modelId="{37EAB80A-698B-4DE4-87D7-5BF7F9405C96}" type="sibTrans" cxnId="{82DAD91F-E1B5-4794-B497-42BAEE1BF24E}">
      <dgm:prSet/>
      <dgm:spPr/>
      <dgm:t>
        <a:bodyPr/>
        <a:lstStyle/>
        <a:p>
          <a:endParaRPr lang="en-US"/>
        </a:p>
      </dgm:t>
    </dgm:pt>
    <dgm:pt modelId="{36767F7A-0E44-4755-901A-AFF92AB155EA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/>
            <a:t>Access to affordable housing</a:t>
          </a:r>
        </a:p>
      </dgm:t>
    </dgm:pt>
    <dgm:pt modelId="{11D7EA39-29D7-4558-87F1-C9FABAFA08D2}" type="parTrans" cxnId="{3ABD2B29-28E7-4FB0-BC5C-790796488F87}">
      <dgm:prSet/>
      <dgm:spPr/>
      <dgm:t>
        <a:bodyPr/>
        <a:lstStyle/>
        <a:p>
          <a:endParaRPr lang="en-US"/>
        </a:p>
      </dgm:t>
    </dgm:pt>
    <dgm:pt modelId="{D9B4DC1C-9C18-4ECF-8877-95BDB55B28FC}" type="sibTrans" cxnId="{3ABD2B29-28E7-4FB0-BC5C-790796488F87}">
      <dgm:prSet/>
      <dgm:spPr/>
      <dgm:t>
        <a:bodyPr/>
        <a:lstStyle/>
        <a:p>
          <a:endParaRPr lang="en-US"/>
        </a:p>
      </dgm:t>
    </dgm:pt>
    <dgm:pt modelId="{D2885876-80B8-438B-8A40-4C26A06BCAA6}" type="pres">
      <dgm:prSet presAssocID="{9E4B02D8-1D23-4CB4-9249-59B70CE9E02A}" presName="diagram" presStyleCnt="0">
        <dgm:presLayoutVars>
          <dgm:dir/>
          <dgm:resizeHandles val="exact"/>
        </dgm:presLayoutVars>
      </dgm:prSet>
      <dgm:spPr/>
    </dgm:pt>
    <dgm:pt modelId="{B7895359-595C-4DC8-83A2-EAC1B3F93A2D}" type="pres">
      <dgm:prSet presAssocID="{185508F2-29E6-46F6-AEA8-FFED0C53CE3E}" presName="node" presStyleLbl="node1" presStyleIdx="0" presStyleCnt="6">
        <dgm:presLayoutVars>
          <dgm:bulletEnabled val="1"/>
        </dgm:presLayoutVars>
      </dgm:prSet>
      <dgm:spPr/>
    </dgm:pt>
    <dgm:pt modelId="{ACB4395B-1442-49D4-8A7C-B9A629220517}" type="pres">
      <dgm:prSet presAssocID="{8F615B51-D412-4C66-BF28-619D0F5F0896}" presName="sibTrans" presStyleCnt="0"/>
      <dgm:spPr/>
    </dgm:pt>
    <dgm:pt modelId="{F4865ED2-A972-420B-9545-EC834370D281}" type="pres">
      <dgm:prSet presAssocID="{0B568769-394C-4638-B251-B774C2AE4740}" presName="node" presStyleLbl="node1" presStyleIdx="1" presStyleCnt="6">
        <dgm:presLayoutVars>
          <dgm:bulletEnabled val="1"/>
        </dgm:presLayoutVars>
      </dgm:prSet>
      <dgm:spPr/>
    </dgm:pt>
    <dgm:pt modelId="{98D2F6B3-0F33-45DA-B86A-4F8DF0706E89}" type="pres">
      <dgm:prSet presAssocID="{DA5787AF-A5B7-43E3-8CC8-40CFFFC47647}" presName="sibTrans" presStyleCnt="0"/>
      <dgm:spPr/>
    </dgm:pt>
    <dgm:pt modelId="{5E74CF71-1B2D-47D6-9B87-5C8A9FA0B83A}" type="pres">
      <dgm:prSet presAssocID="{1153FEA9-FF57-4554-A7FA-B28D951CDC43}" presName="node" presStyleLbl="node1" presStyleIdx="2" presStyleCnt="6">
        <dgm:presLayoutVars>
          <dgm:bulletEnabled val="1"/>
        </dgm:presLayoutVars>
      </dgm:prSet>
      <dgm:spPr/>
    </dgm:pt>
    <dgm:pt modelId="{3B315A1B-0345-4C0C-B245-084FFA458176}" type="pres">
      <dgm:prSet presAssocID="{192EAFC6-CFB0-449E-8206-8CB88C7DC3A2}" presName="sibTrans" presStyleCnt="0"/>
      <dgm:spPr/>
    </dgm:pt>
    <dgm:pt modelId="{8860EBF8-A0D5-47B4-82C6-0B3B06937B19}" type="pres">
      <dgm:prSet presAssocID="{5C81F432-6D14-4C46-BFDD-0932A2144A70}" presName="node" presStyleLbl="node1" presStyleIdx="3" presStyleCnt="6">
        <dgm:presLayoutVars>
          <dgm:bulletEnabled val="1"/>
        </dgm:presLayoutVars>
      </dgm:prSet>
      <dgm:spPr/>
    </dgm:pt>
    <dgm:pt modelId="{A29AB3F7-59A8-4BB3-8A01-DF3DE1F47481}" type="pres">
      <dgm:prSet presAssocID="{C1D80BE3-5FB5-46C8-9E61-9C76C5B8C65E}" presName="sibTrans" presStyleCnt="0"/>
      <dgm:spPr/>
    </dgm:pt>
    <dgm:pt modelId="{621A25E0-1B5C-461B-8CF7-87209D2DFC89}" type="pres">
      <dgm:prSet presAssocID="{290DB2F0-CD3D-4FA3-A30B-52AF55BD196D}" presName="node" presStyleLbl="node1" presStyleIdx="4" presStyleCnt="6">
        <dgm:presLayoutVars>
          <dgm:bulletEnabled val="1"/>
        </dgm:presLayoutVars>
      </dgm:prSet>
      <dgm:spPr/>
    </dgm:pt>
    <dgm:pt modelId="{AACCDBDF-D67B-4469-BA1C-F36CF0B179F9}" type="pres">
      <dgm:prSet presAssocID="{37EAB80A-698B-4DE4-87D7-5BF7F9405C96}" presName="sibTrans" presStyleCnt="0"/>
      <dgm:spPr/>
    </dgm:pt>
    <dgm:pt modelId="{B2440565-5509-4646-A506-4B437BCCC42D}" type="pres">
      <dgm:prSet presAssocID="{36767F7A-0E44-4755-901A-AFF92AB155EA}" presName="node" presStyleLbl="node1" presStyleIdx="5" presStyleCnt="6">
        <dgm:presLayoutVars>
          <dgm:bulletEnabled val="1"/>
        </dgm:presLayoutVars>
      </dgm:prSet>
      <dgm:spPr/>
    </dgm:pt>
  </dgm:ptLst>
  <dgm:cxnLst>
    <dgm:cxn modelId="{62AAC21A-DC28-49C0-B608-003347AA335E}" type="presOf" srcId="{185508F2-29E6-46F6-AEA8-FFED0C53CE3E}" destId="{B7895359-595C-4DC8-83A2-EAC1B3F93A2D}" srcOrd="0" destOrd="0" presId="urn:microsoft.com/office/officeart/2005/8/layout/default"/>
    <dgm:cxn modelId="{82DAD91F-E1B5-4794-B497-42BAEE1BF24E}" srcId="{9E4B02D8-1D23-4CB4-9249-59B70CE9E02A}" destId="{290DB2F0-CD3D-4FA3-A30B-52AF55BD196D}" srcOrd="4" destOrd="0" parTransId="{9C015B92-6A9B-4BEF-84CC-D1BCEB0EF19F}" sibTransId="{37EAB80A-698B-4DE4-87D7-5BF7F9405C96}"/>
    <dgm:cxn modelId="{A74A1C25-56D6-44D9-BEB5-6D631C1BD625}" type="presOf" srcId="{1153FEA9-FF57-4554-A7FA-B28D951CDC43}" destId="{5E74CF71-1B2D-47D6-9B87-5C8A9FA0B83A}" srcOrd="0" destOrd="0" presId="urn:microsoft.com/office/officeart/2005/8/layout/default"/>
    <dgm:cxn modelId="{3ABD2B29-28E7-4FB0-BC5C-790796488F87}" srcId="{9E4B02D8-1D23-4CB4-9249-59B70CE9E02A}" destId="{36767F7A-0E44-4755-901A-AFF92AB155EA}" srcOrd="5" destOrd="0" parTransId="{11D7EA39-29D7-4558-87F1-C9FABAFA08D2}" sibTransId="{D9B4DC1C-9C18-4ECF-8877-95BDB55B28FC}"/>
    <dgm:cxn modelId="{45AD386C-90FE-416B-8DFC-C525ADD639E4}" srcId="{9E4B02D8-1D23-4CB4-9249-59B70CE9E02A}" destId="{1153FEA9-FF57-4554-A7FA-B28D951CDC43}" srcOrd="2" destOrd="0" parTransId="{A92EE9F2-00C7-4789-B0CA-D1252A6B9F06}" sibTransId="{192EAFC6-CFB0-449E-8206-8CB88C7DC3A2}"/>
    <dgm:cxn modelId="{001EBD53-FDBA-41C3-A4BB-E667F06448C8}" type="presOf" srcId="{0B568769-394C-4638-B251-B774C2AE4740}" destId="{F4865ED2-A972-420B-9545-EC834370D281}" srcOrd="0" destOrd="0" presId="urn:microsoft.com/office/officeart/2005/8/layout/default"/>
    <dgm:cxn modelId="{2B514476-6B06-4ECE-B1C0-A7BFAFA166C1}" type="presOf" srcId="{36767F7A-0E44-4755-901A-AFF92AB155EA}" destId="{B2440565-5509-4646-A506-4B437BCCC42D}" srcOrd="0" destOrd="0" presId="urn:microsoft.com/office/officeart/2005/8/layout/default"/>
    <dgm:cxn modelId="{7F44989E-19BF-4FFC-9DB1-DFE4D964E5AC}" type="presOf" srcId="{290DB2F0-CD3D-4FA3-A30B-52AF55BD196D}" destId="{621A25E0-1B5C-461B-8CF7-87209D2DFC89}" srcOrd="0" destOrd="0" presId="urn:microsoft.com/office/officeart/2005/8/layout/default"/>
    <dgm:cxn modelId="{815F0EA4-8FFE-4422-BB02-169428BC99BC}" type="presOf" srcId="{9E4B02D8-1D23-4CB4-9249-59B70CE9E02A}" destId="{D2885876-80B8-438B-8A40-4C26A06BCAA6}" srcOrd="0" destOrd="0" presId="urn:microsoft.com/office/officeart/2005/8/layout/default"/>
    <dgm:cxn modelId="{467D5AB3-0126-4F26-A3BC-73B41C8C291E}" srcId="{9E4B02D8-1D23-4CB4-9249-59B70CE9E02A}" destId="{185508F2-29E6-46F6-AEA8-FFED0C53CE3E}" srcOrd="0" destOrd="0" parTransId="{FC96EF59-6C77-405C-8629-A95D9D3960A1}" sibTransId="{8F615B51-D412-4C66-BF28-619D0F5F0896}"/>
    <dgm:cxn modelId="{FD6E11C3-CA30-40C3-9A28-44DA0DA7DD2E}" srcId="{9E4B02D8-1D23-4CB4-9249-59B70CE9E02A}" destId="{0B568769-394C-4638-B251-B774C2AE4740}" srcOrd="1" destOrd="0" parTransId="{E7A373B0-38EB-4826-BE6E-DCA7A36EA66D}" sibTransId="{DA5787AF-A5B7-43E3-8CC8-40CFFFC47647}"/>
    <dgm:cxn modelId="{CC5991EF-738E-4E03-8EA4-6B0F91BE5CAC}" srcId="{9E4B02D8-1D23-4CB4-9249-59B70CE9E02A}" destId="{5C81F432-6D14-4C46-BFDD-0932A2144A70}" srcOrd="3" destOrd="0" parTransId="{2F75567D-139C-4C2C-A527-DBB49465D3B4}" sibTransId="{C1D80BE3-5FB5-46C8-9E61-9C76C5B8C65E}"/>
    <dgm:cxn modelId="{1B1A9EF4-6863-4FA0-9E82-CE6B145812B4}" type="presOf" srcId="{5C81F432-6D14-4C46-BFDD-0932A2144A70}" destId="{8860EBF8-A0D5-47B4-82C6-0B3B06937B19}" srcOrd="0" destOrd="0" presId="urn:microsoft.com/office/officeart/2005/8/layout/default"/>
    <dgm:cxn modelId="{F0D8046D-6E6E-4B3B-9CD6-FF88C7D7A599}" type="presParOf" srcId="{D2885876-80B8-438B-8A40-4C26A06BCAA6}" destId="{B7895359-595C-4DC8-83A2-EAC1B3F93A2D}" srcOrd="0" destOrd="0" presId="urn:microsoft.com/office/officeart/2005/8/layout/default"/>
    <dgm:cxn modelId="{5B2F0003-834B-41ED-80AD-4ABDB8FF24F2}" type="presParOf" srcId="{D2885876-80B8-438B-8A40-4C26A06BCAA6}" destId="{ACB4395B-1442-49D4-8A7C-B9A629220517}" srcOrd="1" destOrd="0" presId="urn:microsoft.com/office/officeart/2005/8/layout/default"/>
    <dgm:cxn modelId="{B9D31DE4-8176-4C1D-8891-32728590C338}" type="presParOf" srcId="{D2885876-80B8-438B-8A40-4C26A06BCAA6}" destId="{F4865ED2-A972-420B-9545-EC834370D281}" srcOrd="2" destOrd="0" presId="urn:microsoft.com/office/officeart/2005/8/layout/default"/>
    <dgm:cxn modelId="{DB40D38F-1C8B-4C10-85E2-5EDD57CB339A}" type="presParOf" srcId="{D2885876-80B8-438B-8A40-4C26A06BCAA6}" destId="{98D2F6B3-0F33-45DA-B86A-4F8DF0706E89}" srcOrd="3" destOrd="0" presId="urn:microsoft.com/office/officeart/2005/8/layout/default"/>
    <dgm:cxn modelId="{FBFCF857-185A-4C76-BFDB-2A8712A40292}" type="presParOf" srcId="{D2885876-80B8-438B-8A40-4C26A06BCAA6}" destId="{5E74CF71-1B2D-47D6-9B87-5C8A9FA0B83A}" srcOrd="4" destOrd="0" presId="urn:microsoft.com/office/officeart/2005/8/layout/default"/>
    <dgm:cxn modelId="{8903E2C2-215E-4A96-AF66-60E9CAF6E311}" type="presParOf" srcId="{D2885876-80B8-438B-8A40-4C26A06BCAA6}" destId="{3B315A1B-0345-4C0C-B245-084FFA458176}" srcOrd="5" destOrd="0" presId="urn:microsoft.com/office/officeart/2005/8/layout/default"/>
    <dgm:cxn modelId="{F4CACB4D-F689-4627-BE65-D8A6F0497CDD}" type="presParOf" srcId="{D2885876-80B8-438B-8A40-4C26A06BCAA6}" destId="{8860EBF8-A0D5-47B4-82C6-0B3B06937B19}" srcOrd="6" destOrd="0" presId="urn:microsoft.com/office/officeart/2005/8/layout/default"/>
    <dgm:cxn modelId="{06D1DA1A-6AAD-499A-90BB-1C16738A2994}" type="presParOf" srcId="{D2885876-80B8-438B-8A40-4C26A06BCAA6}" destId="{A29AB3F7-59A8-4BB3-8A01-DF3DE1F47481}" srcOrd="7" destOrd="0" presId="urn:microsoft.com/office/officeart/2005/8/layout/default"/>
    <dgm:cxn modelId="{F7ABB2B9-FACC-4E1F-8794-EC7BDDEB5CE2}" type="presParOf" srcId="{D2885876-80B8-438B-8A40-4C26A06BCAA6}" destId="{621A25E0-1B5C-461B-8CF7-87209D2DFC89}" srcOrd="8" destOrd="0" presId="urn:microsoft.com/office/officeart/2005/8/layout/default"/>
    <dgm:cxn modelId="{EDE3AC8D-0DFA-44AE-A081-3782CD0538E8}" type="presParOf" srcId="{D2885876-80B8-438B-8A40-4C26A06BCAA6}" destId="{AACCDBDF-D67B-4469-BA1C-F36CF0B179F9}" srcOrd="9" destOrd="0" presId="urn:microsoft.com/office/officeart/2005/8/layout/default"/>
    <dgm:cxn modelId="{794FA08E-22DA-4D3A-B900-2E90A1B74FA6}" type="presParOf" srcId="{D2885876-80B8-438B-8A40-4C26A06BCAA6}" destId="{B2440565-5509-4646-A506-4B437BCCC42D}" srcOrd="1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95359-595C-4DC8-83A2-EAC1B3F93A2D}">
      <dsp:nvSpPr>
        <dsp:cNvPr id="0" name=""/>
        <dsp:cNvSpPr/>
      </dsp:nvSpPr>
      <dsp:spPr>
        <a:xfrm>
          <a:off x="659666" y="2363"/>
          <a:ext cx="1839930" cy="1103958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Mental Health</a:t>
          </a:r>
        </a:p>
      </dsp:txBody>
      <dsp:txXfrm>
        <a:off x="659666" y="2363"/>
        <a:ext cx="1839930" cy="1103958"/>
      </dsp:txXfrm>
    </dsp:sp>
    <dsp:sp modelId="{F4865ED2-A972-420B-9545-EC834370D281}">
      <dsp:nvSpPr>
        <dsp:cNvPr id="0" name=""/>
        <dsp:cNvSpPr/>
      </dsp:nvSpPr>
      <dsp:spPr>
        <a:xfrm>
          <a:off x="2683590" y="2363"/>
          <a:ext cx="1839930" cy="1103958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Access to healthcare</a:t>
          </a:r>
        </a:p>
      </dsp:txBody>
      <dsp:txXfrm>
        <a:off x="2683590" y="2363"/>
        <a:ext cx="1839930" cy="1103958"/>
      </dsp:txXfrm>
    </dsp:sp>
    <dsp:sp modelId="{5E74CF71-1B2D-47D6-9B87-5C8A9FA0B83A}">
      <dsp:nvSpPr>
        <dsp:cNvPr id="0" name=""/>
        <dsp:cNvSpPr/>
      </dsp:nvSpPr>
      <dsp:spPr>
        <a:xfrm>
          <a:off x="659666" y="1290314"/>
          <a:ext cx="1839930" cy="1103958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Food insecurity</a:t>
          </a:r>
        </a:p>
      </dsp:txBody>
      <dsp:txXfrm>
        <a:off x="659666" y="1290314"/>
        <a:ext cx="1839930" cy="1103958"/>
      </dsp:txXfrm>
    </dsp:sp>
    <dsp:sp modelId="{8860EBF8-A0D5-47B4-82C6-0B3B06937B19}">
      <dsp:nvSpPr>
        <dsp:cNvPr id="0" name=""/>
        <dsp:cNvSpPr/>
      </dsp:nvSpPr>
      <dsp:spPr>
        <a:xfrm>
          <a:off x="2683590" y="1290314"/>
          <a:ext cx="1839930" cy="1103958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Transportation needs</a:t>
          </a:r>
        </a:p>
      </dsp:txBody>
      <dsp:txXfrm>
        <a:off x="2683590" y="1290314"/>
        <a:ext cx="1839930" cy="1103958"/>
      </dsp:txXfrm>
    </dsp:sp>
    <dsp:sp modelId="{621A25E0-1B5C-461B-8CF7-87209D2DFC89}">
      <dsp:nvSpPr>
        <dsp:cNvPr id="0" name=""/>
        <dsp:cNvSpPr/>
      </dsp:nvSpPr>
      <dsp:spPr>
        <a:xfrm>
          <a:off x="659666" y="2578266"/>
          <a:ext cx="1839930" cy="1103958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Chronic disease prevention</a:t>
          </a:r>
        </a:p>
      </dsp:txBody>
      <dsp:txXfrm>
        <a:off x="659666" y="2578266"/>
        <a:ext cx="1839930" cy="1103958"/>
      </dsp:txXfrm>
    </dsp:sp>
    <dsp:sp modelId="{B2440565-5509-4646-A506-4B437BCCC42D}">
      <dsp:nvSpPr>
        <dsp:cNvPr id="0" name=""/>
        <dsp:cNvSpPr/>
      </dsp:nvSpPr>
      <dsp:spPr>
        <a:xfrm>
          <a:off x="2683590" y="2578266"/>
          <a:ext cx="1839930" cy="1103958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Access to affordable housing</a:t>
          </a:r>
        </a:p>
      </dsp:txBody>
      <dsp:txXfrm>
        <a:off x="2683590" y="2578266"/>
        <a:ext cx="1839930" cy="1103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DB35990-2448-434C-8B05-6F957B5D31F0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7341C27-76C8-4D16-B3E9-6D767E1AC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70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41C27-76C8-4D16-B3E9-6D767E1AC6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56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41C27-76C8-4D16-B3E9-6D767E1AC6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16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41C27-76C8-4D16-B3E9-6D767E1AC67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978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41C27-76C8-4D16-B3E9-6D767E1AC67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696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41C27-76C8-4D16-B3E9-6D767E1AC67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268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41C27-76C8-4D16-B3E9-6D767E1AC67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253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41C27-76C8-4D16-B3E9-6D767E1AC67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6224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41C27-76C8-4D16-B3E9-6D767E1AC6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7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136EF-E315-4BC8-9B27-D14C3FC157F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263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41C27-76C8-4D16-B3E9-6D767E1AC6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02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41C27-76C8-4D16-B3E9-6D767E1AC6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28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24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27F83-AEFA-4325-A969-9298B3B6E41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524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233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41C27-76C8-4D16-B3E9-6D767E1AC6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756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24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27F83-AEFA-4325-A969-9298B3B6E41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524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381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41C27-76C8-4D16-B3E9-6D767E1AC6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850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41C27-76C8-4D16-B3E9-6D767E1AC6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471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">
    <p:bg>
      <p:bgPr>
        <a:gradFill>
          <a:gsLst>
            <a:gs pos="0">
              <a:srgbClr val="556A7E"/>
            </a:gs>
            <a:gs pos="35000">
              <a:srgbClr val="556A7E"/>
            </a:gs>
            <a:gs pos="100000">
              <a:srgbClr val="333333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&quot;&quot;">
            <a:extLst>
              <a:ext uri="{FF2B5EF4-FFF2-40B4-BE49-F238E27FC236}">
                <a16:creationId xmlns:a16="http://schemas.microsoft.com/office/drawing/2014/main" id="{DE3F76AE-A06E-4432-81ED-28CBF6FB1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62297"/>
            <a:ext cx="10515600" cy="1971503"/>
          </a:xfrm>
          <a:ln w="63500">
            <a:solidFill>
              <a:schemeClr val="bg1"/>
            </a:solidFill>
          </a:ln>
        </p:spPr>
        <p:txBody>
          <a:bodyPr anchor="ctr" anchorCtr="0">
            <a:normAutofit/>
          </a:bodyPr>
          <a:lstStyle>
            <a:lvl1pPr algn="ctr">
              <a:defRPr sz="6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SLIDE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E720B-E25C-49B3-978B-6706735DD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87609"/>
            <a:ext cx="10515600" cy="54487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BC5130-6735-419A-B1B8-C36EA21FC4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432300"/>
            <a:ext cx="10509250" cy="727075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cxnSp>
        <p:nvCxnSpPr>
          <p:cNvPr id="10" name="Straight Connector 22" title="&quot; &quot;">
            <a:extLst>
              <a:ext uri="{FF2B5EF4-FFF2-40B4-BE49-F238E27FC236}">
                <a16:creationId xmlns:a16="http://schemas.microsoft.com/office/drawing/2014/main" id="{C518FDB4-615D-4BD8-B84D-E2866EE4D7D0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161925"/>
            <a:ext cx="12192000" cy="0"/>
          </a:xfrm>
          <a:prstGeom prst="line">
            <a:avLst/>
          </a:prstGeom>
          <a:ln w="762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23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82CF4-D412-4779-B721-D677D66C3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E62DF9-FC82-4F23-899A-C9F89F8829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6750" y="742950"/>
            <a:ext cx="10858500" cy="5372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F70E1DB0-FA35-4359-A511-0FFBC260B0CF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161925"/>
            <a:ext cx="12192000" cy="0"/>
          </a:xfrm>
          <a:prstGeom prst="line">
            <a:avLst/>
          </a:prstGeom>
          <a:ln w="762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328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E3493D-3AC6-45EE-B19D-FE7952237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2C2881-EB4F-4F07-A241-DA76ABA60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2DF5A-775D-4FC2-9C23-B06497E48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80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FAC3F-E8C3-47D6-9C29-15820A7AE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D5C3B-0D78-4F4C-9165-AB9D4B0FC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CBE6E-823D-4EB4-82C4-38F5D4B08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53706-2B1F-4D77-B1DA-92FFBBA74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A7F56-5FD6-4829-A5D1-8D275B647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entagon 9" title="&quot;&quot;">
            <a:extLst>
              <a:ext uri="{FF2B5EF4-FFF2-40B4-BE49-F238E27FC236}">
                <a16:creationId xmlns:a16="http://schemas.microsoft.com/office/drawing/2014/main" id="{7CC38CDD-64DC-4DFD-A53D-533ECED83431}"/>
              </a:ext>
            </a:extLst>
          </p:cNvPr>
          <p:cNvSpPr/>
          <p:nvPr userDrawn="1"/>
        </p:nvSpPr>
        <p:spPr>
          <a:xfrm>
            <a:off x="0" y="1696611"/>
            <a:ext cx="6581872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571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7C08E-E5FC-4F14-993F-305CF8A4F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A4A68-A372-48AB-B631-1614C79BF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6A655AA-EB69-4406-B886-8905A4234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358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7C08E-E5FC-4F14-993F-305CF8A4F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A4A68-A372-48AB-B631-1614C79BF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6A655AA-EB69-4406-B886-8905A4234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2605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89CE3-59F3-4862-823A-0FEB939B00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5863" y="1825625"/>
            <a:ext cx="434407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462D6-05EC-42BC-90B3-E1244B682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9728" y="1825625"/>
            <a:ext cx="434407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6FFCB7-78F2-42A0-B3F8-7C78139E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44305F-9E51-4C97-993B-6CFA7BD87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8169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FF2B2-B59F-4D5B-A313-235F016BE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7564" y="1857375"/>
            <a:ext cx="4405946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BA152-9EDA-4028-9FB3-1B5DFCFAC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27563" y="2505075"/>
            <a:ext cx="440594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F0849-E536-4C9C-A18E-53D9F5C3EF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49440" y="1857375"/>
            <a:ext cx="4405948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BC04F7-725C-41F9-A8AE-514B61337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49440" y="2505075"/>
            <a:ext cx="440594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B873F2-787E-4D79-B474-995E13D0B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AF102D7-3CF1-4506-A572-0F149F76C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2106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34204-8D8F-4BBA-A894-01CA67052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279DC7-45CD-4962-BAF3-9EA0BFF1F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9205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A0034-A29B-41C8-8050-85AE27DB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41109-E4E8-4F1B-8F73-C7512A5AFE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D643E-9023-4501-A748-7AE3454331FD}"/>
              </a:ext>
            </a:extLst>
          </p:cNvPr>
          <p:cNvSpPr/>
          <p:nvPr userDrawn="1"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DFC1C-47D0-4238-9973-F9E27DC563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77F26A8-E80E-47FF-A4E8-5DC6A4DF9AE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7F793-1857-4684-9922-D6742A6482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13000" y="409575"/>
            <a:ext cx="9472613" cy="568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2650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A0034-A29B-41C8-8050-85AE27DB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41109-E4E8-4F1B-8F73-C7512A5AFE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D643E-9023-4501-A748-7AE3454331FD}"/>
              </a:ext>
            </a:extLst>
          </p:cNvPr>
          <p:cNvSpPr/>
          <p:nvPr userDrawn="1"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DFC1C-47D0-4238-9973-F9E27DC563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77F26A8-E80E-47FF-A4E8-5DC6A4DF9AE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40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0">
              <a:srgbClr val="005CB9"/>
            </a:gs>
            <a:gs pos="35000">
              <a:srgbClr val="005CB9"/>
            </a:gs>
            <a:gs pos="100000">
              <a:srgbClr val="1F4E79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&quot;&quot;">
            <a:extLst>
              <a:ext uri="{FF2B5EF4-FFF2-40B4-BE49-F238E27FC236}">
                <a16:creationId xmlns:a16="http://schemas.microsoft.com/office/drawing/2014/main" id="{4640CF87-8DF6-4C8B-97AA-9ABBA6BC43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4"/>
          <a:stretch/>
        </p:blipFill>
        <p:spPr>
          <a:xfrm>
            <a:off x="1" y="6014859"/>
            <a:ext cx="12192000" cy="843141"/>
          </a:xfrm>
          <a:prstGeom prst="rect">
            <a:avLst/>
          </a:prstGeom>
          <a:ln>
            <a:noFill/>
          </a:ln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13F4D1B-EF1A-49B9-B402-0B004EF26F30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5997388"/>
            <a:ext cx="121920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title="Texas Department of State Health Services logo">
            <a:extLst>
              <a:ext uri="{FF2B5EF4-FFF2-40B4-BE49-F238E27FC236}">
                <a16:creationId xmlns:a16="http://schemas.microsoft.com/office/drawing/2014/main" id="{CBA3BA64-CAE0-4BE1-AAB8-D83A5CA4B1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2" y="5979918"/>
            <a:ext cx="3236672" cy="8728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3F76AE-A06E-4432-81ED-28CBF6FB1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60611"/>
            <a:ext cx="10515600" cy="2873190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SLIDE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E720B-E25C-49B3-978B-6706735DD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8760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2FE2D-EC07-4B38-9F3D-0808B11B0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6225" y="6288648"/>
            <a:ext cx="4114800" cy="365125"/>
          </a:xfrm>
        </p:spPr>
        <p:txBody>
          <a:bodyPr anchor="b" anchorCtr="1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44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22B5D5-FCFF-42FF-AE3D-76CF37FAA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77890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7AA98-2AF5-4BC2-9262-C4B6AFB91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84" y="2049463"/>
            <a:ext cx="4932016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68D7E-257E-4871-AF53-6BBE721E8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A0B201C-AA90-47D5-96C6-0D8499E36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732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4D9B1-AB0A-4034-96D1-1272B15D7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0" y="1894114"/>
            <a:ext cx="4357396" cy="43257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9CA2B5-7745-4EE4-AA6B-4C04515407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83355" y="1"/>
            <a:ext cx="5408646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E3C69-5B65-4D5C-9592-62EF77FDD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BB432F0-4273-4145-92A4-EE447DB1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365125"/>
            <a:ext cx="4357397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8945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D3D943-9064-4951-B936-9F56B4BCB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0C536-92FC-4E64-9194-22969EFD7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B27D1-BF3D-4ED3-8A08-CC7E8DE9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19A5C61-4DCC-422D-B66E-7FA5A8D32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1571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E4B68-0B79-44AD-8CC1-FFCBDF4EF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B490E-881C-48B0-BCF6-F629AFBAF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45439-0BF1-4A09-A9E1-5D276DA21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84639-F21B-4E56-93FB-4E06AE30F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D657F-B81D-48DD-BFB5-61D74F11C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54E4-5A71-4511-84E9-33A1CA2A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54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599D-6C02-48E0-8201-93256B595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30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EDC7E3-DEC9-4498-81FE-201C83A126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90688"/>
            <a:ext cx="5257800" cy="4729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E24D776-7FA7-4215-BC62-AA2523B364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566863"/>
            <a:ext cx="6096000" cy="5068889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D6290F-F67B-4644-8B24-58E89DE83DB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796E36-7512-49B3-9F04-27C4585F1A0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FCBB0-7737-4217-B23D-BA1D88D1256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B6B54E4-5A71-4511-84E9-33A1CA2A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058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BD1ED-4C0D-4577-AED5-A0A39410D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5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53BCD-2F54-4A0A-9404-EB4BA9A7C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CE411C-1F59-47D8-A553-7FD149C1C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63119-48C3-45C9-A380-189A3D7FB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2DC4DF-89FD-4FAD-8CF7-18DFABD00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643BC-FB98-4C69-BF8E-4AF7B2DE7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54E4-5A71-4511-84E9-33A1CA2A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085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27750-E989-42E1-85EA-B283ABB8F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014" y="27225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3CE5D-AEFD-4304-8BB8-521B2A475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6F4435-131E-4F88-9269-C3FA6101F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8856AE-F49A-4C80-83E3-EC3B15C0D2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6D8EA7-F412-47B2-90FD-7A9C9762B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DBA92D-FCC2-48A1-8A3D-C92BCE8BE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6F68FA-2583-4B95-8D25-580645123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5FE495-09D8-428E-9C45-A3BF074E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54E4-5A71-4511-84E9-33A1CA2A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25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64814-3467-4D26-BFFF-52A18F78E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97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CB9630-90C4-43D8-9B14-6D372602D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F8A65-BA9E-4110-909C-032E3648B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3876EA-02D7-48BE-84B6-BC94EAB5B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54E4-5A71-4511-84E9-33A1CA2A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358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DF6314-C94A-47CC-BAC2-2BB78AAAE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E10572-8076-4861-A49F-E437C465A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A7C34-B387-4029-AFC5-2779B0426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54E4-5A71-4511-84E9-33A1CA2A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793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EC7CC-61B4-4A57-AEC1-6B45BD517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6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D82634-C662-4D30-A456-A3C406D01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46213"/>
            <a:ext cx="3932237" cy="44227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E74DC-C2C7-43A6-BBF0-AF07DE2D0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38275"/>
            <a:ext cx="6172200" cy="4422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C4E34B-8B5A-4263-8067-C6C8DB26B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688F52-98DA-4799-94DF-5A6B75DB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437CD-6171-42E9-813C-C0535CD20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54E4-5A71-4511-84E9-33A1CA2A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53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SHS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0FFC8C-FFA4-4B32-A71B-6DF399E157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9" b="816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B0F96CC1-470A-4CE3-9A55-CB49B5FCDE62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171256"/>
            <a:ext cx="12192000" cy="0"/>
          </a:xfrm>
          <a:prstGeom prst="line">
            <a:avLst/>
          </a:prstGeom>
          <a:ln w="762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title="Texas Department of State Health Services logo">
            <a:extLst>
              <a:ext uri="{FF2B5EF4-FFF2-40B4-BE49-F238E27FC236}">
                <a16:creationId xmlns:a16="http://schemas.microsoft.com/office/drawing/2014/main" id="{A2B8BECE-B9F2-4BF8-901C-9069CB22B8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715" y="2096908"/>
            <a:ext cx="9888569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267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B3E45-7DCB-43D9-A8F6-F996162C1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6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0EF7B0-00F0-41BA-B6CA-13DBCA778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288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F4763C-A6AC-4FC2-9B24-1D1A4CF766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6097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43927-5E39-4A12-AC0A-C551E1E6F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37205-98F3-49A5-9E40-039770D92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1F0D0-7E85-4CDA-9702-DC39A57C7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54E4-5A71-4511-84E9-33A1CA2A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820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Pr>
        <a:gradFill>
          <a:gsLst>
            <a:gs pos="0">
              <a:srgbClr val="005CB9"/>
            </a:gs>
            <a:gs pos="35000">
              <a:srgbClr val="005CB9"/>
            </a:gs>
            <a:gs pos="100000">
              <a:srgbClr val="1F4E79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&quot;&quot;">
            <a:extLst>
              <a:ext uri="{FF2B5EF4-FFF2-40B4-BE49-F238E27FC236}">
                <a16:creationId xmlns:a16="http://schemas.microsoft.com/office/drawing/2014/main" id="{4640CF87-8DF6-4C8B-97AA-9ABBA6BC43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4"/>
          <a:stretch/>
        </p:blipFill>
        <p:spPr>
          <a:xfrm>
            <a:off x="1" y="6014859"/>
            <a:ext cx="12192000" cy="843141"/>
          </a:xfrm>
          <a:prstGeom prst="rect">
            <a:avLst/>
          </a:prstGeom>
          <a:ln>
            <a:noFill/>
          </a:ln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13F4D1B-EF1A-49B9-B402-0B004EF26F30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5997388"/>
            <a:ext cx="121920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title="Texas Department of State Health Services logo">
            <a:extLst>
              <a:ext uri="{FF2B5EF4-FFF2-40B4-BE49-F238E27FC236}">
                <a16:creationId xmlns:a16="http://schemas.microsoft.com/office/drawing/2014/main" id="{CBA3BA64-CAE0-4BE1-AAB8-D83A5CA4B1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2" y="5979918"/>
            <a:ext cx="3236672" cy="8728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3F76AE-A06E-4432-81ED-28CBF6FB1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60611"/>
            <a:ext cx="10515600" cy="2873190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SLIDE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E720B-E25C-49B3-978B-6706735DD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8760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2FE2D-EC07-4B38-9F3D-0808B11B0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6225" y="6288648"/>
            <a:ext cx="4114800" cy="365125"/>
          </a:xfrm>
        </p:spPr>
        <p:txBody>
          <a:bodyPr anchor="b" anchorCtr="1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1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&amp;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6ABD5-C31F-46EC-9CD3-DED924A0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108807"/>
          </a:xfrm>
        </p:spPr>
        <p:txBody>
          <a:bodyPr/>
          <a:lstStyle>
            <a:lvl1pPr>
              <a:defRPr b="1">
                <a:solidFill>
                  <a:srgbClr val="003087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133A63-C708-47BD-ACF4-8B6CB2BD3D0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473932"/>
            <a:ext cx="5181600" cy="408005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3F57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C7437-CEE2-4D3D-ABFF-BA414C961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02023"/>
            <a:ext cx="5181600" cy="39749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01F10DD-B56D-4580-8ED0-FA1631DEED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9350" y="0"/>
            <a:ext cx="5962650" cy="66265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entagon 9">
            <a:extLst>
              <a:ext uri="{FF2B5EF4-FFF2-40B4-BE49-F238E27FC236}">
                <a16:creationId xmlns:a16="http://schemas.microsoft.com/office/drawing/2014/main" id="{074A4DD4-1876-4878-9EFC-2A372FE3E4E6}"/>
              </a:ext>
            </a:extLst>
          </p:cNvPr>
          <p:cNvSpPr/>
          <p:nvPr userDrawn="1"/>
        </p:nvSpPr>
        <p:spPr>
          <a:xfrm>
            <a:off x="0" y="1881937"/>
            <a:ext cx="6229350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463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6ABD5-C31F-46EC-9CD3-DED924A0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108807"/>
          </a:xfrm>
        </p:spPr>
        <p:txBody>
          <a:bodyPr/>
          <a:lstStyle>
            <a:lvl1pPr>
              <a:defRPr b="1">
                <a:solidFill>
                  <a:srgbClr val="003087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133A63-C708-47BD-ACF4-8B6CB2BD3D0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473932"/>
            <a:ext cx="5181600" cy="408005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3F57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C7437-CEE2-4D3D-ABFF-BA414C961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02023"/>
            <a:ext cx="5181600" cy="39749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988DF98B-20B8-4A8B-B42A-3A01690B356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181725" y="365125"/>
            <a:ext cx="5781675" cy="5811838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Pentagon 9">
            <a:extLst>
              <a:ext uri="{FF2B5EF4-FFF2-40B4-BE49-F238E27FC236}">
                <a16:creationId xmlns:a16="http://schemas.microsoft.com/office/drawing/2014/main" id="{074A4DD4-1876-4878-9EFC-2A372FE3E4E6}"/>
              </a:ext>
            </a:extLst>
          </p:cNvPr>
          <p:cNvSpPr/>
          <p:nvPr userDrawn="1"/>
        </p:nvSpPr>
        <p:spPr>
          <a:xfrm>
            <a:off x="0" y="1881937"/>
            <a:ext cx="6181725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234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6ABD5-C31F-46EC-9CD3-DED924A0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108807"/>
          </a:xfrm>
        </p:spPr>
        <p:txBody>
          <a:bodyPr/>
          <a:lstStyle>
            <a:lvl1pPr>
              <a:defRPr b="1">
                <a:solidFill>
                  <a:srgbClr val="003087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133A63-C708-47BD-ACF4-8B6CB2BD3D0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473932"/>
            <a:ext cx="5181600" cy="408005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3F57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C7437-CEE2-4D3D-ABFF-BA414C961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02023"/>
            <a:ext cx="5181600" cy="39749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martArt Placeholder 5">
            <a:extLst>
              <a:ext uri="{FF2B5EF4-FFF2-40B4-BE49-F238E27FC236}">
                <a16:creationId xmlns:a16="http://schemas.microsoft.com/office/drawing/2014/main" id="{93B84CD7-E3DE-4EAD-B020-8FA723115259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6191250" y="365124"/>
            <a:ext cx="5899150" cy="5811837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11" name="Pentagon 9" title="&quot;&quot;">
            <a:extLst>
              <a:ext uri="{FF2B5EF4-FFF2-40B4-BE49-F238E27FC236}">
                <a16:creationId xmlns:a16="http://schemas.microsoft.com/office/drawing/2014/main" id="{074A4DD4-1876-4878-9EFC-2A372FE3E4E6}"/>
              </a:ext>
            </a:extLst>
          </p:cNvPr>
          <p:cNvSpPr/>
          <p:nvPr userDrawn="1"/>
        </p:nvSpPr>
        <p:spPr>
          <a:xfrm>
            <a:off x="0" y="1881937"/>
            <a:ext cx="6191250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674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1F0F69E-33C8-46AD-AFE8-E682F31F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042E3-8A59-4CF8-BACD-284F3D6047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F576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085664-0946-473B-868A-BEEF5B7049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B17778-023B-49CB-BE94-DEB9D1F32C9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F576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2EBC45-D549-45B7-9284-C4D9BD44F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FD8CA6-BCA5-4C41-AE0B-6F8E3F3EF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05082F-CA85-447C-980B-AF8AD0CF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9554CB-67B2-405D-AA12-5203EF6B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entagon 9" title="&quot;&quot;">
            <a:extLst>
              <a:ext uri="{FF2B5EF4-FFF2-40B4-BE49-F238E27FC236}">
                <a16:creationId xmlns:a16="http://schemas.microsoft.com/office/drawing/2014/main" id="{227EE276-2340-47AD-808D-8111F32104A8}"/>
              </a:ext>
            </a:extLst>
          </p:cNvPr>
          <p:cNvSpPr/>
          <p:nvPr userDrawn="1"/>
        </p:nvSpPr>
        <p:spPr>
          <a:xfrm>
            <a:off x="0" y="1633333"/>
            <a:ext cx="6581872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88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1F0F69E-33C8-46AD-AFE8-E682F31F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FD8CA6-BCA5-4C41-AE0B-6F8E3F3EF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05082F-CA85-447C-980B-AF8AD0CF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9554CB-67B2-405D-AA12-5203EF6B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entagon 9" title="&quot;&quot;">
            <a:extLst>
              <a:ext uri="{FF2B5EF4-FFF2-40B4-BE49-F238E27FC236}">
                <a16:creationId xmlns:a16="http://schemas.microsoft.com/office/drawing/2014/main" id="{227EE276-2340-47AD-808D-8111F32104A8}"/>
              </a:ext>
            </a:extLst>
          </p:cNvPr>
          <p:cNvSpPr/>
          <p:nvPr userDrawn="1"/>
        </p:nvSpPr>
        <p:spPr>
          <a:xfrm>
            <a:off x="0" y="1633333"/>
            <a:ext cx="6581872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AE97D9D6-D5E6-4AB6-931A-C7DAD67FF1B1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1" y="1982479"/>
            <a:ext cx="10515599" cy="4165423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564615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5682-FAE2-42A3-AF81-49944D0B8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547DC5-63BB-42E8-BDA7-AA9FEFE75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7C0EFE-8E38-48E6-9C30-91250D089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0EF709-0170-4F0E-8BA7-0BCC93770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60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8443D7-7F30-4B8B-A2B9-80AFCA433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33437-94B2-48B2-B9DF-D0A124C36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196B4-59A7-4F55-AB1F-E472546A9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6C522-DAE5-4E68-AFB5-CB47A0262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5248E-2126-4CBB-924B-FEEF06B72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482BAF-12B2-4620-96B5-33302AEFD9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4" b="8157"/>
          <a:stretch/>
        </p:blipFill>
        <p:spPr>
          <a:xfrm>
            <a:off x="0" y="6677025"/>
            <a:ext cx="12192000" cy="180975"/>
          </a:xfrm>
          <a:prstGeom prst="rect">
            <a:avLst/>
          </a:prstGeom>
          <a:ln>
            <a:noFill/>
          </a:ln>
        </p:spPr>
      </p:pic>
      <p:cxnSp>
        <p:nvCxnSpPr>
          <p:cNvPr id="10" name="Straight Connector 22" title="&quot; &quot;">
            <a:extLst>
              <a:ext uri="{FF2B5EF4-FFF2-40B4-BE49-F238E27FC236}">
                <a16:creationId xmlns:a16="http://schemas.microsoft.com/office/drawing/2014/main" id="{4242C5BE-DB79-4DCF-961F-CD36C176BAA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1" y="6659554"/>
            <a:ext cx="121920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07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51" r:id="rId2"/>
    <p:sldLayoutId id="2147483662" r:id="rId3"/>
    <p:sldLayoutId id="2147483652" r:id="rId4"/>
    <p:sldLayoutId id="2147483672" r:id="rId5"/>
    <p:sldLayoutId id="2147483673" r:id="rId6"/>
    <p:sldLayoutId id="2147483653" r:id="rId7"/>
    <p:sldLayoutId id="2147483697" r:id="rId8"/>
    <p:sldLayoutId id="2147483674" r:id="rId9"/>
    <p:sldLayoutId id="2147483702" r:id="rId10"/>
    <p:sldLayoutId id="2147483655" r:id="rId11"/>
    <p:sldLayoutId id="2147483658" r:id="rId12"/>
    <p:sldLayoutId id="214748370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3087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&quot;&quot;">
            <a:extLst>
              <a:ext uri="{FF2B5EF4-FFF2-40B4-BE49-F238E27FC236}">
                <a16:creationId xmlns:a16="http://schemas.microsoft.com/office/drawing/2014/main" id="{7620AFCD-4C7A-490F-B4EC-1E8A313F49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8" name="Pentagon 9" title="&quot;&quot;">
            <a:extLst>
              <a:ext uri="{FF2B5EF4-FFF2-40B4-BE49-F238E27FC236}">
                <a16:creationId xmlns:a16="http://schemas.microsoft.com/office/drawing/2014/main" id="{28070A9E-BB8B-4EB5-A97A-72B95557EE0B}"/>
              </a:ext>
            </a:extLst>
          </p:cNvPr>
          <p:cNvSpPr/>
          <p:nvPr userDrawn="1"/>
        </p:nvSpPr>
        <p:spPr>
          <a:xfrm>
            <a:off x="196066" y="1684927"/>
            <a:ext cx="11157734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cxnSp>
        <p:nvCxnSpPr>
          <p:cNvPr id="9" name="Straight Connector 22" title="&quot; &quot;">
            <a:extLst>
              <a:ext uri="{FF2B5EF4-FFF2-40B4-BE49-F238E27FC236}">
                <a16:creationId xmlns:a16="http://schemas.microsoft.com/office/drawing/2014/main" id="{3868AE59-EB1E-4C7C-9634-491E3BC80F71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 title="&quot;&quot;">
            <a:extLst>
              <a:ext uri="{FF2B5EF4-FFF2-40B4-BE49-F238E27FC236}">
                <a16:creationId xmlns:a16="http://schemas.microsoft.com/office/drawing/2014/main" id="{4D4A2005-8354-4C11-9408-7FFA3C38C317}"/>
              </a:ext>
            </a:extLst>
          </p:cNvPr>
          <p:cNvSpPr/>
          <p:nvPr userDrawn="1"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B789B8-5CE2-4A8E-A3CF-6573D3979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864" y="365125"/>
            <a:ext cx="89479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E2A73-A47F-4628-B24D-71BF9CA2E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5864" y="2236741"/>
            <a:ext cx="8452658" cy="3799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title="Texas Department of State Health Services logo">
            <a:extLst>
              <a:ext uri="{FF2B5EF4-FFF2-40B4-BE49-F238E27FC236}">
                <a16:creationId xmlns:a16="http://schemas.microsoft.com/office/drawing/2014/main" id="{25AFC768-FDBA-4F71-84A8-646DFECB7BF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58A82E9-29F0-4669-AE6A-42B92398A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B6698-EAFE-4EF4-8E59-4E345DB88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6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0" r:id="rId2"/>
    <p:sldLayoutId id="2147483691" r:id="rId3"/>
    <p:sldLayoutId id="2147483692" r:id="rId4"/>
    <p:sldLayoutId id="2147483703" r:id="rId5"/>
    <p:sldLayoutId id="2147483693" r:id="rId6"/>
    <p:sldLayoutId id="2147483694" r:id="rId7"/>
    <p:sldLayoutId id="2147483695" r:id="rId8"/>
    <p:sldLayoutId id="2147483696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003087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&quot;&quot;">
            <a:extLst>
              <a:ext uri="{FF2B5EF4-FFF2-40B4-BE49-F238E27FC236}">
                <a16:creationId xmlns:a16="http://schemas.microsoft.com/office/drawing/2014/main" id="{48752905-4F9E-4308-9D7D-79136CE22E29}"/>
              </a:ext>
            </a:extLst>
          </p:cNvPr>
          <p:cNvSpPr/>
          <p:nvPr userDrawn="1"/>
        </p:nvSpPr>
        <p:spPr>
          <a:xfrm>
            <a:off x="0" y="-24702"/>
            <a:ext cx="12192001" cy="8986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12" title="&quot;&quot;">
            <a:extLst>
              <a:ext uri="{FF2B5EF4-FFF2-40B4-BE49-F238E27FC236}">
                <a16:creationId xmlns:a16="http://schemas.microsoft.com/office/drawing/2014/main" id="{26D6B718-8D13-46EE-A2EA-3EC07DCA572F}"/>
              </a:ext>
            </a:extLst>
          </p:cNvPr>
          <p:cNvSpPr/>
          <p:nvPr userDrawn="1"/>
        </p:nvSpPr>
        <p:spPr>
          <a:xfrm>
            <a:off x="6480961" y="513145"/>
            <a:ext cx="5711040" cy="743040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sp>
        <p:nvSpPr>
          <p:cNvPr id="9" name="Pentagon 13" title="&quot;&quot;">
            <a:extLst>
              <a:ext uri="{FF2B5EF4-FFF2-40B4-BE49-F238E27FC236}">
                <a16:creationId xmlns:a16="http://schemas.microsoft.com/office/drawing/2014/main" id="{ED62EF45-C9C0-4413-81FE-899E260FD808}"/>
              </a:ext>
            </a:extLst>
          </p:cNvPr>
          <p:cNvSpPr/>
          <p:nvPr userDrawn="1"/>
        </p:nvSpPr>
        <p:spPr>
          <a:xfrm>
            <a:off x="0" y="365125"/>
            <a:ext cx="9481334" cy="1039080"/>
          </a:xfrm>
          <a:prstGeom prst="homePlate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pic>
        <p:nvPicPr>
          <p:cNvPr id="11" name="Picture 10" title="&quot;&quot;">
            <a:extLst>
              <a:ext uri="{FF2B5EF4-FFF2-40B4-BE49-F238E27FC236}">
                <a16:creationId xmlns:a16="http://schemas.microsoft.com/office/drawing/2014/main" id="{53B8FF7F-B71D-4E67-925E-01F7866EB6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4" b="8157"/>
          <a:stretch/>
        </p:blipFill>
        <p:spPr>
          <a:xfrm>
            <a:off x="0" y="6677025"/>
            <a:ext cx="12192000" cy="180975"/>
          </a:xfrm>
          <a:prstGeom prst="rect">
            <a:avLst/>
          </a:prstGeom>
          <a:ln>
            <a:noFill/>
          </a:ln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2D2514-FF0E-43CF-9DEC-E8FFEC136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1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3C64B-EE6C-49CE-AC9C-4EF026EBE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43558-8669-4E59-AFD4-2D647B0279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AD61A-3E46-4A91-9409-1DF22E3CDD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899FE-B918-439A-8725-B7C544019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B54E4-5A71-4511-84E9-33A1CA2A9EE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22" title="&quot; &quot;">
            <a:extLst>
              <a:ext uri="{FF2B5EF4-FFF2-40B4-BE49-F238E27FC236}">
                <a16:creationId xmlns:a16="http://schemas.microsoft.com/office/drawing/2014/main" id="{6E5C70A8-3EE5-4D69-8AA3-93C6F7056F4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1" y="6659554"/>
            <a:ext cx="121920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79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5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705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1.sv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Relationship Id="rId14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6AC6A-155C-452B-A591-5E0B91903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047445"/>
            <a:ext cx="10515600" cy="2873190"/>
          </a:xfrm>
        </p:spPr>
        <p:txBody>
          <a:bodyPr/>
          <a:lstStyle/>
          <a:p>
            <a:pPr algn="ctr"/>
            <a:r>
              <a:rPr lang="en-US" sz="6600"/>
              <a:t>Community Conversations </a:t>
            </a:r>
            <a:br>
              <a:rPr lang="en-US" sz="6600"/>
            </a:br>
            <a:r>
              <a:rPr lang="en-US" sz="6600"/>
              <a:t>on Health</a:t>
            </a:r>
            <a:r>
              <a:rPr lang="en-US"/>
              <a:t> </a:t>
            </a:r>
            <a:br>
              <a:rPr lang="en-US"/>
            </a:br>
            <a:endParaRPr lang="en-US" sz="66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7F31C2-B7D5-4025-8D00-93A5D887F247}"/>
              </a:ext>
            </a:extLst>
          </p:cNvPr>
          <p:cNvSpPr/>
          <p:nvPr/>
        </p:nvSpPr>
        <p:spPr>
          <a:xfrm>
            <a:off x="319274" y="2846944"/>
            <a:ext cx="11737075" cy="1073691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>
            <a:outerShdw blurRad="203200" dir="8640000" sx="114000" sy="114000" rotWithShape="0">
              <a:srgbClr val="000000">
                <a:alpha val="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100">
                <a:solidFill>
                  <a:srgbClr val="FFFFFF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REDUCING HEALTH DISPARITIES</a:t>
            </a:r>
            <a:r>
              <a:rPr lang="en-US" sz="2400" b="1" spc="100">
                <a:solidFill>
                  <a:srgbClr val="000000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spc="100">
                <a:solidFill>
                  <a:schemeClr val="bg1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|</a:t>
            </a:r>
            <a:r>
              <a:rPr lang="en-US" sz="2400" spc="100">
                <a:solidFill>
                  <a:srgbClr val="000000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100">
                <a:solidFill>
                  <a:srgbClr val="FFFFFF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BUILDING HEALTHIER COMMUNITIES</a:t>
            </a:r>
            <a:r>
              <a:rPr lang="en-US" sz="2400" b="1" spc="100">
                <a:solidFill>
                  <a:srgbClr val="000000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100">
                <a:solidFill>
                  <a:schemeClr val="bg1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ESTABLISHING STRONGER PARTNERSHIPS </a:t>
            </a:r>
            <a:endParaRPr lang="en-US" sz="2400">
              <a:solidFill>
                <a:srgbClr val="000000"/>
              </a:solidFill>
              <a:effectLst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9A11AC-B24B-457E-AC8E-C8058FC7FB66}"/>
              </a:ext>
            </a:extLst>
          </p:cNvPr>
          <p:cNvSpPr txBox="1"/>
          <p:nvPr/>
        </p:nvSpPr>
        <p:spPr>
          <a:xfrm>
            <a:off x="2470576" y="4327310"/>
            <a:ext cx="7434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Update to PHFPC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Office of Public Health Policy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Center for Public Health Policy and Practice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August 31,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850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FB2312-2706-417C-BF48-120C9726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293"/>
            <a:ext cx="10515600" cy="1325563"/>
          </a:xfrm>
        </p:spPr>
        <p:txBody>
          <a:bodyPr/>
          <a:lstStyle/>
          <a:p>
            <a:r>
              <a:rPr lang="en-US" dirty="0"/>
              <a:t>2023-24 Fellowship Timeline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4755D43-9A6A-4469-84BA-CBE9B2803EA3}"/>
              </a:ext>
            </a:extLst>
          </p:cNvPr>
          <p:cNvCxnSpPr>
            <a:cxnSpLocks/>
          </p:cNvCxnSpPr>
          <p:nvPr/>
        </p:nvCxnSpPr>
        <p:spPr>
          <a:xfrm>
            <a:off x="1251872" y="4329581"/>
            <a:ext cx="0" cy="6502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096B97B-3F3F-43AD-AF56-5D67C18920EF}"/>
              </a:ext>
            </a:extLst>
          </p:cNvPr>
          <p:cNvCxnSpPr>
            <a:cxnSpLocks/>
          </p:cNvCxnSpPr>
          <p:nvPr/>
        </p:nvCxnSpPr>
        <p:spPr>
          <a:xfrm flipV="1">
            <a:off x="7571385" y="4329581"/>
            <a:ext cx="0" cy="65024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BF1A318-918C-4AB8-9639-143917E0D193}"/>
              </a:ext>
            </a:extLst>
          </p:cNvPr>
          <p:cNvCxnSpPr>
            <a:cxnSpLocks/>
          </p:cNvCxnSpPr>
          <p:nvPr/>
        </p:nvCxnSpPr>
        <p:spPr>
          <a:xfrm flipV="1">
            <a:off x="3303743" y="4329581"/>
            <a:ext cx="0" cy="650240"/>
          </a:xfrm>
          <a:prstGeom prst="line">
            <a:avLst/>
          </a:prstGeom>
          <a:ln w="38100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ooter Text">
            <a:extLst>
              <a:ext uri="{FF2B5EF4-FFF2-40B4-BE49-F238E27FC236}">
                <a16:creationId xmlns:a16="http://schemas.microsoft.com/office/drawing/2014/main" id="{6B0352F7-A080-45D1-8835-F8DC4F31A34A}"/>
              </a:ext>
            </a:extLst>
          </p:cNvPr>
          <p:cNvSpPr txBox="1"/>
          <p:nvPr/>
        </p:nvSpPr>
        <p:spPr>
          <a:xfrm>
            <a:off x="6564460" y="3131450"/>
            <a:ext cx="2026113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FELLOW </a:t>
            </a:r>
            <a:r>
              <a:rPr lang="en-US" sz="1400" b="1">
                <a:solidFill>
                  <a:srgbClr val="4472C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INTERVIEWS AND SELECTION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66" name="Footer Text">
            <a:extLst>
              <a:ext uri="{FF2B5EF4-FFF2-40B4-BE49-F238E27FC236}">
                <a16:creationId xmlns:a16="http://schemas.microsoft.com/office/drawing/2014/main" id="{C8377B31-0CE2-481C-BF03-E4C6336D68AE}"/>
              </a:ext>
            </a:extLst>
          </p:cNvPr>
          <p:cNvSpPr txBox="1"/>
          <p:nvPr/>
        </p:nvSpPr>
        <p:spPr>
          <a:xfrm>
            <a:off x="9834592" y="3159078"/>
            <a:ext cx="2044442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FELLOWSHIPS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BEGIN</a:t>
            </a:r>
          </a:p>
        </p:txBody>
      </p:sp>
      <p:sp>
        <p:nvSpPr>
          <p:cNvPr id="67" name="Footer Text">
            <a:extLst>
              <a:ext uri="{FF2B5EF4-FFF2-40B4-BE49-F238E27FC236}">
                <a16:creationId xmlns:a16="http://schemas.microsoft.com/office/drawing/2014/main" id="{DAC295B0-D3C1-498E-9C64-64A728071B6B}"/>
              </a:ext>
            </a:extLst>
          </p:cNvPr>
          <p:cNvSpPr txBox="1"/>
          <p:nvPr/>
        </p:nvSpPr>
        <p:spPr>
          <a:xfrm>
            <a:off x="198942" y="3454616"/>
            <a:ext cx="2044442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solidFill>
                  <a:srgbClr val="4472C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PROMOTION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68" name="Footer Text">
            <a:extLst>
              <a:ext uri="{FF2B5EF4-FFF2-40B4-BE49-F238E27FC236}">
                <a16:creationId xmlns:a16="http://schemas.microsoft.com/office/drawing/2014/main" id="{C53E72D1-88E0-4426-BD5E-40C41663E9F4}"/>
              </a:ext>
            </a:extLst>
          </p:cNvPr>
          <p:cNvSpPr txBox="1"/>
          <p:nvPr/>
        </p:nvSpPr>
        <p:spPr>
          <a:xfrm>
            <a:off x="5509838" y="4282444"/>
            <a:ext cx="2044442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FELLOW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APPLICATIONS DUE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AAB40772-4666-4878-BAE4-728D47AD7CCE}"/>
              </a:ext>
            </a:extLst>
          </p:cNvPr>
          <p:cNvSpPr/>
          <p:nvPr/>
        </p:nvSpPr>
        <p:spPr>
          <a:xfrm flipV="1">
            <a:off x="10257420" y="5106535"/>
            <a:ext cx="1160326" cy="1160326"/>
          </a:xfrm>
          <a:prstGeom prst="ellipse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9F8C44B-05CB-4A39-B948-DAB99AEBA1E3}"/>
              </a:ext>
            </a:extLst>
          </p:cNvPr>
          <p:cNvSpPr/>
          <p:nvPr/>
        </p:nvSpPr>
        <p:spPr>
          <a:xfrm flipV="1">
            <a:off x="1737904" y="1815517"/>
            <a:ext cx="1160326" cy="1160326"/>
          </a:xfrm>
          <a:prstGeom prst="ellipse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2C32D684-FE05-496E-8B68-912BE78A4379}"/>
              </a:ext>
            </a:extLst>
          </p:cNvPr>
          <p:cNvSpPr/>
          <p:nvPr/>
        </p:nvSpPr>
        <p:spPr>
          <a:xfrm flipV="1">
            <a:off x="6991222" y="5106535"/>
            <a:ext cx="1160326" cy="1160326"/>
          </a:xfrm>
          <a:prstGeom prst="ellipse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Footer Text">
            <a:extLst>
              <a:ext uri="{FF2B5EF4-FFF2-40B4-BE49-F238E27FC236}">
                <a16:creationId xmlns:a16="http://schemas.microsoft.com/office/drawing/2014/main" id="{EED3D54C-4723-4D3F-A352-AA72249C3C5E}"/>
              </a:ext>
            </a:extLst>
          </p:cNvPr>
          <p:cNvSpPr txBox="1"/>
          <p:nvPr/>
        </p:nvSpPr>
        <p:spPr>
          <a:xfrm>
            <a:off x="2299982" y="3131450"/>
            <a:ext cx="2044442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HOST </a:t>
            </a:r>
            <a:r>
              <a:rPr lang="en-US" sz="1400" b="1">
                <a:solidFill>
                  <a:srgbClr val="4454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SITE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SELECTION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6A6CB7F-89AA-48EE-9898-5F59EBE2B576}"/>
              </a:ext>
            </a:extLst>
          </p:cNvPr>
          <p:cNvGrpSpPr/>
          <p:nvPr/>
        </p:nvGrpSpPr>
        <p:grpSpPr>
          <a:xfrm>
            <a:off x="671709" y="5106535"/>
            <a:ext cx="1160326" cy="1160326"/>
            <a:chOff x="1240571" y="1901051"/>
            <a:chExt cx="1160326" cy="1160326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F09E3E8-1369-42A8-BF7F-F67BDEE4E07B}"/>
                </a:ext>
              </a:extLst>
            </p:cNvPr>
            <p:cNvSpPr/>
            <p:nvPr/>
          </p:nvSpPr>
          <p:spPr>
            <a:xfrm>
              <a:off x="1240571" y="1901051"/>
              <a:ext cx="1160326" cy="11603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2" name="Graphic 101" descr="Online meeting outline">
              <a:extLst>
                <a:ext uri="{FF2B5EF4-FFF2-40B4-BE49-F238E27FC236}">
                  <a16:creationId xmlns:a16="http://schemas.microsoft.com/office/drawing/2014/main" id="{6BA59618-E7BB-4460-8695-E6A1B22A7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73694" y="2027954"/>
              <a:ext cx="914400" cy="914400"/>
            </a:xfrm>
            <a:prstGeom prst="rect">
              <a:avLst/>
            </a:prstGeom>
          </p:spPr>
        </p:pic>
      </p:grpSp>
      <p:pic>
        <p:nvPicPr>
          <p:cNvPr id="106" name="Graphic 105" descr="Boardroom outline">
            <a:extLst>
              <a:ext uri="{FF2B5EF4-FFF2-40B4-BE49-F238E27FC236}">
                <a16:creationId xmlns:a16="http://schemas.microsoft.com/office/drawing/2014/main" id="{58387490-0120-4670-8576-0871059927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14185" y="5229498"/>
            <a:ext cx="914400" cy="914400"/>
          </a:xfrm>
          <a:prstGeom prst="rect">
            <a:avLst/>
          </a:prstGeom>
        </p:spPr>
      </p:pic>
      <p:pic>
        <p:nvPicPr>
          <p:cNvPr id="110" name="Graphic 109" descr="Head with gears outline">
            <a:extLst>
              <a:ext uri="{FF2B5EF4-FFF2-40B4-BE49-F238E27FC236}">
                <a16:creationId xmlns:a16="http://schemas.microsoft.com/office/drawing/2014/main" id="{4489C672-CF4F-416D-A4F3-7937630D96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90543" y="5229498"/>
            <a:ext cx="914400" cy="914400"/>
          </a:xfrm>
          <a:prstGeom prst="rect">
            <a:avLst/>
          </a:prstGeom>
        </p:spPr>
      </p:pic>
      <p:pic>
        <p:nvPicPr>
          <p:cNvPr id="112" name="Graphic 111" descr="Clipboard outline">
            <a:extLst>
              <a:ext uri="{FF2B5EF4-FFF2-40B4-BE49-F238E27FC236}">
                <a16:creationId xmlns:a16="http://schemas.microsoft.com/office/drawing/2014/main" id="{97A608C8-E109-4D09-BFC6-E306975269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82915" y="1982633"/>
            <a:ext cx="914400" cy="9144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D280763-296B-4592-AE8F-274B927BF0D1}"/>
              </a:ext>
            </a:extLst>
          </p:cNvPr>
          <p:cNvGrpSpPr/>
          <p:nvPr/>
        </p:nvGrpSpPr>
        <p:grpSpPr>
          <a:xfrm>
            <a:off x="672658" y="3873178"/>
            <a:ext cx="9610793" cy="345398"/>
            <a:chOff x="514976" y="3973386"/>
            <a:chExt cx="9610793" cy="345398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9841879-62B3-4A3F-9913-AC912B20CA1F}"/>
                </a:ext>
              </a:extLst>
            </p:cNvPr>
            <p:cNvGrpSpPr/>
            <p:nvPr/>
          </p:nvGrpSpPr>
          <p:grpSpPr>
            <a:xfrm>
              <a:off x="3712836" y="3973386"/>
              <a:ext cx="1083168" cy="345398"/>
              <a:chOff x="6064580" y="3817195"/>
              <a:chExt cx="1777812" cy="345398"/>
            </a:xfrm>
          </p:grpSpPr>
          <p:sp>
            <p:nvSpPr>
              <p:cNvPr id="99" name="Freeform 158">
                <a:extLst>
                  <a:ext uri="{FF2B5EF4-FFF2-40B4-BE49-F238E27FC236}">
                    <a16:creationId xmlns:a16="http://schemas.microsoft.com/office/drawing/2014/main" id="{60357625-D9FD-4198-BB73-E5045406A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4580" y="3817195"/>
                <a:ext cx="1777812" cy="345398"/>
              </a:xfrm>
              <a:custGeom>
                <a:avLst/>
                <a:gdLst>
                  <a:gd name="T0" fmla="*/ 0 w 1360"/>
                  <a:gd name="T1" fmla="*/ 0 h 299"/>
                  <a:gd name="T2" fmla="*/ 1245 w 1360"/>
                  <a:gd name="T3" fmla="*/ 0 h 299"/>
                  <a:gd name="T4" fmla="*/ 1360 w 1360"/>
                  <a:gd name="T5" fmla="*/ 146 h 299"/>
                  <a:gd name="T6" fmla="*/ 1245 w 1360"/>
                  <a:gd name="T7" fmla="*/ 299 h 299"/>
                  <a:gd name="T8" fmla="*/ 0 w 1360"/>
                  <a:gd name="T9" fmla="*/ 299 h 299"/>
                  <a:gd name="T10" fmla="*/ 115 w 1360"/>
                  <a:gd name="T11" fmla="*/ 156 h 299"/>
                  <a:gd name="T12" fmla="*/ 0 w 1360"/>
                  <a:gd name="T13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0" h="299">
                    <a:moveTo>
                      <a:pt x="0" y="0"/>
                    </a:moveTo>
                    <a:lnTo>
                      <a:pt x="1245" y="0"/>
                    </a:lnTo>
                    <a:lnTo>
                      <a:pt x="1360" y="146"/>
                    </a:lnTo>
                    <a:lnTo>
                      <a:pt x="1245" y="299"/>
                    </a:lnTo>
                    <a:lnTo>
                      <a:pt x="0" y="299"/>
                    </a:lnTo>
                    <a:lnTo>
                      <a:pt x="115" y="1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December</a:t>
                </a:r>
              </a:p>
            </p:txBody>
          </p:sp>
          <p:sp>
            <p:nvSpPr>
              <p:cNvPr id="100" name="Freeform 159">
                <a:extLst>
                  <a:ext uri="{FF2B5EF4-FFF2-40B4-BE49-F238E27FC236}">
                    <a16:creationId xmlns:a16="http://schemas.microsoft.com/office/drawing/2014/main" id="{CCB6C3E3-9FD4-4008-99E4-C75A482871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6025" y="3865549"/>
                <a:ext cx="966145" cy="250990"/>
              </a:xfrm>
              <a:custGeom>
                <a:avLst/>
                <a:gdLst>
                  <a:gd name="T0" fmla="*/ 650 w 737"/>
                  <a:gd name="T1" fmla="*/ 0 h 219"/>
                  <a:gd name="T2" fmla="*/ 654 w 737"/>
                  <a:gd name="T3" fmla="*/ 0 h 219"/>
                  <a:gd name="T4" fmla="*/ 656 w 737"/>
                  <a:gd name="T5" fmla="*/ 2 h 219"/>
                  <a:gd name="T6" fmla="*/ 737 w 737"/>
                  <a:gd name="T7" fmla="*/ 107 h 219"/>
                  <a:gd name="T8" fmla="*/ 654 w 737"/>
                  <a:gd name="T9" fmla="*/ 219 h 219"/>
                  <a:gd name="T10" fmla="*/ 8 w 737"/>
                  <a:gd name="T11" fmla="*/ 219 h 219"/>
                  <a:gd name="T12" fmla="*/ 4 w 737"/>
                  <a:gd name="T13" fmla="*/ 217 h 219"/>
                  <a:gd name="T14" fmla="*/ 2 w 737"/>
                  <a:gd name="T15" fmla="*/ 215 h 219"/>
                  <a:gd name="T16" fmla="*/ 0 w 737"/>
                  <a:gd name="T17" fmla="*/ 211 h 219"/>
                  <a:gd name="T18" fmla="*/ 2 w 737"/>
                  <a:gd name="T19" fmla="*/ 207 h 219"/>
                  <a:gd name="T20" fmla="*/ 4 w 737"/>
                  <a:gd name="T21" fmla="*/ 203 h 219"/>
                  <a:gd name="T22" fmla="*/ 8 w 737"/>
                  <a:gd name="T23" fmla="*/ 203 h 219"/>
                  <a:gd name="T24" fmla="*/ 646 w 737"/>
                  <a:gd name="T25" fmla="*/ 203 h 219"/>
                  <a:gd name="T26" fmla="*/ 717 w 737"/>
                  <a:gd name="T27" fmla="*/ 107 h 219"/>
                  <a:gd name="T28" fmla="*/ 644 w 737"/>
                  <a:gd name="T29" fmla="*/ 12 h 219"/>
                  <a:gd name="T30" fmla="*/ 642 w 737"/>
                  <a:gd name="T31" fmla="*/ 8 h 219"/>
                  <a:gd name="T32" fmla="*/ 642 w 737"/>
                  <a:gd name="T33" fmla="*/ 4 h 219"/>
                  <a:gd name="T34" fmla="*/ 646 w 737"/>
                  <a:gd name="T35" fmla="*/ 0 h 219"/>
                  <a:gd name="T36" fmla="*/ 650 w 737"/>
                  <a:gd name="T3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37" h="219">
                    <a:moveTo>
                      <a:pt x="650" y="0"/>
                    </a:moveTo>
                    <a:lnTo>
                      <a:pt x="654" y="0"/>
                    </a:lnTo>
                    <a:lnTo>
                      <a:pt x="656" y="2"/>
                    </a:lnTo>
                    <a:lnTo>
                      <a:pt x="737" y="107"/>
                    </a:lnTo>
                    <a:lnTo>
                      <a:pt x="654" y="219"/>
                    </a:lnTo>
                    <a:lnTo>
                      <a:pt x="8" y="219"/>
                    </a:lnTo>
                    <a:lnTo>
                      <a:pt x="4" y="217"/>
                    </a:lnTo>
                    <a:lnTo>
                      <a:pt x="2" y="215"/>
                    </a:lnTo>
                    <a:lnTo>
                      <a:pt x="0" y="211"/>
                    </a:lnTo>
                    <a:lnTo>
                      <a:pt x="2" y="207"/>
                    </a:lnTo>
                    <a:lnTo>
                      <a:pt x="4" y="203"/>
                    </a:lnTo>
                    <a:lnTo>
                      <a:pt x="8" y="203"/>
                    </a:lnTo>
                    <a:lnTo>
                      <a:pt x="646" y="203"/>
                    </a:lnTo>
                    <a:lnTo>
                      <a:pt x="717" y="107"/>
                    </a:lnTo>
                    <a:lnTo>
                      <a:pt x="644" y="12"/>
                    </a:lnTo>
                    <a:lnTo>
                      <a:pt x="642" y="8"/>
                    </a:lnTo>
                    <a:lnTo>
                      <a:pt x="642" y="4"/>
                    </a:lnTo>
                    <a:lnTo>
                      <a:pt x="646" y="0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039AA58-F3BD-4E63-8188-781A4E8DC416}"/>
                </a:ext>
              </a:extLst>
            </p:cNvPr>
            <p:cNvGrpSpPr/>
            <p:nvPr/>
          </p:nvGrpSpPr>
          <p:grpSpPr>
            <a:xfrm>
              <a:off x="1580930" y="3973386"/>
              <a:ext cx="1084762" cy="345398"/>
              <a:chOff x="2618925" y="3817195"/>
              <a:chExt cx="1780428" cy="345398"/>
            </a:xfrm>
          </p:grpSpPr>
          <p:sp>
            <p:nvSpPr>
              <p:cNvPr id="97" name="Freeform 360">
                <a:extLst>
                  <a:ext uri="{FF2B5EF4-FFF2-40B4-BE49-F238E27FC236}">
                    <a16:creationId xmlns:a16="http://schemas.microsoft.com/office/drawing/2014/main" id="{7882B9A1-946F-4C68-82C3-506742B52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8925" y="3817195"/>
                <a:ext cx="1780428" cy="345398"/>
              </a:xfrm>
              <a:custGeom>
                <a:avLst/>
                <a:gdLst>
                  <a:gd name="T0" fmla="*/ 0 w 1359"/>
                  <a:gd name="T1" fmla="*/ 0 h 299"/>
                  <a:gd name="T2" fmla="*/ 1245 w 1359"/>
                  <a:gd name="T3" fmla="*/ 0 h 299"/>
                  <a:gd name="T4" fmla="*/ 1359 w 1359"/>
                  <a:gd name="T5" fmla="*/ 146 h 299"/>
                  <a:gd name="T6" fmla="*/ 1245 w 1359"/>
                  <a:gd name="T7" fmla="*/ 299 h 299"/>
                  <a:gd name="T8" fmla="*/ 0 w 1359"/>
                  <a:gd name="T9" fmla="*/ 299 h 299"/>
                  <a:gd name="T10" fmla="*/ 114 w 1359"/>
                  <a:gd name="T11" fmla="*/ 156 h 299"/>
                  <a:gd name="T12" fmla="*/ 0 w 1359"/>
                  <a:gd name="T13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9" h="299">
                    <a:moveTo>
                      <a:pt x="0" y="0"/>
                    </a:moveTo>
                    <a:lnTo>
                      <a:pt x="1245" y="0"/>
                    </a:lnTo>
                    <a:lnTo>
                      <a:pt x="1359" y="146"/>
                    </a:lnTo>
                    <a:lnTo>
                      <a:pt x="1245" y="299"/>
                    </a:lnTo>
                    <a:lnTo>
                      <a:pt x="0" y="299"/>
                    </a:lnTo>
                    <a:lnTo>
                      <a:pt x="114" y="1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October</a:t>
                </a:r>
              </a:p>
            </p:txBody>
          </p:sp>
          <p:sp>
            <p:nvSpPr>
              <p:cNvPr id="98" name="Freeform 361">
                <a:extLst>
                  <a:ext uri="{FF2B5EF4-FFF2-40B4-BE49-F238E27FC236}">
                    <a16:creationId xmlns:a16="http://schemas.microsoft.com/office/drawing/2014/main" id="{CAFE65C1-96E7-4658-B9BE-F68962EFB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7753" y="3865549"/>
                <a:ext cx="966145" cy="250990"/>
              </a:xfrm>
              <a:custGeom>
                <a:avLst/>
                <a:gdLst>
                  <a:gd name="T0" fmla="*/ 651 w 737"/>
                  <a:gd name="T1" fmla="*/ 0 h 219"/>
                  <a:gd name="T2" fmla="*/ 655 w 737"/>
                  <a:gd name="T3" fmla="*/ 0 h 219"/>
                  <a:gd name="T4" fmla="*/ 656 w 737"/>
                  <a:gd name="T5" fmla="*/ 2 h 219"/>
                  <a:gd name="T6" fmla="*/ 737 w 737"/>
                  <a:gd name="T7" fmla="*/ 107 h 219"/>
                  <a:gd name="T8" fmla="*/ 655 w 737"/>
                  <a:gd name="T9" fmla="*/ 219 h 219"/>
                  <a:gd name="T10" fmla="*/ 8 w 737"/>
                  <a:gd name="T11" fmla="*/ 219 h 219"/>
                  <a:gd name="T12" fmla="*/ 4 w 737"/>
                  <a:gd name="T13" fmla="*/ 217 h 219"/>
                  <a:gd name="T14" fmla="*/ 2 w 737"/>
                  <a:gd name="T15" fmla="*/ 215 h 219"/>
                  <a:gd name="T16" fmla="*/ 0 w 737"/>
                  <a:gd name="T17" fmla="*/ 211 h 219"/>
                  <a:gd name="T18" fmla="*/ 2 w 737"/>
                  <a:gd name="T19" fmla="*/ 207 h 219"/>
                  <a:gd name="T20" fmla="*/ 4 w 737"/>
                  <a:gd name="T21" fmla="*/ 203 h 219"/>
                  <a:gd name="T22" fmla="*/ 8 w 737"/>
                  <a:gd name="T23" fmla="*/ 203 h 219"/>
                  <a:gd name="T24" fmla="*/ 647 w 737"/>
                  <a:gd name="T25" fmla="*/ 203 h 219"/>
                  <a:gd name="T26" fmla="*/ 718 w 737"/>
                  <a:gd name="T27" fmla="*/ 107 h 219"/>
                  <a:gd name="T28" fmla="*/ 645 w 737"/>
                  <a:gd name="T29" fmla="*/ 12 h 219"/>
                  <a:gd name="T30" fmla="*/ 643 w 737"/>
                  <a:gd name="T31" fmla="*/ 8 h 219"/>
                  <a:gd name="T32" fmla="*/ 643 w 737"/>
                  <a:gd name="T33" fmla="*/ 4 h 219"/>
                  <a:gd name="T34" fmla="*/ 647 w 737"/>
                  <a:gd name="T35" fmla="*/ 0 h 219"/>
                  <a:gd name="T36" fmla="*/ 651 w 737"/>
                  <a:gd name="T3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37" h="219">
                    <a:moveTo>
                      <a:pt x="651" y="0"/>
                    </a:moveTo>
                    <a:lnTo>
                      <a:pt x="655" y="0"/>
                    </a:lnTo>
                    <a:lnTo>
                      <a:pt x="656" y="2"/>
                    </a:lnTo>
                    <a:lnTo>
                      <a:pt x="737" y="107"/>
                    </a:lnTo>
                    <a:lnTo>
                      <a:pt x="655" y="219"/>
                    </a:lnTo>
                    <a:lnTo>
                      <a:pt x="8" y="219"/>
                    </a:lnTo>
                    <a:lnTo>
                      <a:pt x="4" y="217"/>
                    </a:lnTo>
                    <a:lnTo>
                      <a:pt x="2" y="215"/>
                    </a:lnTo>
                    <a:lnTo>
                      <a:pt x="0" y="211"/>
                    </a:lnTo>
                    <a:lnTo>
                      <a:pt x="2" y="207"/>
                    </a:lnTo>
                    <a:lnTo>
                      <a:pt x="4" y="203"/>
                    </a:lnTo>
                    <a:lnTo>
                      <a:pt x="8" y="203"/>
                    </a:lnTo>
                    <a:lnTo>
                      <a:pt x="647" y="203"/>
                    </a:lnTo>
                    <a:lnTo>
                      <a:pt x="718" y="107"/>
                    </a:lnTo>
                    <a:lnTo>
                      <a:pt x="645" y="12"/>
                    </a:lnTo>
                    <a:lnTo>
                      <a:pt x="643" y="8"/>
                    </a:lnTo>
                    <a:lnTo>
                      <a:pt x="643" y="4"/>
                    </a:lnTo>
                    <a:lnTo>
                      <a:pt x="647" y="0"/>
                    </a:lnTo>
                    <a:lnTo>
                      <a:pt x="65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57D54E14-66FC-4282-AFCC-D392F239F319}"/>
                </a:ext>
              </a:extLst>
            </p:cNvPr>
            <p:cNvGrpSpPr/>
            <p:nvPr/>
          </p:nvGrpSpPr>
          <p:grpSpPr>
            <a:xfrm>
              <a:off x="514976" y="3973386"/>
              <a:ext cx="1083168" cy="345398"/>
              <a:chOff x="896099" y="3817195"/>
              <a:chExt cx="1777812" cy="345398"/>
            </a:xfrm>
          </p:grpSpPr>
          <p:sp>
            <p:nvSpPr>
              <p:cNvPr id="95" name="Freeform 472">
                <a:extLst>
                  <a:ext uri="{FF2B5EF4-FFF2-40B4-BE49-F238E27FC236}">
                    <a16:creationId xmlns:a16="http://schemas.microsoft.com/office/drawing/2014/main" id="{2971241F-610A-4349-B396-27F630817F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6099" y="3817195"/>
                <a:ext cx="1777812" cy="345398"/>
              </a:xfrm>
              <a:custGeom>
                <a:avLst/>
                <a:gdLst>
                  <a:gd name="T0" fmla="*/ 0 w 1357"/>
                  <a:gd name="T1" fmla="*/ 0 h 299"/>
                  <a:gd name="T2" fmla="*/ 1245 w 1357"/>
                  <a:gd name="T3" fmla="*/ 0 h 299"/>
                  <a:gd name="T4" fmla="*/ 1357 w 1357"/>
                  <a:gd name="T5" fmla="*/ 146 h 299"/>
                  <a:gd name="T6" fmla="*/ 1245 w 1357"/>
                  <a:gd name="T7" fmla="*/ 299 h 299"/>
                  <a:gd name="T8" fmla="*/ 0 w 1357"/>
                  <a:gd name="T9" fmla="*/ 299 h 299"/>
                  <a:gd name="T10" fmla="*/ 112 w 1357"/>
                  <a:gd name="T11" fmla="*/ 156 h 299"/>
                  <a:gd name="T12" fmla="*/ 0 w 1357"/>
                  <a:gd name="T13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7" h="299">
                    <a:moveTo>
                      <a:pt x="0" y="0"/>
                    </a:moveTo>
                    <a:lnTo>
                      <a:pt x="1245" y="0"/>
                    </a:lnTo>
                    <a:lnTo>
                      <a:pt x="1357" y="146"/>
                    </a:lnTo>
                    <a:lnTo>
                      <a:pt x="1245" y="299"/>
                    </a:lnTo>
                    <a:lnTo>
                      <a:pt x="0" y="299"/>
                    </a:lnTo>
                    <a:lnTo>
                      <a:pt x="112" y="1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September</a:t>
                </a:r>
              </a:p>
            </p:txBody>
          </p:sp>
          <p:sp>
            <p:nvSpPr>
              <p:cNvPr id="96" name="Freeform 473">
                <a:extLst>
                  <a:ext uri="{FF2B5EF4-FFF2-40B4-BE49-F238E27FC236}">
                    <a16:creationId xmlns:a16="http://schemas.microsoft.com/office/drawing/2014/main" id="{10B09A0B-93CD-4AE1-B097-A338A4823E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4926" y="3865549"/>
                <a:ext cx="966145" cy="250990"/>
              </a:xfrm>
              <a:custGeom>
                <a:avLst/>
                <a:gdLst>
                  <a:gd name="T0" fmla="*/ 648 w 737"/>
                  <a:gd name="T1" fmla="*/ 0 h 219"/>
                  <a:gd name="T2" fmla="*/ 652 w 737"/>
                  <a:gd name="T3" fmla="*/ 0 h 219"/>
                  <a:gd name="T4" fmla="*/ 656 w 737"/>
                  <a:gd name="T5" fmla="*/ 2 h 219"/>
                  <a:gd name="T6" fmla="*/ 737 w 737"/>
                  <a:gd name="T7" fmla="*/ 107 h 219"/>
                  <a:gd name="T8" fmla="*/ 652 w 737"/>
                  <a:gd name="T9" fmla="*/ 219 h 219"/>
                  <a:gd name="T10" fmla="*/ 8 w 737"/>
                  <a:gd name="T11" fmla="*/ 219 h 219"/>
                  <a:gd name="T12" fmla="*/ 4 w 737"/>
                  <a:gd name="T13" fmla="*/ 217 h 219"/>
                  <a:gd name="T14" fmla="*/ 0 w 737"/>
                  <a:gd name="T15" fmla="*/ 215 h 219"/>
                  <a:gd name="T16" fmla="*/ 0 w 737"/>
                  <a:gd name="T17" fmla="*/ 211 h 219"/>
                  <a:gd name="T18" fmla="*/ 0 w 737"/>
                  <a:gd name="T19" fmla="*/ 207 h 219"/>
                  <a:gd name="T20" fmla="*/ 4 w 737"/>
                  <a:gd name="T21" fmla="*/ 203 h 219"/>
                  <a:gd name="T22" fmla="*/ 8 w 737"/>
                  <a:gd name="T23" fmla="*/ 203 h 219"/>
                  <a:gd name="T24" fmla="*/ 644 w 737"/>
                  <a:gd name="T25" fmla="*/ 203 h 219"/>
                  <a:gd name="T26" fmla="*/ 717 w 737"/>
                  <a:gd name="T27" fmla="*/ 107 h 219"/>
                  <a:gd name="T28" fmla="*/ 643 w 737"/>
                  <a:gd name="T29" fmla="*/ 12 h 219"/>
                  <a:gd name="T30" fmla="*/ 643 w 737"/>
                  <a:gd name="T31" fmla="*/ 8 h 219"/>
                  <a:gd name="T32" fmla="*/ 643 w 737"/>
                  <a:gd name="T33" fmla="*/ 4 h 219"/>
                  <a:gd name="T34" fmla="*/ 644 w 737"/>
                  <a:gd name="T35" fmla="*/ 0 h 219"/>
                  <a:gd name="T36" fmla="*/ 648 w 737"/>
                  <a:gd name="T3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37" h="219">
                    <a:moveTo>
                      <a:pt x="648" y="0"/>
                    </a:moveTo>
                    <a:lnTo>
                      <a:pt x="652" y="0"/>
                    </a:lnTo>
                    <a:lnTo>
                      <a:pt x="656" y="2"/>
                    </a:lnTo>
                    <a:lnTo>
                      <a:pt x="737" y="107"/>
                    </a:lnTo>
                    <a:lnTo>
                      <a:pt x="652" y="219"/>
                    </a:lnTo>
                    <a:lnTo>
                      <a:pt x="8" y="219"/>
                    </a:lnTo>
                    <a:lnTo>
                      <a:pt x="4" y="217"/>
                    </a:lnTo>
                    <a:lnTo>
                      <a:pt x="0" y="215"/>
                    </a:lnTo>
                    <a:lnTo>
                      <a:pt x="0" y="211"/>
                    </a:lnTo>
                    <a:lnTo>
                      <a:pt x="0" y="207"/>
                    </a:lnTo>
                    <a:lnTo>
                      <a:pt x="4" y="203"/>
                    </a:lnTo>
                    <a:lnTo>
                      <a:pt x="8" y="203"/>
                    </a:lnTo>
                    <a:lnTo>
                      <a:pt x="644" y="203"/>
                    </a:lnTo>
                    <a:lnTo>
                      <a:pt x="717" y="107"/>
                    </a:lnTo>
                    <a:lnTo>
                      <a:pt x="643" y="12"/>
                    </a:lnTo>
                    <a:lnTo>
                      <a:pt x="643" y="8"/>
                    </a:lnTo>
                    <a:lnTo>
                      <a:pt x="643" y="4"/>
                    </a:lnTo>
                    <a:lnTo>
                      <a:pt x="644" y="0"/>
                    </a:lnTo>
                    <a:lnTo>
                      <a:pt x="6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6CC3E4E-6134-41DE-99C4-941AD55DD367}"/>
                </a:ext>
              </a:extLst>
            </p:cNvPr>
            <p:cNvGrpSpPr/>
            <p:nvPr/>
          </p:nvGrpSpPr>
          <p:grpSpPr>
            <a:xfrm>
              <a:off x="2648478" y="3973386"/>
              <a:ext cx="1081572" cy="345398"/>
              <a:chOff x="4346988" y="3817195"/>
              <a:chExt cx="1775192" cy="345398"/>
            </a:xfrm>
          </p:grpSpPr>
          <p:sp>
            <p:nvSpPr>
              <p:cNvPr id="93" name="Freeform 584">
                <a:extLst>
                  <a:ext uri="{FF2B5EF4-FFF2-40B4-BE49-F238E27FC236}">
                    <a16:creationId xmlns:a16="http://schemas.microsoft.com/office/drawing/2014/main" id="{473DB2F4-EDEA-4A07-9432-3450B6C061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6988" y="3817195"/>
                <a:ext cx="1775192" cy="345398"/>
              </a:xfrm>
              <a:custGeom>
                <a:avLst/>
                <a:gdLst>
                  <a:gd name="T0" fmla="*/ 0 w 1358"/>
                  <a:gd name="T1" fmla="*/ 0 h 299"/>
                  <a:gd name="T2" fmla="*/ 1245 w 1358"/>
                  <a:gd name="T3" fmla="*/ 0 h 299"/>
                  <a:gd name="T4" fmla="*/ 1358 w 1358"/>
                  <a:gd name="T5" fmla="*/ 146 h 299"/>
                  <a:gd name="T6" fmla="*/ 1245 w 1358"/>
                  <a:gd name="T7" fmla="*/ 299 h 299"/>
                  <a:gd name="T8" fmla="*/ 0 w 1358"/>
                  <a:gd name="T9" fmla="*/ 299 h 299"/>
                  <a:gd name="T10" fmla="*/ 112 w 1358"/>
                  <a:gd name="T11" fmla="*/ 156 h 299"/>
                  <a:gd name="T12" fmla="*/ 0 w 1358"/>
                  <a:gd name="T13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8" h="299">
                    <a:moveTo>
                      <a:pt x="0" y="0"/>
                    </a:moveTo>
                    <a:lnTo>
                      <a:pt x="1245" y="0"/>
                    </a:lnTo>
                    <a:lnTo>
                      <a:pt x="1358" y="146"/>
                    </a:lnTo>
                    <a:lnTo>
                      <a:pt x="1245" y="299"/>
                    </a:lnTo>
                    <a:lnTo>
                      <a:pt x="0" y="299"/>
                    </a:lnTo>
                    <a:lnTo>
                      <a:pt x="112" y="1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November</a:t>
                </a:r>
              </a:p>
            </p:txBody>
          </p:sp>
          <p:sp>
            <p:nvSpPr>
              <p:cNvPr id="94" name="Freeform 585">
                <a:extLst>
                  <a:ext uri="{FF2B5EF4-FFF2-40B4-BE49-F238E27FC236}">
                    <a16:creationId xmlns:a16="http://schemas.microsoft.com/office/drawing/2014/main" id="{6F57F9A5-4A2C-4759-85BA-C77ED7CA5C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3199" y="3865549"/>
                <a:ext cx="966145" cy="250990"/>
              </a:xfrm>
              <a:custGeom>
                <a:avLst/>
                <a:gdLst>
                  <a:gd name="T0" fmla="*/ 649 w 737"/>
                  <a:gd name="T1" fmla="*/ 0 h 219"/>
                  <a:gd name="T2" fmla="*/ 653 w 737"/>
                  <a:gd name="T3" fmla="*/ 0 h 219"/>
                  <a:gd name="T4" fmla="*/ 657 w 737"/>
                  <a:gd name="T5" fmla="*/ 2 h 219"/>
                  <a:gd name="T6" fmla="*/ 737 w 737"/>
                  <a:gd name="T7" fmla="*/ 107 h 219"/>
                  <a:gd name="T8" fmla="*/ 653 w 737"/>
                  <a:gd name="T9" fmla="*/ 219 h 219"/>
                  <a:gd name="T10" fmla="*/ 8 w 737"/>
                  <a:gd name="T11" fmla="*/ 219 h 219"/>
                  <a:gd name="T12" fmla="*/ 4 w 737"/>
                  <a:gd name="T13" fmla="*/ 217 h 219"/>
                  <a:gd name="T14" fmla="*/ 0 w 737"/>
                  <a:gd name="T15" fmla="*/ 215 h 219"/>
                  <a:gd name="T16" fmla="*/ 0 w 737"/>
                  <a:gd name="T17" fmla="*/ 211 h 219"/>
                  <a:gd name="T18" fmla="*/ 0 w 737"/>
                  <a:gd name="T19" fmla="*/ 207 h 219"/>
                  <a:gd name="T20" fmla="*/ 4 w 737"/>
                  <a:gd name="T21" fmla="*/ 203 h 219"/>
                  <a:gd name="T22" fmla="*/ 8 w 737"/>
                  <a:gd name="T23" fmla="*/ 203 h 219"/>
                  <a:gd name="T24" fmla="*/ 645 w 737"/>
                  <a:gd name="T25" fmla="*/ 203 h 219"/>
                  <a:gd name="T26" fmla="*/ 718 w 737"/>
                  <a:gd name="T27" fmla="*/ 107 h 219"/>
                  <a:gd name="T28" fmla="*/ 643 w 737"/>
                  <a:gd name="T29" fmla="*/ 12 h 219"/>
                  <a:gd name="T30" fmla="*/ 643 w 737"/>
                  <a:gd name="T31" fmla="*/ 8 h 219"/>
                  <a:gd name="T32" fmla="*/ 643 w 737"/>
                  <a:gd name="T33" fmla="*/ 4 h 219"/>
                  <a:gd name="T34" fmla="*/ 645 w 737"/>
                  <a:gd name="T35" fmla="*/ 0 h 219"/>
                  <a:gd name="T36" fmla="*/ 649 w 737"/>
                  <a:gd name="T3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37" h="219">
                    <a:moveTo>
                      <a:pt x="649" y="0"/>
                    </a:moveTo>
                    <a:lnTo>
                      <a:pt x="653" y="0"/>
                    </a:lnTo>
                    <a:lnTo>
                      <a:pt x="657" y="2"/>
                    </a:lnTo>
                    <a:lnTo>
                      <a:pt x="737" y="107"/>
                    </a:lnTo>
                    <a:lnTo>
                      <a:pt x="653" y="219"/>
                    </a:lnTo>
                    <a:lnTo>
                      <a:pt x="8" y="219"/>
                    </a:lnTo>
                    <a:lnTo>
                      <a:pt x="4" y="217"/>
                    </a:lnTo>
                    <a:lnTo>
                      <a:pt x="0" y="215"/>
                    </a:lnTo>
                    <a:lnTo>
                      <a:pt x="0" y="211"/>
                    </a:lnTo>
                    <a:lnTo>
                      <a:pt x="0" y="207"/>
                    </a:lnTo>
                    <a:lnTo>
                      <a:pt x="4" y="203"/>
                    </a:lnTo>
                    <a:lnTo>
                      <a:pt x="8" y="203"/>
                    </a:lnTo>
                    <a:lnTo>
                      <a:pt x="645" y="203"/>
                    </a:lnTo>
                    <a:lnTo>
                      <a:pt x="718" y="107"/>
                    </a:lnTo>
                    <a:lnTo>
                      <a:pt x="643" y="12"/>
                    </a:lnTo>
                    <a:lnTo>
                      <a:pt x="643" y="8"/>
                    </a:lnTo>
                    <a:lnTo>
                      <a:pt x="643" y="4"/>
                    </a:lnTo>
                    <a:lnTo>
                      <a:pt x="645" y="0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E930A91D-67A6-42F8-89F6-9FE5A1792B05}"/>
                </a:ext>
              </a:extLst>
            </p:cNvPr>
            <p:cNvGrpSpPr/>
            <p:nvPr/>
          </p:nvGrpSpPr>
          <p:grpSpPr>
            <a:xfrm>
              <a:off x="4778790" y="3973386"/>
              <a:ext cx="1083168" cy="345398"/>
              <a:chOff x="7782171" y="3817195"/>
              <a:chExt cx="1777812" cy="345398"/>
            </a:xfrm>
          </p:grpSpPr>
          <p:sp>
            <p:nvSpPr>
              <p:cNvPr id="91" name="Freeform 158">
                <a:extLst>
                  <a:ext uri="{FF2B5EF4-FFF2-40B4-BE49-F238E27FC236}">
                    <a16:creationId xmlns:a16="http://schemas.microsoft.com/office/drawing/2014/main" id="{FFB490F1-7059-4024-953D-A9E7D89BD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2171" y="3817195"/>
                <a:ext cx="1777812" cy="345398"/>
              </a:xfrm>
              <a:custGeom>
                <a:avLst/>
                <a:gdLst>
                  <a:gd name="T0" fmla="*/ 0 w 1360"/>
                  <a:gd name="T1" fmla="*/ 0 h 299"/>
                  <a:gd name="T2" fmla="*/ 1245 w 1360"/>
                  <a:gd name="T3" fmla="*/ 0 h 299"/>
                  <a:gd name="T4" fmla="*/ 1360 w 1360"/>
                  <a:gd name="T5" fmla="*/ 146 h 299"/>
                  <a:gd name="T6" fmla="*/ 1245 w 1360"/>
                  <a:gd name="T7" fmla="*/ 299 h 299"/>
                  <a:gd name="T8" fmla="*/ 0 w 1360"/>
                  <a:gd name="T9" fmla="*/ 299 h 299"/>
                  <a:gd name="T10" fmla="*/ 115 w 1360"/>
                  <a:gd name="T11" fmla="*/ 156 h 299"/>
                  <a:gd name="T12" fmla="*/ 0 w 1360"/>
                  <a:gd name="T13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0" h="299">
                    <a:moveTo>
                      <a:pt x="0" y="0"/>
                    </a:moveTo>
                    <a:lnTo>
                      <a:pt x="1245" y="0"/>
                    </a:lnTo>
                    <a:lnTo>
                      <a:pt x="1360" y="146"/>
                    </a:lnTo>
                    <a:lnTo>
                      <a:pt x="1245" y="299"/>
                    </a:lnTo>
                    <a:lnTo>
                      <a:pt x="0" y="299"/>
                    </a:lnTo>
                    <a:lnTo>
                      <a:pt x="115" y="1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January</a:t>
                </a:r>
              </a:p>
            </p:txBody>
          </p:sp>
          <p:sp>
            <p:nvSpPr>
              <p:cNvPr id="92" name="Freeform 159">
                <a:extLst>
                  <a:ext uri="{FF2B5EF4-FFF2-40B4-BE49-F238E27FC236}">
                    <a16:creationId xmlns:a16="http://schemas.microsoft.com/office/drawing/2014/main" id="{C823B2FA-82E7-46D0-B2DC-8F83AC72F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28382" y="3865549"/>
                <a:ext cx="966145" cy="250990"/>
              </a:xfrm>
              <a:custGeom>
                <a:avLst/>
                <a:gdLst>
                  <a:gd name="T0" fmla="*/ 650 w 737"/>
                  <a:gd name="T1" fmla="*/ 0 h 219"/>
                  <a:gd name="T2" fmla="*/ 654 w 737"/>
                  <a:gd name="T3" fmla="*/ 0 h 219"/>
                  <a:gd name="T4" fmla="*/ 656 w 737"/>
                  <a:gd name="T5" fmla="*/ 2 h 219"/>
                  <a:gd name="T6" fmla="*/ 737 w 737"/>
                  <a:gd name="T7" fmla="*/ 107 h 219"/>
                  <a:gd name="T8" fmla="*/ 654 w 737"/>
                  <a:gd name="T9" fmla="*/ 219 h 219"/>
                  <a:gd name="T10" fmla="*/ 8 w 737"/>
                  <a:gd name="T11" fmla="*/ 219 h 219"/>
                  <a:gd name="T12" fmla="*/ 4 w 737"/>
                  <a:gd name="T13" fmla="*/ 217 h 219"/>
                  <a:gd name="T14" fmla="*/ 2 w 737"/>
                  <a:gd name="T15" fmla="*/ 215 h 219"/>
                  <a:gd name="T16" fmla="*/ 0 w 737"/>
                  <a:gd name="T17" fmla="*/ 211 h 219"/>
                  <a:gd name="T18" fmla="*/ 2 w 737"/>
                  <a:gd name="T19" fmla="*/ 207 h 219"/>
                  <a:gd name="T20" fmla="*/ 4 w 737"/>
                  <a:gd name="T21" fmla="*/ 203 h 219"/>
                  <a:gd name="T22" fmla="*/ 8 w 737"/>
                  <a:gd name="T23" fmla="*/ 203 h 219"/>
                  <a:gd name="T24" fmla="*/ 646 w 737"/>
                  <a:gd name="T25" fmla="*/ 203 h 219"/>
                  <a:gd name="T26" fmla="*/ 717 w 737"/>
                  <a:gd name="T27" fmla="*/ 107 h 219"/>
                  <a:gd name="T28" fmla="*/ 644 w 737"/>
                  <a:gd name="T29" fmla="*/ 12 h 219"/>
                  <a:gd name="T30" fmla="*/ 642 w 737"/>
                  <a:gd name="T31" fmla="*/ 8 h 219"/>
                  <a:gd name="T32" fmla="*/ 642 w 737"/>
                  <a:gd name="T33" fmla="*/ 4 h 219"/>
                  <a:gd name="T34" fmla="*/ 646 w 737"/>
                  <a:gd name="T35" fmla="*/ 0 h 219"/>
                  <a:gd name="T36" fmla="*/ 650 w 737"/>
                  <a:gd name="T3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37" h="219">
                    <a:moveTo>
                      <a:pt x="650" y="0"/>
                    </a:moveTo>
                    <a:lnTo>
                      <a:pt x="654" y="0"/>
                    </a:lnTo>
                    <a:lnTo>
                      <a:pt x="656" y="2"/>
                    </a:lnTo>
                    <a:lnTo>
                      <a:pt x="737" y="107"/>
                    </a:lnTo>
                    <a:lnTo>
                      <a:pt x="654" y="219"/>
                    </a:lnTo>
                    <a:lnTo>
                      <a:pt x="8" y="219"/>
                    </a:lnTo>
                    <a:lnTo>
                      <a:pt x="4" y="217"/>
                    </a:lnTo>
                    <a:lnTo>
                      <a:pt x="2" y="215"/>
                    </a:lnTo>
                    <a:lnTo>
                      <a:pt x="0" y="211"/>
                    </a:lnTo>
                    <a:lnTo>
                      <a:pt x="2" y="207"/>
                    </a:lnTo>
                    <a:lnTo>
                      <a:pt x="4" y="203"/>
                    </a:lnTo>
                    <a:lnTo>
                      <a:pt x="8" y="203"/>
                    </a:lnTo>
                    <a:lnTo>
                      <a:pt x="646" y="203"/>
                    </a:lnTo>
                    <a:lnTo>
                      <a:pt x="717" y="107"/>
                    </a:lnTo>
                    <a:lnTo>
                      <a:pt x="644" y="12"/>
                    </a:lnTo>
                    <a:lnTo>
                      <a:pt x="642" y="8"/>
                    </a:lnTo>
                    <a:lnTo>
                      <a:pt x="642" y="4"/>
                    </a:lnTo>
                    <a:lnTo>
                      <a:pt x="646" y="0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21BF9AD-12A2-4FE1-B389-AC2A682F212F}"/>
                </a:ext>
              </a:extLst>
            </p:cNvPr>
            <p:cNvGrpSpPr/>
            <p:nvPr/>
          </p:nvGrpSpPr>
          <p:grpSpPr>
            <a:xfrm>
              <a:off x="5844744" y="3973386"/>
              <a:ext cx="1083168" cy="345398"/>
              <a:chOff x="9518089" y="3817195"/>
              <a:chExt cx="1777812" cy="345398"/>
            </a:xfrm>
          </p:grpSpPr>
          <p:sp>
            <p:nvSpPr>
              <p:cNvPr id="49" name="Freeform 158">
                <a:extLst>
                  <a:ext uri="{FF2B5EF4-FFF2-40B4-BE49-F238E27FC236}">
                    <a16:creationId xmlns:a16="http://schemas.microsoft.com/office/drawing/2014/main" id="{276D3961-00A4-45CB-9C5C-83E675474B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18089" y="3817195"/>
                <a:ext cx="1777812" cy="345398"/>
              </a:xfrm>
              <a:custGeom>
                <a:avLst/>
                <a:gdLst>
                  <a:gd name="T0" fmla="*/ 0 w 1360"/>
                  <a:gd name="T1" fmla="*/ 0 h 299"/>
                  <a:gd name="T2" fmla="*/ 1245 w 1360"/>
                  <a:gd name="T3" fmla="*/ 0 h 299"/>
                  <a:gd name="T4" fmla="*/ 1360 w 1360"/>
                  <a:gd name="T5" fmla="*/ 146 h 299"/>
                  <a:gd name="T6" fmla="*/ 1245 w 1360"/>
                  <a:gd name="T7" fmla="*/ 299 h 299"/>
                  <a:gd name="T8" fmla="*/ 0 w 1360"/>
                  <a:gd name="T9" fmla="*/ 299 h 299"/>
                  <a:gd name="T10" fmla="*/ 115 w 1360"/>
                  <a:gd name="T11" fmla="*/ 156 h 299"/>
                  <a:gd name="T12" fmla="*/ 0 w 1360"/>
                  <a:gd name="T13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0" h="299">
                    <a:moveTo>
                      <a:pt x="0" y="0"/>
                    </a:moveTo>
                    <a:lnTo>
                      <a:pt x="1245" y="0"/>
                    </a:lnTo>
                    <a:lnTo>
                      <a:pt x="1360" y="146"/>
                    </a:lnTo>
                    <a:lnTo>
                      <a:pt x="1245" y="299"/>
                    </a:lnTo>
                    <a:lnTo>
                      <a:pt x="0" y="299"/>
                    </a:lnTo>
                    <a:lnTo>
                      <a:pt x="115" y="1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February</a:t>
                </a:r>
              </a:p>
            </p:txBody>
          </p:sp>
          <p:sp>
            <p:nvSpPr>
              <p:cNvPr id="50" name="Freeform 159">
                <a:extLst>
                  <a:ext uri="{FF2B5EF4-FFF2-40B4-BE49-F238E27FC236}">
                    <a16:creationId xmlns:a16="http://schemas.microsoft.com/office/drawing/2014/main" id="{D5A04603-BC66-40B5-B5A1-445DF3E0F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64299" y="3865549"/>
                <a:ext cx="966145" cy="250990"/>
              </a:xfrm>
              <a:custGeom>
                <a:avLst/>
                <a:gdLst>
                  <a:gd name="T0" fmla="*/ 650 w 737"/>
                  <a:gd name="T1" fmla="*/ 0 h 219"/>
                  <a:gd name="T2" fmla="*/ 654 w 737"/>
                  <a:gd name="T3" fmla="*/ 0 h 219"/>
                  <a:gd name="T4" fmla="*/ 656 w 737"/>
                  <a:gd name="T5" fmla="*/ 2 h 219"/>
                  <a:gd name="T6" fmla="*/ 737 w 737"/>
                  <a:gd name="T7" fmla="*/ 107 h 219"/>
                  <a:gd name="T8" fmla="*/ 654 w 737"/>
                  <a:gd name="T9" fmla="*/ 219 h 219"/>
                  <a:gd name="T10" fmla="*/ 8 w 737"/>
                  <a:gd name="T11" fmla="*/ 219 h 219"/>
                  <a:gd name="T12" fmla="*/ 4 w 737"/>
                  <a:gd name="T13" fmla="*/ 217 h 219"/>
                  <a:gd name="T14" fmla="*/ 2 w 737"/>
                  <a:gd name="T15" fmla="*/ 215 h 219"/>
                  <a:gd name="T16" fmla="*/ 0 w 737"/>
                  <a:gd name="T17" fmla="*/ 211 h 219"/>
                  <a:gd name="T18" fmla="*/ 2 w 737"/>
                  <a:gd name="T19" fmla="*/ 207 h 219"/>
                  <a:gd name="T20" fmla="*/ 4 w 737"/>
                  <a:gd name="T21" fmla="*/ 203 h 219"/>
                  <a:gd name="T22" fmla="*/ 8 w 737"/>
                  <a:gd name="T23" fmla="*/ 203 h 219"/>
                  <a:gd name="T24" fmla="*/ 646 w 737"/>
                  <a:gd name="T25" fmla="*/ 203 h 219"/>
                  <a:gd name="T26" fmla="*/ 717 w 737"/>
                  <a:gd name="T27" fmla="*/ 107 h 219"/>
                  <a:gd name="T28" fmla="*/ 644 w 737"/>
                  <a:gd name="T29" fmla="*/ 12 h 219"/>
                  <a:gd name="T30" fmla="*/ 642 w 737"/>
                  <a:gd name="T31" fmla="*/ 8 h 219"/>
                  <a:gd name="T32" fmla="*/ 642 w 737"/>
                  <a:gd name="T33" fmla="*/ 4 h 219"/>
                  <a:gd name="T34" fmla="*/ 646 w 737"/>
                  <a:gd name="T35" fmla="*/ 0 h 219"/>
                  <a:gd name="T36" fmla="*/ 650 w 737"/>
                  <a:gd name="T3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37" h="219">
                    <a:moveTo>
                      <a:pt x="650" y="0"/>
                    </a:moveTo>
                    <a:lnTo>
                      <a:pt x="654" y="0"/>
                    </a:lnTo>
                    <a:lnTo>
                      <a:pt x="656" y="2"/>
                    </a:lnTo>
                    <a:lnTo>
                      <a:pt x="737" y="107"/>
                    </a:lnTo>
                    <a:lnTo>
                      <a:pt x="654" y="219"/>
                    </a:lnTo>
                    <a:lnTo>
                      <a:pt x="8" y="219"/>
                    </a:lnTo>
                    <a:lnTo>
                      <a:pt x="4" y="217"/>
                    </a:lnTo>
                    <a:lnTo>
                      <a:pt x="2" y="215"/>
                    </a:lnTo>
                    <a:lnTo>
                      <a:pt x="0" y="211"/>
                    </a:lnTo>
                    <a:lnTo>
                      <a:pt x="2" y="207"/>
                    </a:lnTo>
                    <a:lnTo>
                      <a:pt x="4" y="203"/>
                    </a:lnTo>
                    <a:lnTo>
                      <a:pt x="8" y="203"/>
                    </a:lnTo>
                    <a:lnTo>
                      <a:pt x="646" y="203"/>
                    </a:lnTo>
                    <a:lnTo>
                      <a:pt x="717" y="107"/>
                    </a:lnTo>
                    <a:lnTo>
                      <a:pt x="644" y="12"/>
                    </a:lnTo>
                    <a:lnTo>
                      <a:pt x="642" y="8"/>
                    </a:lnTo>
                    <a:lnTo>
                      <a:pt x="642" y="4"/>
                    </a:lnTo>
                    <a:lnTo>
                      <a:pt x="646" y="0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D8AD991A-A66B-46CB-922F-B042B1A0693A}"/>
                </a:ext>
              </a:extLst>
            </p:cNvPr>
            <p:cNvGrpSpPr/>
            <p:nvPr/>
          </p:nvGrpSpPr>
          <p:grpSpPr>
            <a:xfrm>
              <a:off x="6910698" y="3973386"/>
              <a:ext cx="1083168" cy="345398"/>
              <a:chOff x="896099" y="3817195"/>
              <a:chExt cx="1777812" cy="345398"/>
            </a:xfrm>
          </p:grpSpPr>
          <p:sp>
            <p:nvSpPr>
              <p:cNvPr id="52" name="Freeform 472">
                <a:extLst>
                  <a:ext uri="{FF2B5EF4-FFF2-40B4-BE49-F238E27FC236}">
                    <a16:creationId xmlns:a16="http://schemas.microsoft.com/office/drawing/2014/main" id="{CF05B9A2-6278-49D9-B224-73435578F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6099" y="3817195"/>
                <a:ext cx="1777812" cy="345398"/>
              </a:xfrm>
              <a:custGeom>
                <a:avLst/>
                <a:gdLst>
                  <a:gd name="T0" fmla="*/ 0 w 1357"/>
                  <a:gd name="T1" fmla="*/ 0 h 299"/>
                  <a:gd name="T2" fmla="*/ 1245 w 1357"/>
                  <a:gd name="T3" fmla="*/ 0 h 299"/>
                  <a:gd name="T4" fmla="*/ 1357 w 1357"/>
                  <a:gd name="T5" fmla="*/ 146 h 299"/>
                  <a:gd name="T6" fmla="*/ 1245 w 1357"/>
                  <a:gd name="T7" fmla="*/ 299 h 299"/>
                  <a:gd name="T8" fmla="*/ 0 w 1357"/>
                  <a:gd name="T9" fmla="*/ 299 h 299"/>
                  <a:gd name="T10" fmla="*/ 112 w 1357"/>
                  <a:gd name="T11" fmla="*/ 156 h 299"/>
                  <a:gd name="T12" fmla="*/ 0 w 1357"/>
                  <a:gd name="T13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7" h="299">
                    <a:moveTo>
                      <a:pt x="0" y="0"/>
                    </a:moveTo>
                    <a:lnTo>
                      <a:pt x="1245" y="0"/>
                    </a:lnTo>
                    <a:lnTo>
                      <a:pt x="1357" y="146"/>
                    </a:lnTo>
                    <a:lnTo>
                      <a:pt x="1245" y="299"/>
                    </a:lnTo>
                    <a:lnTo>
                      <a:pt x="0" y="299"/>
                    </a:lnTo>
                    <a:lnTo>
                      <a:pt x="112" y="1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March</a:t>
                </a:r>
              </a:p>
            </p:txBody>
          </p:sp>
          <p:sp>
            <p:nvSpPr>
              <p:cNvPr id="70" name="Freeform 473">
                <a:extLst>
                  <a:ext uri="{FF2B5EF4-FFF2-40B4-BE49-F238E27FC236}">
                    <a16:creationId xmlns:a16="http://schemas.microsoft.com/office/drawing/2014/main" id="{2A4FF51B-4327-4143-B529-C29EE82B30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4926" y="3865549"/>
                <a:ext cx="966145" cy="250990"/>
              </a:xfrm>
              <a:custGeom>
                <a:avLst/>
                <a:gdLst>
                  <a:gd name="T0" fmla="*/ 648 w 737"/>
                  <a:gd name="T1" fmla="*/ 0 h 219"/>
                  <a:gd name="T2" fmla="*/ 652 w 737"/>
                  <a:gd name="T3" fmla="*/ 0 h 219"/>
                  <a:gd name="T4" fmla="*/ 656 w 737"/>
                  <a:gd name="T5" fmla="*/ 2 h 219"/>
                  <a:gd name="T6" fmla="*/ 737 w 737"/>
                  <a:gd name="T7" fmla="*/ 107 h 219"/>
                  <a:gd name="T8" fmla="*/ 652 w 737"/>
                  <a:gd name="T9" fmla="*/ 219 h 219"/>
                  <a:gd name="T10" fmla="*/ 8 w 737"/>
                  <a:gd name="T11" fmla="*/ 219 h 219"/>
                  <a:gd name="T12" fmla="*/ 4 w 737"/>
                  <a:gd name="T13" fmla="*/ 217 h 219"/>
                  <a:gd name="T14" fmla="*/ 0 w 737"/>
                  <a:gd name="T15" fmla="*/ 215 h 219"/>
                  <a:gd name="T16" fmla="*/ 0 w 737"/>
                  <a:gd name="T17" fmla="*/ 211 h 219"/>
                  <a:gd name="T18" fmla="*/ 0 w 737"/>
                  <a:gd name="T19" fmla="*/ 207 h 219"/>
                  <a:gd name="T20" fmla="*/ 4 w 737"/>
                  <a:gd name="T21" fmla="*/ 203 h 219"/>
                  <a:gd name="T22" fmla="*/ 8 w 737"/>
                  <a:gd name="T23" fmla="*/ 203 h 219"/>
                  <a:gd name="T24" fmla="*/ 644 w 737"/>
                  <a:gd name="T25" fmla="*/ 203 h 219"/>
                  <a:gd name="T26" fmla="*/ 717 w 737"/>
                  <a:gd name="T27" fmla="*/ 107 h 219"/>
                  <a:gd name="T28" fmla="*/ 643 w 737"/>
                  <a:gd name="T29" fmla="*/ 12 h 219"/>
                  <a:gd name="T30" fmla="*/ 643 w 737"/>
                  <a:gd name="T31" fmla="*/ 8 h 219"/>
                  <a:gd name="T32" fmla="*/ 643 w 737"/>
                  <a:gd name="T33" fmla="*/ 4 h 219"/>
                  <a:gd name="T34" fmla="*/ 644 w 737"/>
                  <a:gd name="T35" fmla="*/ 0 h 219"/>
                  <a:gd name="T36" fmla="*/ 648 w 737"/>
                  <a:gd name="T3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37" h="219">
                    <a:moveTo>
                      <a:pt x="648" y="0"/>
                    </a:moveTo>
                    <a:lnTo>
                      <a:pt x="652" y="0"/>
                    </a:lnTo>
                    <a:lnTo>
                      <a:pt x="656" y="2"/>
                    </a:lnTo>
                    <a:lnTo>
                      <a:pt x="737" y="107"/>
                    </a:lnTo>
                    <a:lnTo>
                      <a:pt x="652" y="219"/>
                    </a:lnTo>
                    <a:lnTo>
                      <a:pt x="8" y="219"/>
                    </a:lnTo>
                    <a:lnTo>
                      <a:pt x="4" y="217"/>
                    </a:lnTo>
                    <a:lnTo>
                      <a:pt x="0" y="215"/>
                    </a:lnTo>
                    <a:lnTo>
                      <a:pt x="0" y="211"/>
                    </a:lnTo>
                    <a:lnTo>
                      <a:pt x="0" y="207"/>
                    </a:lnTo>
                    <a:lnTo>
                      <a:pt x="4" y="203"/>
                    </a:lnTo>
                    <a:lnTo>
                      <a:pt x="8" y="203"/>
                    </a:lnTo>
                    <a:lnTo>
                      <a:pt x="644" y="203"/>
                    </a:lnTo>
                    <a:lnTo>
                      <a:pt x="717" y="107"/>
                    </a:lnTo>
                    <a:lnTo>
                      <a:pt x="643" y="12"/>
                    </a:lnTo>
                    <a:lnTo>
                      <a:pt x="643" y="8"/>
                    </a:lnTo>
                    <a:lnTo>
                      <a:pt x="643" y="4"/>
                    </a:lnTo>
                    <a:lnTo>
                      <a:pt x="644" y="0"/>
                    </a:lnTo>
                    <a:lnTo>
                      <a:pt x="6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D34F13B6-6045-4FA0-B3DA-7499B6847DFD}"/>
                </a:ext>
              </a:extLst>
            </p:cNvPr>
            <p:cNvGrpSpPr/>
            <p:nvPr/>
          </p:nvGrpSpPr>
          <p:grpSpPr>
            <a:xfrm>
              <a:off x="7976652" y="3973386"/>
              <a:ext cx="1084762" cy="345398"/>
              <a:chOff x="2618925" y="3817195"/>
              <a:chExt cx="1780428" cy="345398"/>
            </a:xfrm>
          </p:grpSpPr>
          <p:sp>
            <p:nvSpPr>
              <p:cNvPr id="72" name="Freeform 360">
                <a:extLst>
                  <a:ext uri="{FF2B5EF4-FFF2-40B4-BE49-F238E27FC236}">
                    <a16:creationId xmlns:a16="http://schemas.microsoft.com/office/drawing/2014/main" id="{B043EA98-ABDD-44C8-8C18-76E6A957B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8925" y="3817195"/>
                <a:ext cx="1780428" cy="345398"/>
              </a:xfrm>
              <a:custGeom>
                <a:avLst/>
                <a:gdLst>
                  <a:gd name="T0" fmla="*/ 0 w 1359"/>
                  <a:gd name="T1" fmla="*/ 0 h 299"/>
                  <a:gd name="T2" fmla="*/ 1245 w 1359"/>
                  <a:gd name="T3" fmla="*/ 0 h 299"/>
                  <a:gd name="T4" fmla="*/ 1359 w 1359"/>
                  <a:gd name="T5" fmla="*/ 146 h 299"/>
                  <a:gd name="T6" fmla="*/ 1245 w 1359"/>
                  <a:gd name="T7" fmla="*/ 299 h 299"/>
                  <a:gd name="T8" fmla="*/ 0 w 1359"/>
                  <a:gd name="T9" fmla="*/ 299 h 299"/>
                  <a:gd name="T10" fmla="*/ 114 w 1359"/>
                  <a:gd name="T11" fmla="*/ 156 h 299"/>
                  <a:gd name="T12" fmla="*/ 0 w 1359"/>
                  <a:gd name="T13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9" h="299">
                    <a:moveTo>
                      <a:pt x="0" y="0"/>
                    </a:moveTo>
                    <a:lnTo>
                      <a:pt x="1245" y="0"/>
                    </a:lnTo>
                    <a:lnTo>
                      <a:pt x="1359" y="146"/>
                    </a:lnTo>
                    <a:lnTo>
                      <a:pt x="1245" y="299"/>
                    </a:lnTo>
                    <a:lnTo>
                      <a:pt x="0" y="299"/>
                    </a:lnTo>
                    <a:lnTo>
                      <a:pt x="114" y="1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April</a:t>
                </a:r>
              </a:p>
            </p:txBody>
          </p:sp>
          <p:sp>
            <p:nvSpPr>
              <p:cNvPr id="73" name="Freeform 361">
                <a:extLst>
                  <a:ext uri="{FF2B5EF4-FFF2-40B4-BE49-F238E27FC236}">
                    <a16:creationId xmlns:a16="http://schemas.microsoft.com/office/drawing/2014/main" id="{1BD646AF-4040-4D9E-9620-37431BC0C6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7753" y="3865549"/>
                <a:ext cx="966145" cy="250990"/>
              </a:xfrm>
              <a:custGeom>
                <a:avLst/>
                <a:gdLst>
                  <a:gd name="T0" fmla="*/ 651 w 737"/>
                  <a:gd name="T1" fmla="*/ 0 h 219"/>
                  <a:gd name="T2" fmla="*/ 655 w 737"/>
                  <a:gd name="T3" fmla="*/ 0 h 219"/>
                  <a:gd name="T4" fmla="*/ 656 w 737"/>
                  <a:gd name="T5" fmla="*/ 2 h 219"/>
                  <a:gd name="T6" fmla="*/ 737 w 737"/>
                  <a:gd name="T7" fmla="*/ 107 h 219"/>
                  <a:gd name="T8" fmla="*/ 655 w 737"/>
                  <a:gd name="T9" fmla="*/ 219 h 219"/>
                  <a:gd name="T10" fmla="*/ 8 w 737"/>
                  <a:gd name="T11" fmla="*/ 219 h 219"/>
                  <a:gd name="T12" fmla="*/ 4 w 737"/>
                  <a:gd name="T13" fmla="*/ 217 h 219"/>
                  <a:gd name="T14" fmla="*/ 2 w 737"/>
                  <a:gd name="T15" fmla="*/ 215 h 219"/>
                  <a:gd name="T16" fmla="*/ 0 w 737"/>
                  <a:gd name="T17" fmla="*/ 211 h 219"/>
                  <a:gd name="T18" fmla="*/ 2 w 737"/>
                  <a:gd name="T19" fmla="*/ 207 h 219"/>
                  <a:gd name="T20" fmla="*/ 4 w 737"/>
                  <a:gd name="T21" fmla="*/ 203 h 219"/>
                  <a:gd name="T22" fmla="*/ 8 w 737"/>
                  <a:gd name="T23" fmla="*/ 203 h 219"/>
                  <a:gd name="T24" fmla="*/ 647 w 737"/>
                  <a:gd name="T25" fmla="*/ 203 h 219"/>
                  <a:gd name="T26" fmla="*/ 718 w 737"/>
                  <a:gd name="T27" fmla="*/ 107 h 219"/>
                  <a:gd name="T28" fmla="*/ 645 w 737"/>
                  <a:gd name="T29" fmla="*/ 12 h 219"/>
                  <a:gd name="T30" fmla="*/ 643 w 737"/>
                  <a:gd name="T31" fmla="*/ 8 h 219"/>
                  <a:gd name="T32" fmla="*/ 643 w 737"/>
                  <a:gd name="T33" fmla="*/ 4 h 219"/>
                  <a:gd name="T34" fmla="*/ 647 w 737"/>
                  <a:gd name="T35" fmla="*/ 0 h 219"/>
                  <a:gd name="T36" fmla="*/ 651 w 737"/>
                  <a:gd name="T3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37" h="219">
                    <a:moveTo>
                      <a:pt x="651" y="0"/>
                    </a:moveTo>
                    <a:lnTo>
                      <a:pt x="655" y="0"/>
                    </a:lnTo>
                    <a:lnTo>
                      <a:pt x="656" y="2"/>
                    </a:lnTo>
                    <a:lnTo>
                      <a:pt x="737" y="107"/>
                    </a:lnTo>
                    <a:lnTo>
                      <a:pt x="655" y="219"/>
                    </a:lnTo>
                    <a:lnTo>
                      <a:pt x="8" y="219"/>
                    </a:lnTo>
                    <a:lnTo>
                      <a:pt x="4" y="217"/>
                    </a:lnTo>
                    <a:lnTo>
                      <a:pt x="2" y="215"/>
                    </a:lnTo>
                    <a:lnTo>
                      <a:pt x="0" y="211"/>
                    </a:lnTo>
                    <a:lnTo>
                      <a:pt x="2" y="207"/>
                    </a:lnTo>
                    <a:lnTo>
                      <a:pt x="4" y="203"/>
                    </a:lnTo>
                    <a:lnTo>
                      <a:pt x="8" y="203"/>
                    </a:lnTo>
                    <a:lnTo>
                      <a:pt x="647" y="203"/>
                    </a:lnTo>
                    <a:lnTo>
                      <a:pt x="718" y="107"/>
                    </a:lnTo>
                    <a:lnTo>
                      <a:pt x="645" y="12"/>
                    </a:lnTo>
                    <a:lnTo>
                      <a:pt x="643" y="8"/>
                    </a:lnTo>
                    <a:lnTo>
                      <a:pt x="643" y="4"/>
                    </a:lnTo>
                    <a:lnTo>
                      <a:pt x="647" y="0"/>
                    </a:lnTo>
                    <a:lnTo>
                      <a:pt x="65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36B68B-5D8E-40FD-8475-EEA5D89E3474}"/>
                </a:ext>
              </a:extLst>
            </p:cNvPr>
            <p:cNvGrpSpPr/>
            <p:nvPr/>
          </p:nvGrpSpPr>
          <p:grpSpPr>
            <a:xfrm>
              <a:off x="9044197" y="3973386"/>
              <a:ext cx="1081572" cy="345398"/>
              <a:chOff x="4346988" y="3817195"/>
              <a:chExt cx="1775192" cy="345398"/>
            </a:xfrm>
          </p:grpSpPr>
          <p:sp>
            <p:nvSpPr>
              <p:cNvPr id="82" name="Freeform 584">
                <a:extLst>
                  <a:ext uri="{FF2B5EF4-FFF2-40B4-BE49-F238E27FC236}">
                    <a16:creationId xmlns:a16="http://schemas.microsoft.com/office/drawing/2014/main" id="{C7BD0692-1FC1-4E0E-BDCB-20FE398420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6988" y="3817195"/>
                <a:ext cx="1775192" cy="345398"/>
              </a:xfrm>
              <a:custGeom>
                <a:avLst/>
                <a:gdLst>
                  <a:gd name="T0" fmla="*/ 0 w 1358"/>
                  <a:gd name="T1" fmla="*/ 0 h 299"/>
                  <a:gd name="T2" fmla="*/ 1245 w 1358"/>
                  <a:gd name="T3" fmla="*/ 0 h 299"/>
                  <a:gd name="T4" fmla="*/ 1358 w 1358"/>
                  <a:gd name="T5" fmla="*/ 146 h 299"/>
                  <a:gd name="T6" fmla="*/ 1245 w 1358"/>
                  <a:gd name="T7" fmla="*/ 299 h 299"/>
                  <a:gd name="T8" fmla="*/ 0 w 1358"/>
                  <a:gd name="T9" fmla="*/ 299 h 299"/>
                  <a:gd name="T10" fmla="*/ 112 w 1358"/>
                  <a:gd name="T11" fmla="*/ 156 h 299"/>
                  <a:gd name="T12" fmla="*/ 0 w 1358"/>
                  <a:gd name="T13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8" h="299">
                    <a:moveTo>
                      <a:pt x="0" y="0"/>
                    </a:moveTo>
                    <a:lnTo>
                      <a:pt x="1245" y="0"/>
                    </a:lnTo>
                    <a:lnTo>
                      <a:pt x="1358" y="146"/>
                    </a:lnTo>
                    <a:lnTo>
                      <a:pt x="1245" y="299"/>
                    </a:lnTo>
                    <a:lnTo>
                      <a:pt x="0" y="299"/>
                    </a:lnTo>
                    <a:lnTo>
                      <a:pt x="112" y="1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546A"/>
              </a:solidFill>
              <a:ln w="0">
                <a:solidFill>
                  <a:srgbClr val="44546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May</a:t>
                </a:r>
              </a:p>
            </p:txBody>
          </p:sp>
          <p:sp>
            <p:nvSpPr>
              <p:cNvPr id="84" name="Freeform 585">
                <a:extLst>
                  <a:ext uri="{FF2B5EF4-FFF2-40B4-BE49-F238E27FC236}">
                    <a16:creationId xmlns:a16="http://schemas.microsoft.com/office/drawing/2014/main" id="{30DB2923-90C2-445C-BB2F-70918F5FB1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3199" y="3865549"/>
                <a:ext cx="966145" cy="250990"/>
              </a:xfrm>
              <a:custGeom>
                <a:avLst/>
                <a:gdLst>
                  <a:gd name="T0" fmla="*/ 649 w 737"/>
                  <a:gd name="T1" fmla="*/ 0 h 219"/>
                  <a:gd name="T2" fmla="*/ 653 w 737"/>
                  <a:gd name="T3" fmla="*/ 0 h 219"/>
                  <a:gd name="T4" fmla="*/ 657 w 737"/>
                  <a:gd name="T5" fmla="*/ 2 h 219"/>
                  <a:gd name="T6" fmla="*/ 737 w 737"/>
                  <a:gd name="T7" fmla="*/ 107 h 219"/>
                  <a:gd name="T8" fmla="*/ 653 w 737"/>
                  <a:gd name="T9" fmla="*/ 219 h 219"/>
                  <a:gd name="T10" fmla="*/ 8 w 737"/>
                  <a:gd name="T11" fmla="*/ 219 h 219"/>
                  <a:gd name="T12" fmla="*/ 4 w 737"/>
                  <a:gd name="T13" fmla="*/ 217 h 219"/>
                  <a:gd name="T14" fmla="*/ 0 w 737"/>
                  <a:gd name="T15" fmla="*/ 215 h 219"/>
                  <a:gd name="T16" fmla="*/ 0 w 737"/>
                  <a:gd name="T17" fmla="*/ 211 h 219"/>
                  <a:gd name="T18" fmla="*/ 0 w 737"/>
                  <a:gd name="T19" fmla="*/ 207 h 219"/>
                  <a:gd name="T20" fmla="*/ 4 w 737"/>
                  <a:gd name="T21" fmla="*/ 203 h 219"/>
                  <a:gd name="T22" fmla="*/ 8 w 737"/>
                  <a:gd name="T23" fmla="*/ 203 h 219"/>
                  <a:gd name="T24" fmla="*/ 645 w 737"/>
                  <a:gd name="T25" fmla="*/ 203 h 219"/>
                  <a:gd name="T26" fmla="*/ 718 w 737"/>
                  <a:gd name="T27" fmla="*/ 107 h 219"/>
                  <a:gd name="T28" fmla="*/ 643 w 737"/>
                  <a:gd name="T29" fmla="*/ 12 h 219"/>
                  <a:gd name="T30" fmla="*/ 643 w 737"/>
                  <a:gd name="T31" fmla="*/ 8 h 219"/>
                  <a:gd name="T32" fmla="*/ 643 w 737"/>
                  <a:gd name="T33" fmla="*/ 4 h 219"/>
                  <a:gd name="T34" fmla="*/ 645 w 737"/>
                  <a:gd name="T35" fmla="*/ 0 h 219"/>
                  <a:gd name="T36" fmla="*/ 649 w 737"/>
                  <a:gd name="T3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37" h="219">
                    <a:moveTo>
                      <a:pt x="649" y="0"/>
                    </a:moveTo>
                    <a:lnTo>
                      <a:pt x="653" y="0"/>
                    </a:lnTo>
                    <a:lnTo>
                      <a:pt x="657" y="2"/>
                    </a:lnTo>
                    <a:lnTo>
                      <a:pt x="737" y="107"/>
                    </a:lnTo>
                    <a:lnTo>
                      <a:pt x="653" y="219"/>
                    </a:lnTo>
                    <a:lnTo>
                      <a:pt x="8" y="219"/>
                    </a:lnTo>
                    <a:lnTo>
                      <a:pt x="4" y="217"/>
                    </a:lnTo>
                    <a:lnTo>
                      <a:pt x="0" y="215"/>
                    </a:lnTo>
                    <a:lnTo>
                      <a:pt x="0" y="211"/>
                    </a:lnTo>
                    <a:lnTo>
                      <a:pt x="0" y="207"/>
                    </a:lnTo>
                    <a:lnTo>
                      <a:pt x="4" y="203"/>
                    </a:lnTo>
                    <a:lnTo>
                      <a:pt x="8" y="203"/>
                    </a:lnTo>
                    <a:lnTo>
                      <a:pt x="645" y="203"/>
                    </a:lnTo>
                    <a:lnTo>
                      <a:pt x="718" y="107"/>
                    </a:lnTo>
                    <a:lnTo>
                      <a:pt x="643" y="12"/>
                    </a:lnTo>
                    <a:lnTo>
                      <a:pt x="643" y="8"/>
                    </a:lnTo>
                    <a:lnTo>
                      <a:pt x="643" y="4"/>
                    </a:lnTo>
                    <a:lnTo>
                      <a:pt x="645" y="0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8CA7C75-6262-44A7-89E1-8CEF33BF19C2}"/>
              </a:ext>
            </a:extLst>
          </p:cNvPr>
          <p:cNvCxnSpPr>
            <a:cxnSpLocks/>
          </p:cNvCxnSpPr>
          <p:nvPr/>
        </p:nvCxnSpPr>
        <p:spPr>
          <a:xfrm flipV="1">
            <a:off x="6507861" y="3125676"/>
            <a:ext cx="0" cy="650240"/>
          </a:xfrm>
          <a:prstGeom prst="line">
            <a:avLst/>
          </a:prstGeom>
          <a:ln w="38100"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57880856-3585-4BD7-9EE6-9391BB89DFAC}"/>
              </a:ext>
            </a:extLst>
          </p:cNvPr>
          <p:cNvGrpSpPr/>
          <p:nvPr/>
        </p:nvGrpSpPr>
        <p:grpSpPr>
          <a:xfrm>
            <a:off x="5928542" y="1815517"/>
            <a:ext cx="1160326" cy="1160326"/>
            <a:chOff x="6536963" y="1820979"/>
            <a:chExt cx="1160326" cy="1160326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033F0B6B-60F8-43E9-989D-BA818051E5CD}"/>
                </a:ext>
              </a:extLst>
            </p:cNvPr>
            <p:cNvSpPr/>
            <p:nvPr/>
          </p:nvSpPr>
          <p:spPr>
            <a:xfrm flipV="1">
              <a:off x="6536963" y="1820979"/>
              <a:ext cx="1160326" cy="11603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0"/>
              </a:schemeClr>
            </a:solidFill>
            <a:ln w="38100">
              <a:solidFill>
                <a:srgbClr val="70A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1" name="Graphic 100" descr="Clipboard outline">
              <a:extLst>
                <a:ext uri="{FF2B5EF4-FFF2-40B4-BE49-F238E27FC236}">
                  <a16:creationId xmlns:a16="http://schemas.microsoft.com/office/drawing/2014/main" id="{376E2817-2168-4761-83ED-9B912B5BE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662924" y="1933384"/>
              <a:ext cx="914400" cy="914400"/>
            </a:xfrm>
            <a:prstGeom prst="rect">
              <a:avLst/>
            </a:prstGeom>
          </p:spPr>
        </p:pic>
      </p:grpSp>
      <p:sp>
        <p:nvSpPr>
          <p:cNvPr id="107" name="Freeform 158">
            <a:extLst>
              <a:ext uri="{FF2B5EF4-FFF2-40B4-BE49-F238E27FC236}">
                <a16:creationId xmlns:a16="http://schemas.microsoft.com/office/drawing/2014/main" id="{FF65F443-41CB-4867-B286-9964F2F20262}"/>
              </a:ext>
            </a:extLst>
          </p:cNvPr>
          <p:cNvSpPr>
            <a:spLocks/>
          </p:cNvSpPr>
          <p:nvPr/>
        </p:nvSpPr>
        <p:spPr bwMode="auto">
          <a:xfrm>
            <a:off x="10292421" y="3873178"/>
            <a:ext cx="1083168" cy="345398"/>
          </a:xfrm>
          <a:custGeom>
            <a:avLst/>
            <a:gdLst>
              <a:gd name="T0" fmla="*/ 0 w 1360"/>
              <a:gd name="T1" fmla="*/ 0 h 299"/>
              <a:gd name="T2" fmla="*/ 1245 w 1360"/>
              <a:gd name="T3" fmla="*/ 0 h 299"/>
              <a:gd name="T4" fmla="*/ 1360 w 1360"/>
              <a:gd name="T5" fmla="*/ 146 h 299"/>
              <a:gd name="T6" fmla="*/ 1245 w 1360"/>
              <a:gd name="T7" fmla="*/ 299 h 299"/>
              <a:gd name="T8" fmla="*/ 0 w 1360"/>
              <a:gd name="T9" fmla="*/ 299 h 299"/>
              <a:gd name="T10" fmla="*/ 115 w 1360"/>
              <a:gd name="T11" fmla="*/ 156 h 299"/>
              <a:gd name="T12" fmla="*/ 0 w 1360"/>
              <a:gd name="T13" fmla="*/ 0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60" h="299">
                <a:moveTo>
                  <a:pt x="0" y="0"/>
                </a:moveTo>
                <a:lnTo>
                  <a:pt x="1245" y="0"/>
                </a:lnTo>
                <a:lnTo>
                  <a:pt x="1360" y="146"/>
                </a:lnTo>
                <a:lnTo>
                  <a:pt x="1245" y="299"/>
                </a:lnTo>
                <a:lnTo>
                  <a:pt x="0" y="299"/>
                </a:lnTo>
                <a:lnTo>
                  <a:pt x="115" y="15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June</a:t>
            </a:r>
          </a:p>
        </p:txBody>
      </p:sp>
      <p:sp>
        <p:nvSpPr>
          <p:cNvPr id="109" name="Freeform 159">
            <a:extLst>
              <a:ext uri="{FF2B5EF4-FFF2-40B4-BE49-F238E27FC236}">
                <a16:creationId xmlns:a16="http://schemas.microsoft.com/office/drawing/2014/main" id="{DD084283-C26E-4100-90A2-DE384DD90D04}"/>
              </a:ext>
            </a:extLst>
          </p:cNvPr>
          <p:cNvSpPr>
            <a:spLocks/>
          </p:cNvSpPr>
          <p:nvPr/>
        </p:nvSpPr>
        <p:spPr bwMode="auto">
          <a:xfrm>
            <a:off x="10750254" y="3921532"/>
            <a:ext cx="588643" cy="250990"/>
          </a:xfrm>
          <a:custGeom>
            <a:avLst/>
            <a:gdLst>
              <a:gd name="T0" fmla="*/ 650 w 737"/>
              <a:gd name="T1" fmla="*/ 0 h 219"/>
              <a:gd name="T2" fmla="*/ 654 w 737"/>
              <a:gd name="T3" fmla="*/ 0 h 219"/>
              <a:gd name="T4" fmla="*/ 656 w 737"/>
              <a:gd name="T5" fmla="*/ 2 h 219"/>
              <a:gd name="T6" fmla="*/ 737 w 737"/>
              <a:gd name="T7" fmla="*/ 107 h 219"/>
              <a:gd name="T8" fmla="*/ 654 w 737"/>
              <a:gd name="T9" fmla="*/ 219 h 219"/>
              <a:gd name="T10" fmla="*/ 8 w 737"/>
              <a:gd name="T11" fmla="*/ 219 h 219"/>
              <a:gd name="T12" fmla="*/ 4 w 737"/>
              <a:gd name="T13" fmla="*/ 217 h 219"/>
              <a:gd name="T14" fmla="*/ 2 w 737"/>
              <a:gd name="T15" fmla="*/ 215 h 219"/>
              <a:gd name="T16" fmla="*/ 0 w 737"/>
              <a:gd name="T17" fmla="*/ 211 h 219"/>
              <a:gd name="T18" fmla="*/ 2 w 737"/>
              <a:gd name="T19" fmla="*/ 207 h 219"/>
              <a:gd name="T20" fmla="*/ 4 w 737"/>
              <a:gd name="T21" fmla="*/ 203 h 219"/>
              <a:gd name="T22" fmla="*/ 8 w 737"/>
              <a:gd name="T23" fmla="*/ 203 h 219"/>
              <a:gd name="T24" fmla="*/ 646 w 737"/>
              <a:gd name="T25" fmla="*/ 203 h 219"/>
              <a:gd name="T26" fmla="*/ 717 w 737"/>
              <a:gd name="T27" fmla="*/ 107 h 219"/>
              <a:gd name="T28" fmla="*/ 644 w 737"/>
              <a:gd name="T29" fmla="*/ 12 h 219"/>
              <a:gd name="T30" fmla="*/ 642 w 737"/>
              <a:gd name="T31" fmla="*/ 8 h 219"/>
              <a:gd name="T32" fmla="*/ 642 w 737"/>
              <a:gd name="T33" fmla="*/ 4 h 219"/>
              <a:gd name="T34" fmla="*/ 646 w 737"/>
              <a:gd name="T35" fmla="*/ 0 h 219"/>
              <a:gd name="T36" fmla="*/ 650 w 737"/>
              <a:gd name="T37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37" h="219">
                <a:moveTo>
                  <a:pt x="650" y="0"/>
                </a:moveTo>
                <a:lnTo>
                  <a:pt x="654" y="0"/>
                </a:lnTo>
                <a:lnTo>
                  <a:pt x="656" y="2"/>
                </a:lnTo>
                <a:lnTo>
                  <a:pt x="737" y="107"/>
                </a:lnTo>
                <a:lnTo>
                  <a:pt x="654" y="219"/>
                </a:lnTo>
                <a:lnTo>
                  <a:pt x="8" y="219"/>
                </a:lnTo>
                <a:lnTo>
                  <a:pt x="4" y="217"/>
                </a:lnTo>
                <a:lnTo>
                  <a:pt x="2" y="215"/>
                </a:lnTo>
                <a:lnTo>
                  <a:pt x="0" y="211"/>
                </a:lnTo>
                <a:lnTo>
                  <a:pt x="2" y="207"/>
                </a:lnTo>
                <a:lnTo>
                  <a:pt x="4" y="203"/>
                </a:lnTo>
                <a:lnTo>
                  <a:pt x="8" y="203"/>
                </a:lnTo>
                <a:lnTo>
                  <a:pt x="646" y="203"/>
                </a:lnTo>
                <a:lnTo>
                  <a:pt x="717" y="107"/>
                </a:lnTo>
                <a:lnTo>
                  <a:pt x="644" y="12"/>
                </a:lnTo>
                <a:lnTo>
                  <a:pt x="642" y="8"/>
                </a:lnTo>
                <a:lnTo>
                  <a:pt x="642" y="4"/>
                </a:lnTo>
                <a:lnTo>
                  <a:pt x="646" y="0"/>
                </a:lnTo>
                <a:lnTo>
                  <a:pt x="65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AF74F3FC-7F6E-4803-886F-D90E57E672E1}"/>
              </a:ext>
            </a:extLst>
          </p:cNvPr>
          <p:cNvCxnSpPr>
            <a:cxnSpLocks/>
          </p:cNvCxnSpPr>
          <p:nvPr/>
        </p:nvCxnSpPr>
        <p:spPr>
          <a:xfrm>
            <a:off x="10834005" y="4329581"/>
            <a:ext cx="0" cy="65024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Footer Text">
            <a:extLst>
              <a:ext uri="{FF2B5EF4-FFF2-40B4-BE49-F238E27FC236}">
                <a16:creationId xmlns:a16="http://schemas.microsoft.com/office/drawing/2014/main" id="{D35FEEFB-EAA9-401B-B57E-4AD7534982D5}"/>
              </a:ext>
            </a:extLst>
          </p:cNvPr>
          <p:cNvSpPr txBox="1"/>
          <p:nvPr/>
        </p:nvSpPr>
        <p:spPr>
          <a:xfrm>
            <a:off x="1221163" y="4236144"/>
            <a:ext cx="2044442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solidFill>
                  <a:srgbClr val="ED7D3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HOST SITE APPLICATION OPENS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3E8A084E-BC63-4BFF-948D-A8238000191A}"/>
              </a:ext>
            </a:extLst>
          </p:cNvPr>
          <p:cNvCxnSpPr>
            <a:cxnSpLocks/>
          </p:cNvCxnSpPr>
          <p:nvPr/>
        </p:nvCxnSpPr>
        <p:spPr>
          <a:xfrm flipV="1">
            <a:off x="2320200" y="3125676"/>
            <a:ext cx="0" cy="650240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114">
            <a:extLst>
              <a:ext uri="{FF2B5EF4-FFF2-40B4-BE49-F238E27FC236}">
                <a16:creationId xmlns:a16="http://schemas.microsoft.com/office/drawing/2014/main" id="{FAB497C7-699B-4A54-9494-EEF767595F36}"/>
              </a:ext>
            </a:extLst>
          </p:cNvPr>
          <p:cNvSpPr/>
          <p:nvPr/>
        </p:nvSpPr>
        <p:spPr>
          <a:xfrm>
            <a:off x="2710192" y="5106535"/>
            <a:ext cx="1160326" cy="1160326"/>
          </a:xfrm>
          <a:prstGeom prst="ellipse">
            <a:avLst/>
          </a:prstGeom>
          <a:solidFill>
            <a:schemeClr val="tx2">
              <a:alpha val="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6" name="Graphic 115" descr="Document outline">
            <a:extLst>
              <a:ext uri="{FF2B5EF4-FFF2-40B4-BE49-F238E27FC236}">
                <a16:creationId xmlns:a16="http://schemas.microsoft.com/office/drawing/2014/main" id="{F05646EA-3BE5-40A4-BA57-7F7E0232A8C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843315" y="5229498"/>
            <a:ext cx="914400" cy="914400"/>
          </a:xfrm>
          <a:prstGeom prst="rect">
            <a:avLst/>
          </a:prstGeom>
        </p:spPr>
      </p:pic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45758E34-A8C8-42FB-9C35-A3B1CA082481}"/>
              </a:ext>
            </a:extLst>
          </p:cNvPr>
          <p:cNvCxnSpPr>
            <a:cxnSpLocks/>
          </p:cNvCxnSpPr>
          <p:nvPr/>
        </p:nvCxnSpPr>
        <p:spPr>
          <a:xfrm flipV="1">
            <a:off x="8692425" y="3125676"/>
            <a:ext cx="0" cy="650240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Oval 117">
            <a:extLst>
              <a:ext uri="{FF2B5EF4-FFF2-40B4-BE49-F238E27FC236}">
                <a16:creationId xmlns:a16="http://schemas.microsoft.com/office/drawing/2014/main" id="{94405F1A-98A2-4A58-9610-C116DE652581}"/>
              </a:ext>
            </a:extLst>
          </p:cNvPr>
          <p:cNvSpPr/>
          <p:nvPr/>
        </p:nvSpPr>
        <p:spPr>
          <a:xfrm flipV="1">
            <a:off x="8112262" y="1815517"/>
            <a:ext cx="1160326" cy="1160326"/>
          </a:xfrm>
          <a:prstGeom prst="ellipse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Footer Text">
            <a:extLst>
              <a:ext uri="{FF2B5EF4-FFF2-40B4-BE49-F238E27FC236}">
                <a16:creationId xmlns:a16="http://schemas.microsoft.com/office/drawing/2014/main" id="{64B1F0D3-E222-48B4-AD89-BED2ABC8C654}"/>
              </a:ext>
            </a:extLst>
          </p:cNvPr>
          <p:cNvSpPr txBox="1"/>
          <p:nvPr/>
        </p:nvSpPr>
        <p:spPr>
          <a:xfrm>
            <a:off x="7670204" y="4329581"/>
            <a:ext cx="2044442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HIRE </a:t>
            </a:r>
            <a:r>
              <a:rPr lang="en-US" sz="1400" b="1">
                <a:solidFill>
                  <a:srgbClr val="ED7D3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FELLOWS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123" name="Graphic 122" descr="Handshake outline">
            <a:extLst>
              <a:ext uri="{FF2B5EF4-FFF2-40B4-BE49-F238E27FC236}">
                <a16:creationId xmlns:a16="http://schemas.microsoft.com/office/drawing/2014/main" id="{BD84DAF5-D16D-46D4-9D95-ECC2A1F8DCB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8219515" y="19826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62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B6A18-B682-47C1-8548-CD03D833E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Successes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243E40-B1DE-4E1D-954E-7D6E254A30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60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ap&#10;&#10;Description automatically generated">
            <a:extLst>
              <a:ext uri="{FF2B5EF4-FFF2-40B4-BE49-F238E27FC236}">
                <a16:creationId xmlns:a16="http://schemas.microsoft.com/office/drawing/2014/main" id="{CCE93B5D-1144-4DB2-B937-686D3B9FD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19332"/>
            <a:ext cx="5129784" cy="39639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50E9703-D219-49ED-82CD-7F7908E4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50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Building Community Relationships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32ED01-87E9-42DF-B47E-2FF0E6E1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6B6B54E4-5A71-4511-84E9-33A1CA2A9EE3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98DD8E-9B9D-4555-B63E-530C042FF7E6}"/>
              </a:ext>
            </a:extLst>
          </p:cNvPr>
          <p:cNvSpPr txBox="1"/>
          <p:nvPr/>
        </p:nvSpPr>
        <p:spPr>
          <a:xfrm>
            <a:off x="6343657" y="1773032"/>
            <a:ext cx="5181600" cy="3631763"/>
          </a:xfrm>
          <a:prstGeom prst="rect">
            <a:avLst/>
          </a:prstGeom>
          <a:solidFill>
            <a:srgbClr val="E4C06A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Wichita Falls-Wichita County Public Health Department: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>
                <a:latin typeface="Calibri" panose="020F0502020204030204" pitchFamily="34" charset="0"/>
                <a:ea typeface="Verdana" panose="020B0604030504040204" pitchFamily="34" charset="0"/>
              </a:rPr>
              <a:t>grant has allowed the LHD to meaningfully engage the Hispanic and African American communities in the county.</a:t>
            </a: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Launched the “Barber Talk” community outreach and education initiative to provide health education alongside barber services.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first event “Men’s Health-Mind, Body, Spirit” was held at the Wichita Barber Academy located in a Black neighborhood with high rates of chronic disease.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C53C3F-6FA5-491B-9A31-C35262AD9AEC}"/>
              </a:ext>
            </a:extLst>
          </p:cNvPr>
          <p:cNvCxnSpPr>
            <a:cxnSpLocks/>
            <a:stCxn id="12" idx="6"/>
          </p:cNvCxnSpPr>
          <p:nvPr/>
        </p:nvCxnSpPr>
        <p:spPr>
          <a:xfrm flipV="1">
            <a:off x="3402920" y="1773032"/>
            <a:ext cx="2940737" cy="154235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9C8F69-0D44-461B-98B9-C110B9A5F809}"/>
              </a:ext>
            </a:extLst>
          </p:cNvPr>
          <p:cNvCxnSpPr>
            <a:cxnSpLocks/>
            <a:stCxn id="12" idx="6"/>
          </p:cNvCxnSpPr>
          <p:nvPr/>
        </p:nvCxnSpPr>
        <p:spPr>
          <a:xfrm>
            <a:off x="3402920" y="3315388"/>
            <a:ext cx="2940737" cy="208940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9FAA1413-6B4A-4961-B221-CBCD15BB3FEE}"/>
              </a:ext>
            </a:extLst>
          </p:cNvPr>
          <p:cNvSpPr/>
          <p:nvPr/>
        </p:nvSpPr>
        <p:spPr>
          <a:xfrm>
            <a:off x="3104929" y="3201776"/>
            <a:ext cx="297991" cy="227224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C3E12CE2-CA66-4E34-8A67-C60DA6A867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19332"/>
            <a:ext cx="5129784" cy="39639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50E9703-D219-49ED-82CD-7F7908E4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50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Addressing Community Needs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882D1A1-C116-49A1-B5E3-2298A16BA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32ED01-87E9-42DF-B47E-2FF0E6E1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B6B54E4-5A71-4511-84E9-33A1CA2A9EE3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A00CB1-7C05-4C15-B66F-D8B157D2C887}"/>
              </a:ext>
            </a:extLst>
          </p:cNvPr>
          <p:cNvSpPr txBox="1"/>
          <p:nvPr/>
        </p:nvSpPr>
        <p:spPr>
          <a:xfrm>
            <a:off x="6308250" y="3067577"/>
            <a:ext cx="5181600" cy="2893100"/>
          </a:xfrm>
          <a:prstGeom prst="rect">
            <a:avLst/>
          </a:prstGeom>
          <a:solidFill>
            <a:srgbClr val="E4C06A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Victoria County Public Health Department: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Financial literacy was identified as a need in the community.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Partnered with a local federal credit union to host a “Personal Finance Workshop” for health department staff and residents.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Topics included creating a budget, saving, and repairing credit history.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health department staff will share the information learned with residents.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2DBC73A-4B7A-4EE2-AD65-8B6A2D429689}"/>
              </a:ext>
            </a:extLst>
          </p:cNvPr>
          <p:cNvCxnSpPr>
            <a:cxnSpLocks/>
            <a:stCxn id="15" idx="6"/>
          </p:cNvCxnSpPr>
          <p:nvPr/>
        </p:nvCxnSpPr>
        <p:spPr>
          <a:xfrm flipV="1">
            <a:off x="3925944" y="3067577"/>
            <a:ext cx="2382306" cy="189222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2CB524A-8B7C-4BF6-91B0-667627065ED8}"/>
              </a:ext>
            </a:extLst>
          </p:cNvPr>
          <p:cNvCxnSpPr>
            <a:cxnSpLocks/>
            <a:stCxn id="15" idx="6"/>
          </p:cNvCxnSpPr>
          <p:nvPr/>
        </p:nvCxnSpPr>
        <p:spPr>
          <a:xfrm>
            <a:off x="3925944" y="4959806"/>
            <a:ext cx="2382306" cy="99231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974EB2CD-D3D9-4B22-8221-DFD04E3607E7}"/>
              </a:ext>
            </a:extLst>
          </p:cNvPr>
          <p:cNvSpPr/>
          <p:nvPr/>
        </p:nvSpPr>
        <p:spPr>
          <a:xfrm>
            <a:off x="3643952" y="4815348"/>
            <a:ext cx="281992" cy="288915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27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C3E12CE2-CA66-4E34-8A67-C60DA6A867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19332"/>
            <a:ext cx="5129784" cy="39639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50E9703-D219-49ED-82CD-7F7908E4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50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Addressing Service Gaps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882D1A1-C116-49A1-B5E3-2298A16BA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32ED01-87E9-42DF-B47E-2FF0E6E1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B6B54E4-5A71-4511-84E9-33A1CA2A9EE3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A00CB1-7C05-4C15-B66F-D8B157D2C887}"/>
              </a:ext>
            </a:extLst>
          </p:cNvPr>
          <p:cNvSpPr txBox="1"/>
          <p:nvPr/>
        </p:nvSpPr>
        <p:spPr>
          <a:xfrm>
            <a:off x="6308249" y="1620515"/>
            <a:ext cx="5302725" cy="2893100"/>
          </a:xfrm>
          <a:prstGeom prst="rect">
            <a:avLst/>
          </a:prstGeom>
          <a:solidFill>
            <a:srgbClr val="E4C06A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Texas Area Health Education Center (AHEC) East: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AHEC serves 100 counties in East Texas.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Developed the Community Health Integrated Response Portal (CHIRP) to help CHWs identify areas of high risk and low vaccination.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Used to make data-informed decisions on resource allocation and targeted community outreach.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be used to monitor effectiveness of outreach efforts in an integrated, seamless, and automated way.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2DBC73A-4B7A-4EE2-AD65-8B6A2D429689}"/>
              </a:ext>
            </a:extLst>
          </p:cNvPr>
          <p:cNvCxnSpPr>
            <a:cxnSpLocks/>
            <a:stCxn id="15" idx="6"/>
          </p:cNvCxnSpPr>
          <p:nvPr/>
        </p:nvCxnSpPr>
        <p:spPr>
          <a:xfrm flipV="1">
            <a:off x="4952999" y="1620515"/>
            <a:ext cx="1355251" cy="261811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2CB524A-8B7C-4BF6-91B0-667627065ED8}"/>
              </a:ext>
            </a:extLst>
          </p:cNvPr>
          <p:cNvCxnSpPr>
            <a:cxnSpLocks/>
            <a:stCxn id="15" idx="6"/>
          </p:cNvCxnSpPr>
          <p:nvPr/>
        </p:nvCxnSpPr>
        <p:spPr>
          <a:xfrm>
            <a:off x="4952999" y="4238625"/>
            <a:ext cx="1355251" cy="27499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974EB2CD-D3D9-4B22-8221-DFD04E3607E7}"/>
              </a:ext>
            </a:extLst>
          </p:cNvPr>
          <p:cNvSpPr/>
          <p:nvPr/>
        </p:nvSpPr>
        <p:spPr>
          <a:xfrm>
            <a:off x="3314700" y="3133725"/>
            <a:ext cx="1638299" cy="2209799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utoShape 2" descr="Texas AHEC East MAP - portrait 9-2017">
            <a:extLst>
              <a:ext uri="{FF2B5EF4-FFF2-40B4-BE49-F238E27FC236}">
                <a16:creationId xmlns:a16="http://schemas.microsoft.com/office/drawing/2014/main" id="{E44C0E5D-A0C8-4EA4-808D-1D91F60972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38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ap&#10;&#10;Description automatically generated">
            <a:extLst>
              <a:ext uri="{FF2B5EF4-FFF2-40B4-BE49-F238E27FC236}">
                <a16:creationId xmlns:a16="http://schemas.microsoft.com/office/drawing/2014/main" id="{CCE93B5D-1144-4DB2-B937-686D3B9FD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19332"/>
            <a:ext cx="5129784" cy="39639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50E9703-D219-49ED-82CD-7F7908E4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50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Addressing Service Gaps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32ED01-87E9-42DF-B47E-2FF0E6E1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B6B54E4-5A71-4511-84E9-33A1CA2A9EE3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98DD8E-9B9D-4555-B63E-530C042FF7E6}"/>
              </a:ext>
            </a:extLst>
          </p:cNvPr>
          <p:cNvSpPr txBox="1"/>
          <p:nvPr/>
        </p:nvSpPr>
        <p:spPr>
          <a:xfrm>
            <a:off x="6343657" y="1773032"/>
            <a:ext cx="5181600" cy="3200876"/>
          </a:xfrm>
          <a:prstGeom prst="rect">
            <a:avLst/>
          </a:prstGeom>
          <a:solidFill>
            <a:srgbClr val="E4C06A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Texas Parks &amp; Wildlife Department and Texas Children in Nature Network: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Hosted a workshop with regional grant partners and community organizations to discuss barriers and needs for increasing park utilization.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Brainstorming pilot programs to expand access and utilization of parks and greenspaces.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Ideas include an equipment library for residents to check out outdoor equipment, park pass “library cards” to provide sustained support for covering park fees, and park prescriptions.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C53C3F-6FA5-491B-9A31-C35262AD9AEC}"/>
              </a:ext>
            </a:extLst>
          </p:cNvPr>
          <p:cNvCxnSpPr>
            <a:cxnSpLocks/>
            <a:stCxn id="12" idx="6"/>
          </p:cNvCxnSpPr>
          <p:nvPr/>
        </p:nvCxnSpPr>
        <p:spPr>
          <a:xfrm flipV="1">
            <a:off x="3884023" y="1773032"/>
            <a:ext cx="2459634" cy="398184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9C8F69-0D44-461B-98B9-C110B9A5F809}"/>
              </a:ext>
            </a:extLst>
          </p:cNvPr>
          <p:cNvCxnSpPr>
            <a:cxnSpLocks/>
            <a:stCxn id="12" idx="6"/>
          </p:cNvCxnSpPr>
          <p:nvPr/>
        </p:nvCxnSpPr>
        <p:spPr>
          <a:xfrm flipV="1">
            <a:off x="3884023" y="4973908"/>
            <a:ext cx="2459634" cy="78096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9FAA1413-6B4A-4961-B221-CBCD15BB3FEE}"/>
              </a:ext>
            </a:extLst>
          </p:cNvPr>
          <p:cNvSpPr/>
          <p:nvPr/>
        </p:nvSpPr>
        <p:spPr>
          <a:xfrm>
            <a:off x="3017843" y="5587923"/>
            <a:ext cx="866180" cy="333905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95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ap&#10;&#10;Description automatically generated">
            <a:extLst>
              <a:ext uri="{FF2B5EF4-FFF2-40B4-BE49-F238E27FC236}">
                <a16:creationId xmlns:a16="http://schemas.microsoft.com/office/drawing/2014/main" id="{CCE93B5D-1144-4DB2-B937-686D3B9FD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19332"/>
            <a:ext cx="5129784" cy="39639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50E9703-D219-49ED-82CD-7F7908E4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50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Providing Health Education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32ED01-87E9-42DF-B47E-2FF0E6E1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6B6B54E4-5A71-4511-84E9-33A1CA2A9EE3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98DD8E-9B9D-4555-B63E-530C042FF7E6}"/>
              </a:ext>
            </a:extLst>
          </p:cNvPr>
          <p:cNvSpPr txBox="1"/>
          <p:nvPr/>
        </p:nvSpPr>
        <p:spPr>
          <a:xfrm>
            <a:off x="6322974" y="2608419"/>
            <a:ext cx="5181600" cy="1785104"/>
          </a:xfrm>
          <a:prstGeom prst="rect">
            <a:avLst/>
          </a:prstGeom>
          <a:solidFill>
            <a:srgbClr val="E4C06A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Medina County Health Unit: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Verdana" panose="020B0604030504040204" pitchFamily="34" charset="0"/>
              </a:rPr>
              <a:t>Partnering with public schools and summer programs to provide health education and training.</a:t>
            </a:r>
            <a:endParaRPr lang="en-US" sz="1800" dirty="0">
              <a:effectLst/>
              <a:latin typeface="Calibri" panose="020F050202020403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Verdana" panose="020B0604030504040204" pitchFamily="34" charset="0"/>
              </a:rPr>
              <a:t>Trainings include CPR classes and mental health first aid for school staff and community members.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C53C3F-6FA5-491B-9A31-C35262AD9AEC}"/>
              </a:ext>
            </a:extLst>
          </p:cNvPr>
          <p:cNvCxnSpPr>
            <a:cxnSpLocks/>
            <a:stCxn id="12" idx="6"/>
          </p:cNvCxnSpPr>
          <p:nvPr/>
        </p:nvCxnSpPr>
        <p:spPr>
          <a:xfrm flipV="1">
            <a:off x="3300847" y="2608419"/>
            <a:ext cx="3022127" cy="219747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9C8F69-0D44-461B-98B9-C110B9A5F809}"/>
              </a:ext>
            </a:extLst>
          </p:cNvPr>
          <p:cNvCxnSpPr>
            <a:cxnSpLocks/>
            <a:stCxn id="12" idx="6"/>
          </p:cNvCxnSpPr>
          <p:nvPr/>
        </p:nvCxnSpPr>
        <p:spPr>
          <a:xfrm flipV="1">
            <a:off x="3300847" y="4393523"/>
            <a:ext cx="3022127" cy="41237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9FAA1413-6B4A-4961-B221-CBCD15BB3FEE}"/>
              </a:ext>
            </a:extLst>
          </p:cNvPr>
          <p:cNvSpPr/>
          <p:nvPr/>
        </p:nvSpPr>
        <p:spPr>
          <a:xfrm>
            <a:off x="2945927" y="4675922"/>
            <a:ext cx="354920" cy="259948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96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94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C3929B-9CB9-407C-B4A3-E89442FC8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Activities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33E31F2-449C-49AC-9E1F-5CE75166D9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53360" y="3664722"/>
            <a:ext cx="4386460" cy="788671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000"/>
              <a:t>Increase and improve data collection and reporting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B2BB817-E29B-4D94-90C3-6BAF7CC2913B}"/>
              </a:ext>
            </a:extLst>
          </p:cNvPr>
          <p:cNvGraphicFramePr>
            <a:graphicFrameLocks noGrp="1"/>
          </p:cNvGraphicFramePr>
          <p:nvPr>
            <p:ph type="pic" sz="quarter" idx="11"/>
          </p:nvPr>
        </p:nvGraphicFramePr>
        <p:xfrm>
          <a:off x="6733035" y="2041539"/>
          <a:ext cx="4813705" cy="4046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F3038E90-6018-449B-B847-F92BA7DE3F67}"/>
              </a:ext>
            </a:extLst>
          </p:cNvPr>
          <p:cNvGrpSpPr/>
          <p:nvPr/>
        </p:nvGrpSpPr>
        <p:grpSpPr>
          <a:xfrm>
            <a:off x="6096000" y="2065579"/>
            <a:ext cx="5843955" cy="4356860"/>
            <a:chOff x="949566" y="2622008"/>
            <a:chExt cx="5843955" cy="435686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FBCF163-CD93-4A5F-8E7D-6194E986ACC3}"/>
                </a:ext>
              </a:extLst>
            </p:cNvPr>
            <p:cNvSpPr txBox="1"/>
            <p:nvPr/>
          </p:nvSpPr>
          <p:spPr>
            <a:xfrm>
              <a:off x="5289123" y="2622008"/>
              <a:ext cx="15043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Local Health Departments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6BDBD40-EC3A-465C-A686-977FE8FDA23E}"/>
                </a:ext>
              </a:extLst>
            </p:cNvPr>
            <p:cNvSpPr txBox="1"/>
            <p:nvPr/>
          </p:nvSpPr>
          <p:spPr>
            <a:xfrm>
              <a:off x="949566" y="2677644"/>
              <a:ext cx="21824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DSHS Central and Regional Offices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CCB22C-DCA1-49BE-A928-817ABC61E7D3}"/>
                </a:ext>
              </a:extLst>
            </p:cNvPr>
            <p:cNvSpPr txBox="1"/>
            <p:nvPr/>
          </p:nvSpPr>
          <p:spPr>
            <a:xfrm>
              <a:off x="2848419" y="6609536"/>
              <a:ext cx="2290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State Agency Partners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9B64DD5-801B-4304-AF85-5081CCBF2FA3}"/>
              </a:ext>
            </a:extLst>
          </p:cNvPr>
          <p:cNvSpPr txBox="1"/>
          <p:nvPr/>
        </p:nvSpPr>
        <p:spPr>
          <a:xfrm>
            <a:off x="8278428" y="3810161"/>
            <a:ext cx="1737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Grant Partners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4FD8C1-88CE-48DD-884E-B9D3E3B0D604}"/>
              </a:ext>
            </a:extLst>
          </p:cNvPr>
          <p:cNvSpPr txBox="1"/>
          <p:nvPr/>
        </p:nvSpPr>
        <p:spPr>
          <a:xfrm>
            <a:off x="511529" y="2065579"/>
            <a:ext cx="5584471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Current funding from 6/1/2021 – 5/31/2023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Activities focus on 3 key CDC strategies: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2B2A3E8-4374-483F-9A19-FD48BF9813C9}"/>
              </a:ext>
            </a:extLst>
          </p:cNvPr>
          <p:cNvGrpSpPr/>
          <p:nvPr/>
        </p:nvGrpSpPr>
        <p:grpSpPr>
          <a:xfrm>
            <a:off x="838200" y="3480350"/>
            <a:ext cx="984624" cy="3032486"/>
            <a:chOff x="496382" y="3462594"/>
            <a:chExt cx="984624" cy="3032486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89CBDD4-9D69-4E5D-B18A-403137406A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6877" y="5522037"/>
              <a:ext cx="973043" cy="973043"/>
            </a:xfrm>
            <a:prstGeom prst="ellipse">
              <a:avLst/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F096702-90F2-4B20-B8AE-6972567341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7963" y="4487074"/>
              <a:ext cx="973043" cy="973043"/>
            </a:xfrm>
            <a:prstGeom prst="ellipse">
              <a:avLst/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1AF8809-2CBF-4E10-84B4-E355291625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6382" y="3462594"/>
              <a:ext cx="973043" cy="973043"/>
            </a:xfrm>
            <a:prstGeom prst="ellipse">
              <a:avLst/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7" name="Graphic 16" descr="Bar chart with solid fill">
              <a:extLst>
                <a:ext uri="{FF2B5EF4-FFF2-40B4-BE49-F238E27FC236}">
                  <a16:creationId xmlns:a16="http://schemas.microsoft.com/office/drawing/2014/main" id="{2F893F33-301C-4142-A60F-F62F2CE47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16694" y="3537635"/>
              <a:ext cx="777240" cy="777240"/>
            </a:xfrm>
            <a:prstGeom prst="rect">
              <a:avLst/>
            </a:prstGeom>
          </p:spPr>
        </p:pic>
        <p:pic>
          <p:nvPicPr>
            <p:cNvPr id="3" name="Graphic 2" descr="Group with solid fill">
              <a:extLst>
                <a:ext uri="{FF2B5EF4-FFF2-40B4-BE49-F238E27FC236}">
                  <a16:creationId xmlns:a16="http://schemas.microsoft.com/office/drawing/2014/main" id="{9ED7A351-2D59-41D1-95DE-750779633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6694" y="4584975"/>
              <a:ext cx="777240" cy="777240"/>
            </a:xfrm>
            <a:prstGeom prst="rect">
              <a:avLst/>
            </a:prstGeom>
          </p:spPr>
        </p:pic>
        <p:pic>
          <p:nvPicPr>
            <p:cNvPr id="7" name="Graphic 6" descr="Cheers with solid fill">
              <a:extLst>
                <a:ext uri="{FF2B5EF4-FFF2-40B4-BE49-F238E27FC236}">
                  <a16:creationId xmlns:a16="http://schemas.microsoft.com/office/drawing/2014/main" id="{6F5CA5A1-D900-47E0-B363-C6FCC64DA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91798" y="5645199"/>
              <a:ext cx="777240" cy="777240"/>
            </a:xfrm>
            <a:prstGeom prst="rect">
              <a:avLst/>
            </a:prstGeom>
          </p:spPr>
        </p:pic>
      </p:grp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15550543-4079-4020-8368-C4D8F9DEA35B}"/>
              </a:ext>
            </a:extLst>
          </p:cNvPr>
          <p:cNvSpPr txBox="1">
            <a:spLocks/>
          </p:cNvSpPr>
          <p:nvPr/>
        </p:nvSpPr>
        <p:spPr>
          <a:xfrm>
            <a:off x="1953360" y="5767035"/>
            <a:ext cx="4654658" cy="607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/>
              <a:t>Mobilize and support partners and collaborators</a:t>
            </a:r>
          </a:p>
          <a:p>
            <a:endParaRPr lang="en-US"/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A17B4FCF-AE39-4CC7-B4E4-B2592F52B95E}"/>
              </a:ext>
            </a:extLst>
          </p:cNvPr>
          <p:cNvSpPr txBox="1">
            <a:spLocks/>
          </p:cNvSpPr>
          <p:nvPr/>
        </p:nvSpPr>
        <p:spPr>
          <a:xfrm>
            <a:off x="1953360" y="4667957"/>
            <a:ext cx="4654658" cy="973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sz="2000"/>
              <a:t>Build, leverage, and expand infrastructure and support</a:t>
            </a:r>
          </a:p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1E173B-1319-42FC-A81C-528647D0C6F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B6B54E4-5A71-4511-84E9-33A1CA2A9E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52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0CBCF4AE-EEE1-4033-8928-829C50AF2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1EDE7A0-2A40-4843-A4BA-64BCA4242F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CBA1D1CA-5FEC-4D6F-94BC-A7D8583AB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72" y="81465"/>
            <a:ext cx="8449056" cy="6528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9459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6FE2B-6661-49D6-8DE2-34EF05E64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DSHS Activities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F6D2E-069C-40A3-8BE3-8D754008C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54E4-5A71-4511-84E9-33A1CA2A9EE3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721D0B-F826-411F-9F9A-BC9349FB1BBB}"/>
              </a:ext>
            </a:extLst>
          </p:cNvPr>
          <p:cNvSpPr txBox="1"/>
          <p:nvPr/>
        </p:nvSpPr>
        <p:spPr>
          <a:xfrm>
            <a:off x="838201" y="1676566"/>
            <a:ext cx="5446690" cy="3801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b="1" dirty="0"/>
              <a:t>Regional activities to date: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Met regional DSHS staff and regional grant partners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Conducted windshield assessments in focus counties and reviewing available data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Met with county judges to introduce the grant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Ongoing meetings with potential partners and community organizations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Developing community engagement strategy workplans with regional guidance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FAEA60BF-3BF5-4937-8E1A-837F5698806C}"/>
              </a:ext>
            </a:extLst>
          </p:cNvPr>
          <p:cNvSpPr txBox="1">
            <a:spLocks/>
          </p:cNvSpPr>
          <p:nvPr/>
        </p:nvSpPr>
        <p:spPr>
          <a:xfrm>
            <a:off x="6625366" y="1681162"/>
            <a:ext cx="5076955" cy="4921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600" b="1" dirty="0"/>
              <a:t>Top Priorities from County Judges</a:t>
            </a:r>
          </a:p>
        </p:txBody>
      </p: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9DB78EAA-C55A-40BF-B97F-435045BA52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2612681"/>
              </p:ext>
            </p:extLst>
          </p:nvPr>
        </p:nvGraphicFramePr>
        <p:xfrm>
          <a:off x="6572249" y="2313151"/>
          <a:ext cx="5183188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4781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D64B5-CA4D-4AFC-B5F5-B230EB126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300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Grant Coordination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F56BD-D9D6-4381-A2D7-55249DDA1A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3340" y="1905519"/>
            <a:ext cx="5039972" cy="45284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Monthly sharing sessions with all grant partners </a:t>
            </a:r>
          </a:p>
          <a:p>
            <a:pPr lvl="1"/>
            <a:r>
              <a:rPr lang="en-US" dirty="0"/>
              <a:t>Highlight grant partner successes</a:t>
            </a:r>
          </a:p>
          <a:p>
            <a:pPr lvl="1"/>
            <a:r>
              <a:rPr lang="en-US" dirty="0"/>
              <a:t>Discuss grant partner needs and challenges</a:t>
            </a:r>
          </a:p>
          <a:p>
            <a:pPr lvl="1"/>
            <a:r>
              <a:rPr lang="en-US" dirty="0"/>
              <a:t>Invite speakers from service providers and potential partners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Routine regional coordination meetings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B5547-794D-46BF-BDE6-5EBDA1C7459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B6B54E4-5A71-4511-84E9-33A1CA2A9E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A36284-CF52-4885-93F8-92EF7F474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172" y="1997123"/>
            <a:ext cx="2865749" cy="16072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8942DF-6E7B-4977-A299-030CAF156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8675" y="1986600"/>
            <a:ext cx="2860491" cy="16055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DC6794-A1AB-40C8-9E86-AB9CA86E9E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72"/>
          <a:stretch/>
        </p:blipFill>
        <p:spPr>
          <a:xfrm>
            <a:off x="8938674" y="3800949"/>
            <a:ext cx="2860491" cy="16405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B11704-6E36-4472-9B1E-E0BB7CD3036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20"/>
          <a:stretch/>
        </p:blipFill>
        <p:spPr>
          <a:xfrm>
            <a:off x="5895479" y="3800949"/>
            <a:ext cx="2854211" cy="163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05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6AC6A-155C-452B-A591-5E0B91903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/>
              <a:t>Texas Public Health Fellowship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41222-7790-4079-A7E7-331F9F94F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B6B54E4-5A71-4511-84E9-33A1CA2A9E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C109FF74-0E06-472E-9F24-CE6C86398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14" y="7511446"/>
            <a:ext cx="7518399" cy="50122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F56D86-A0C4-4DF6-A0F3-F4CA273D33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62" b="53132"/>
          <a:stretch/>
        </p:blipFill>
        <p:spPr>
          <a:xfrm>
            <a:off x="0" y="2830927"/>
            <a:ext cx="12210513" cy="38091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2E03D6-2D0F-4ACF-BFD8-95889A73C4BA}"/>
              </a:ext>
            </a:extLst>
          </p:cNvPr>
          <p:cNvSpPr txBox="1"/>
          <p:nvPr/>
        </p:nvSpPr>
        <p:spPr>
          <a:xfrm>
            <a:off x="250521" y="1557744"/>
            <a:ext cx="6309936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Overview: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One-year, paid training program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Hands-on, real-world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experience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8A8707-46F3-44EF-AD5D-A18B484F02A5}"/>
              </a:ext>
            </a:extLst>
          </p:cNvPr>
          <p:cNvSpPr txBox="1"/>
          <p:nvPr/>
        </p:nvSpPr>
        <p:spPr>
          <a:xfrm>
            <a:off x="4532992" y="1957853"/>
            <a:ext cx="66747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Early career public health professionals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Professional development and mentorship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1256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79CDEC8-A696-49A5-AF68-EB11BCDCB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2022-23 Fellowship Host Sites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AF25FE6-C837-46D4-9ED4-8A09609E10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5279" y="2357362"/>
            <a:ext cx="5006788" cy="32942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Local Health Departments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DSHS Programs and Regional Offices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36 Fellowship Positions:</a:t>
            </a:r>
          </a:p>
          <a:p>
            <a:pPr lvl="1"/>
            <a:r>
              <a:rPr lang="en-US" dirty="0"/>
              <a:t>13 positions with 9 LHDs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23 positions with 19 DSHS programs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DE24D1-1D3D-4772-A3BE-5F1695C59E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B54E4-5A71-4511-84E9-33A1CA2A9E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Placeholder 6" descr="Diagram&#10;&#10;Description automatically generated">
            <a:extLst>
              <a:ext uri="{FF2B5EF4-FFF2-40B4-BE49-F238E27FC236}">
                <a16:creationId xmlns:a16="http://schemas.microsoft.com/office/drawing/2014/main" id="{87717637-C552-48F4-88B9-D5E55812BD6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" r="3535"/>
          <a:stretch>
            <a:fillRect/>
          </a:stretch>
        </p:blipFill>
        <p:spPr>
          <a:xfrm>
            <a:off x="5747657" y="1470023"/>
            <a:ext cx="6096000" cy="5068889"/>
          </a:xfrm>
        </p:spPr>
      </p:pic>
    </p:spTree>
    <p:extLst>
      <p:ext uri="{BB962C8B-B14F-4D97-AF65-F5344CB8AC3E}">
        <p14:creationId xmlns:p14="http://schemas.microsoft.com/office/powerpoint/2010/main" val="1703733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6AC6A-155C-452B-A591-5E0B91903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/>
              <a:t>Fellowship Details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AFC9D0-7BBC-40BF-B61B-DBF6F3C153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300"/>
              <a:t>2022-23 Positions provide experience in: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26B3D-65DE-42BC-86A2-43BE2A35CB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Community engagement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Data collection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Data analysis and data visualization</a:t>
            </a:r>
          </a:p>
          <a:p>
            <a:pPr>
              <a:spcBef>
                <a:spcPts val="400"/>
              </a:spcBef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Strategic planning and </a:t>
            </a:r>
            <a:r>
              <a:rPr lang="en-US" sz="2000">
                <a:solidFill>
                  <a:prstClr val="black"/>
                </a:solidFill>
              </a:rPr>
              <a:t>project management</a:t>
            </a:r>
          </a:p>
          <a:p>
            <a:pPr>
              <a:spcBef>
                <a:spcPts val="400"/>
              </a:spcBef>
              <a:defRPr/>
            </a:pPr>
            <a:r>
              <a:rPr lang="en-US" sz="2000">
                <a:solidFill>
                  <a:prstClr val="black"/>
                </a:solidFill>
              </a:rPr>
              <a:t>Disease surveillance and outbreak investigation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>
                <a:solidFill>
                  <a:prstClr val="black"/>
                </a:solidFill>
                <a:latin typeface="Calibri" panose="020F0502020204030204"/>
              </a:rPr>
              <a:t>Public health preparedness and emergency response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>
                <a:solidFill>
                  <a:prstClr val="black"/>
                </a:solidFill>
                <a:latin typeface="Calibri" panose="020F0502020204030204"/>
              </a:rPr>
              <a:t>Program evaluation and quality improvement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>
                <a:solidFill>
                  <a:prstClr val="black"/>
                </a:solidFill>
                <a:latin typeface="Calibri" panose="020F0502020204030204"/>
              </a:rPr>
              <a:t>Health education and communication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Report and manuscript writing</a:t>
            </a:r>
            <a:endParaRPr lang="en-US" sz="2000"/>
          </a:p>
          <a:p>
            <a:pPr>
              <a:spcBef>
                <a:spcPts val="400"/>
              </a:spcBef>
              <a:defRPr/>
            </a:pPr>
            <a:endParaRPr lang="en-US" sz="2000">
              <a:solidFill>
                <a:prstClr val="black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ABCA43A-118E-4615-9D50-CE384CCA6E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300"/>
              <a:t>Professional development opportunities: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0AF410-E253-40AA-894F-3B52AF844C1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spcBef>
                <a:spcPts val="400"/>
              </a:spcBef>
              <a:defRPr/>
            </a:pPr>
            <a:r>
              <a:rPr lang="en-US" sz="2000"/>
              <a:t>Monthly skill building workshops hosted by Office of Practice and Learning (OPL)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/>
              <a:t>Fellows matched to an OPL coach to receive 1:1 mentoring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/>
              <a:t>Fellows will complete a personal professional development plan identifying:</a:t>
            </a:r>
          </a:p>
          <a:p>
            <a:pPr lvl="1">
              <a:spcBef>
                <a:spcPts val="400"/>
              </a:spcBef>
              <a:defRPr/>
            </a:pPr>
            <a:r>
              <a:rPr lang="en-US" sz="1600"/>
              <a:t>Public health competency focus areas of interest</a:t>
            </a:r>
          </a:p>
          <a:p>
            <a:pPr lvl="1">
              <a:spcBef>
                <a:spcPts val="400"/>
              </a:spcBef>
              <a:defRPr/>
            </a:pPr>
            <a:r>
              <a:rPr lang="en-US" sz="1600"/>
              <a:t>Training and development plan</a:t>
            </a:r>
          </a:p>
          <a:p>
            <a:pPr>
              <a:spcBef>
                <a:spcPts val="400"/>
              </a:spcBef>
              <a:defRPr/>
            </a:pPr>
            <a:r>
              <a:rPr lang="en-US" sz="2000"/>
              <a:t>Networking opportunities with DSHS staff</a:t>
            </a:r>
          </a:p>
          <a:p>
            <a:pPr>
              <a:spcBef>
                <a:spcPts val="400"/>
              </a:spcBef>
              <a:defRPr/>
            </a:pPr>
            <a:r>
              <a:rPr lang="en-US" sz="2000"/>
              <a:t>HHS Jobs presentations</a:t>
            </a:r>
          </a:p>
          <a:p>
            <a:pPr>
              <a:spcBef>
                <a:spcPts val="400"/>
              </a:spcBef>
              <a:defRPr/>
            </a:pPr>
            <a:r>
              <a:rPr lang="en-US" sz="2000"/>
              <a:t>Culminating experience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41222-7790-4079-A7E7-331F9F94F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B6B54E4-5A71-4511-84E9-33A1CA2A9E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3338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64AF11C-8A9A-4007-8732-C979B1921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85" y="175508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3600" dirty="0"/>
              <a:t>2022-23 Fellowship: Professional Development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DB0D03-B709-4DDC-82C5-90B8C9582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B6B54E4-5A71-4511-84E9-33A1CA2A9EE3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895B7B2-C4D0-4D82-BE95-2A0D97C1E540}"/>
              </a:ext>
            </a:extLst>
          </p:cNvPr>
          <p:cNvGraphicFramePr/>
          <p:nvPr/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Arrow: Right 9">
            <a:extLst>
              <a:ext uri="{FF2B5EF4-FFF2-40B4-BE49-F238E27FC236}">
                <a16:creationId xmlns:a16="http://schemas.microsoft.com/office/drawing/2014/main" id="{3799DFCB-8473-402A-9087-0EBA8242B0C0}"/>
              </a:ext>
            </a:extLst>
          </p:cNvPr>
          <p:cNvSpPr/>
          <p:nvPr/>
        </p:nvSpPr>
        <p:spPr>
          <a:xfrm>
            <a:off x="6534149" y="3659188"/>
            <a:ext cx="1304925" cy="893762"/>
          </a:xfrm>
          <a:prstGeom prst="rightArrow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3BE5D6-FB96-4C9C-8C63-AF6003CB39DD}"/>
              </a:ext>
            </a:extLst>
          </p:cNvPr>
          <p:cNvSpPr txBox="1"/>
          <p:nvPr/>
        </p:nvSpPr>
        <p:spPr>
          <a:xfrm>
            <a:off x="7839074" y="2648157"/>
            <a:ext cx="32194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4472C4"/>
                </a:solidFill>
              </a:rPr>
              <a:t>Soft Skill Development </a:t>
            </a:r>
          </a:p>
          <a:p>
            <a:pPr algn="ctr"/>
            <a:r>
              <a:rPr lang="en-US" sz="3600" b="1">
                <a:solidFill>
                  <a:srgbClr val="4472C4"/>
                </a:solidFill>
              </a:rPr>
              <a:t>&amp;</a:t>
            </a:r>
          </a:p>
          <a:p>
            <a:pPr algn="ctr"/>
            <a:r>
              <a:rPr lang="en-US" sz="3600" b="1">
                <a:solidFill>
                  <a:srgbClr val="4472C4"/>
                </a:solidFill>
              </a:rPr>
              <a:t>Public Health Systems Education</a:t>
            </a:r>
          </a:p>
          <a:p>
            <a:pPr algn="ctr"/>
            <a:endParaRPr lang="en-US" sz="3600" b="1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218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SHS Slide Theme">
  <a:themeElements>
    <a:clrScheme name="DSHS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003087"/>
      </a:accent1>
      <a:accent2>
        <a:srgbClr val="C00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Powerpoint-Template.potx" id="{6FC93773-1777-49B8-B085-21A8058814C0}" vid="{683E1146-0F7A-4BF5-8A2F-3CF7ECB0942A}"/>
    </a:ext>
  </a:extLst>
</a:theme>
</file>

<file path=ppt/theme/theme2.xml><?xml version="1.0" encoding="utf-8"?>
<a:theme xmlns:a="http://schemas.openxmlformats.org/drawingml/2006/main" name="DSHS Slide Layout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Powerpoint-Template.potx" id="{6FC93773-1777-49B8-B085-21A8058814C0}" vid="{4124A9E9-EF70-4508-B786-ECE044002AD0}"/>
    </a:ext>
  </a:extLst>
</a:theme>
</file>

<file path=ppt/theme/theme3.xml><?xml version="1.0" encoding="utf-8"?>
<a:theme xmlns:a="http://schemas.openxmlformats.org/drawingml/2006/main" name="DSHS Slide Layout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Powerpoint-Template.potx" id="{6FC93773-1777-49B8-B085-21A8058814C0}" vid="{AFDF2EBF-DC16-4258-9B11-8246FF8EEFC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DSHS-Powerpoint-Template</Template>
  <TotalTime>154</TotalTime>
  <Words>770</Words>
  <Application>Microsoft Office PowerPoint</Application>
  <PresentationFormat>Widescreen</PresentationFormat>
  <Paragraphs>153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Roboto</vt:lpstr>
      <vt:lpstr>Wingdings</vt:lpstr>
      <vt:lpstr>DSHS Slide Theme</vt:lpstr>
      <vt:lpstr>DSHS Slide Layout 2</vt:lpstr>
      <vt:lpstr>DSHS Slide Layout 3</vt:lpstr>
      <vt:lpstr>Community Conversations  on Health  </vt:lpstr>
      <vt:lpstr>Grant Activities</vt:lpstr>
      <vt:lpstr>PowerPoint Presentation</vt:lpstr>
      <vt:lpstr>DSHS Activities</vt:lpstr>
      <vt:lpstr>Grant Coordination</vt:lpstr>
      <vt:lpstr>Texas Public Health Fellowship</vt:lpstr>
      <vt:lpstr>2022-23 Fellowship Host Sites </vt:lpstr>
      <vt:lpstr>Fellowship Details</vt:lpstr>
      <vt:lpstr>2022-23 Fellowship: Professional Development</vt:lpstr>
      <vt:lpstr>2023-24 Fellowship Timeline</vt:lpstr>
      <vt:lpstr>Grant Successes</vt:lpstr>
      <vt:lpstr>Building Community Relationships</vt:lpstr>
      <vt:lpstr>Addressing Community Needs</vt:lpstr>
      <vt:lpstr>Addressing Service Gaps</vt:lpstr>
      <vt:lpstr>Addressing Service Gaps</vt:lpstr>
      <vt:lpstr>Providing Health Education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Texas Department of State Health Services</dc:creator>
  <cp:lastModifiedBy>Akhtar,Aelia (DSHS)</cp:lastModifiedBy>
  <cp:revision>4</cp:revision>
  <cp:lastPrinted>2022-04-21T20:31:53Z</cp:lastPrinted>
  <dcterms:created xsi:type="dcterms:W3CDTF">2018-12-06T15:25:41Z</dcterms:created>
  <dcterms:modified xsi:type="dcterms:W3CDTF">2022-08-26T18:54:17Z</dcterms:modified>
</cp:coreProperties>
</file>