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1" r:id="rId3"/>
    <p:sldMasterId id="2147483716" r:id="rId4"/>
    <p:sldMasterId id="2147483728" r:id="rId5"/>
    <p:sldMasterId id="2147483752" r:id="rId6"/>
    <p:sldMasterId id="2147483762" r:id="rId7"/>
    <p:sldMasterId id="2147483779" r:id="rId8"/>
    <p:sldMasterId id="2147483791" r:id="rId9"/>
    <p:sldMasterId id="2147483802" r:id="rId10"/>
  </p:sldMasterIdLst>
  <p:notesMasterIdLst>
    <p:notesMasterId r:id="rId26"/>
  </p:notesMasterIdLst>
  <p:sldIdLst>
    <p:sldId id="2147479033" r:id="rId11"/>
    <p:sldId id="2147479015" r:id="rId12"/>
    <p:sldId id="719" r:id="rId13"/>
    <p:sldId id="2147309777" r:id="rId14"/>
    <p:sldId id="2147309776" r:id="rId15"/>
    <p:sldId id="2147479040" r:id="rId16"/>
    <p:sldId id="2147469285" r:id="rId17"/>
    <p:sldId id="2147479039" r:id="rId18"/>
    <p:sldId id="2147309778" r:id="rId19"/>
    <p:sldId id="2145707143" r:id="rId20"/>
    <p:sldId id="2145707367" r:id="rId21"/>
    <p:sldId id="324" r:id="rId22"/>
    <p:sldId id="2147479035" r:id="rId23"/>
    <p:sldId id="290" r:id="rId24"/>
    <p:sldId id="273"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38E8A3-36DC-D04D-96D8-379C67187640}" name="Rios,Melissa (DSHS)" initials="R(" userId="S::Melissa.Rios@dshs.texas.gov::361336c1-0de9-4ed0-ba12-486f68eb1d27" providerId="AD"/>
  <p188:author id="{FA32D0D4-5AE2-E8A6-69E0-2AEBEE990CD3}" name="DelToro,Jessica (DSHS)" initials="D(" userId="S::Jessica.DelToro@dshs.texas.gov::e9078f98-305a-4671-a626-3a2e69978c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4878" autoAdjust="0"/>
  </p:normalViewPr>
  <p:slideViewPr>
    <p:cSldViewPr snapToGrid="0">
      <p:cViewPr varScale="1">
        <p:scale>
          <a:sx n="96" d="100"/>
          <a:sy n="96" d="100"/>
        </p:scale>
        <p:origin x="13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4301038457152"/>
          <c:y val="8.683852222943661E-2"/>
          <c:w val="0.76691397923085702"/>
          <c:h val="0.7167673847274173"/>
        </c:manualLayout>
      </c:layout>
      <c:barChart>
        <c:barDir val="col"/>
        <c:grouping val="clustered"/>
        <c:varyColors val="0"/>
        <c:ser>
          <c:idx val="0"/>
          <c:order val="0"/>
          <c:tx>
            <c:strRef>
              <c:f>Sheet1!$B$1</c:f>
              <c:strCache>
                <c:ptCount val="1"/>
                <c:pt idx="0">
                  <c:v>Cases</c:v>
                </c:pt>
              </c:strCache>
            </c:strRef>
          </c:tx>
          <c:spPr>
            <a:solidFill>
              <a:schemeClr val="accent1"/>
            </a:solidFill>
            <a:ln>
              <a:noFill/>
            </a:ln>
            <a:effectLst/>
          </c:spPr>
          <c:invertIfNegative val="0"/>
          <c:cat>
            <c:strRef>
              <c:f>Sheet1!$A$2:$A$8</c:f>
              <c:strCache>
                <c:ptCount val="7"/>
                <c:pt idx="0">
                  <c:v>2018</c:v>
                </c:pt>
                <c:pt idx="1">
                  <c:v>2019</c:v>
                </c:pt>
                <c:pt idx="2">
                  <c:v>2020</c:v>
                </c:pt>
                <c:pt idx="3">
                  <c:v>2021</c:v>
                </c:pt>
                <c:pt idx="4">
                  <c:v>2022</c:v>
                </c:pt>
                <c:pt idx="5">
                  <c:v>2023*</c:v>
                </c:pt>
                <c:pt idx="6">
                  <c:v>2024*</c:v>
                </c:pt>
              </c:strCache>
            </c:strRef>
          </c:cat>
          <c:val>
            <c:numRef>
              <c:f>Sheet1!$B$2:$B$8</c:f>
              <c:numCache>
                <c:formatCode>General</c:formatCode>
                <c:ptCount val="7"/>
                <c:pt idx="0">
                  <c:v>1113</c:v>
                </c:pt>
                <c:pt idx="1">
                  <c:v>1154</c:v>
                </c:pt>
                <c:pt idx="2">
                  <c:v>879</c:v>
                </c:pt>
                <c:pt idx="3">
                  <c:v>993</c:v>
                </c:pt>
                <c:pt idx="4">
                  <c:v>1103</c:v>
                </c:pt>
                <c:pt idx="5">
                  <c:v>1242</c:v>
                </c:pt>
                <c:pt idx="6">
                  <c:v>1241</c:v>
                </c:pt>
              </c:numCache>
            </c:numRef>
          </c:val>
          <c:extLst>
            <c:ext xmlns:c16="http://schemas.microsoft.com/office/drawing/2014/chart" uri="{C3380CC4-5D6E-409C-BE32-E72D297353CC}">
              <c16:uniqueId val="{00000000-8E02-4E50-B691-3587D58380AC}"/>
            </c:ext>
          </c:extLst>
        </c:ser>
        <c:dLbls>
          <c:showLegendKey val="0"/>
          <c:showVal val="0"/>
          <c:showCatName val="0"/>
          <c:showSerName val="0"/>
          <c:showPercent val="0"/>
          <c:showBubbleSize val="0"/>
        </c:dLbls>
        <c:gapWidth val="219"/>
        <c:axId val="1566050367"/>
        <c:axId val="1431773199"/>
      </c:barChart>
      <c:catAx>
        <c:axId val="156605036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3.6362074749316693E-2"/>
              <c:y val="0.816455613436687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773199"/>
        <c:crosses val="autoZero"/>
        <c:auto val="1"/>
        <c:lblAlgn val="ctr"/>
        <c:lblOffset val="100"/>
        <c:noMultiLvlLbl val="0"/>
      </c:catAx>
      <c:valAx>
        <c:axId val="1431773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dirty="0"/>
                  <a:t>Case Count</a:t>
                </a:r>
              </a:p>
            </c:rich>
          </c:tx>
          <c:layout>
            <c:manualLayout>
              <c:xMode val="edge"/>
              <c:yMode val="edge"/>
              <c:x val="1.6486344568495893E-2"/>
              <c:y val="0.344769775188024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60503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842C207-172C-48F0-AC6C-B6DA025ED985}" type="datetimeFigureOut">
              <a:rPr lang="en-US" smtClean="0"/>
              <a:t>2/12/2025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40C5B4-5420-4833-8784-59E9D60AAF25}" type="slidenum">
              <a:rPr lang="en-US" smtClean="0"/>
              <a:t>‹#›</a:t>
            </a:fld>
            <a:endParaRPr lang="en-US"/>
          </a:p>
        </p:txBody>
      </p:sp>
    </p:spTree>
    <p:extLst>
      <p:ext uri="{BB962C8B-B14F-4D97-AF65-F5344CB8AC3E}">
        <p14:creationId xmlns:p14="http://schemas.microsoft.com/office/powerpoint/2010/main" val="258641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440BF-88FE-47D5-8E97-F662FDE58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23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tuberculosis cooperative agreement has been renewed for the new project period, 2025 – 2029. </a:t>
            </a:r>
          </a:p>
          <a:p>
            <a:r>
              <a:rPr lang="en-US" dirty="0"/>
              <a:t> The preliminary TB case count for 2024 is 1,241 which is subject to change.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79A0-8EE3-4185-A8E2-E59CC6423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60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83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17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5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829B16-0F65-4892-853D-1BB018123D5A}" type="slidenum">
              <a:rPr lang="en-US" smtClean="0"/>
              <a:t>7</a:t>
            </a:fld>
            <a:endParaRPr lang="en-US"/>
          </a:p>
        </p:txBody>
      </p:sp>
    </p:spTree>
    <p:extLst>
      <p:ext uri="{BB962C8B-B14F-4D97-AF65-F5344CB8AC3E}">
        <p14:creationId xmlns:p14="http://schemas.microsoft.com/office/powerpoint/2010/main" val="248005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everyone has an IAMOnline Account, please log in and click </a:t>
            </a: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the "Access Request" tile. Then c</a:t>
            </a:r>
            <a:r>
              <a:rPr lang="en-US" sz="1200" dirty="0">
                <a:solidFill>
                  <a:srgbClr val="000000"/>
                </a:solidFill>
                <a:latin typeface="Open Sans"/>
                <a:ea typeface="Open Sans"/>
                <a:cs typeface="Open Sans"/>
              </a:rPr>
              <a:t>lick the three dots in the top left corner to open a dropdown menu, select "Manage Identity", then click the link titled "Tableau SHARP Data Sharing Site Access Request". You’ll see the Tableau Access Request form, fill it out and select the dashboard(s) that you would like to request access for and providing the business justification. After you review and understand the data use stipulations for the dataset, you can submit the request. There is an approval process that takes time but for the sake of the training, I’d still like to show you all how to access the dashboard.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a:ea typeface="Open Sans"/>
              <a:cs typeface="Open San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17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a:t>
            </a:r>
            <a:r>
              <a:rPr lang="en-US"/>
              <a:t>been approved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5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Impressions for digital ads are the number of times a sponsored post is displayed. </a:t>
            </a:r>
          </a:p>
          <a:p>
            <a:pPr marL="171450" indent="-171450">
              <a:buFont typeface="Arial" panose="020B0604020202020204" pitchFamily="34" charset="0"/>
              <a:buChar char="•"/>
            </a:pPr>
            <a:r>
              <a:rPr lang="en-US" dirty="0"/>
              <a:t>An individual can be shown an ad multiple times. </a:t>
            </a:r>
          </a:p>
          <a:p>
            <a:pPr marL="171450" indent="-171450">
              <a:buFont typeface="Arial" panose="020B0604020202020204" pitchFamily="34" charset="0"/>
              <a:buChar char="•"/>
            </a:pPr>
            <a:r>
              <a:rPr lang="en-US" dirty="0"/>
              <a:t>A session is a visit to a website. </a:t>
            </a:r>
          </a:p>
          <a:p>
            <a:pPr marL="171450" indent="-171450">
              <a:buFont typeface="Arial" panose="020B0604020202020204" pitchFamily="34" charset="0"/>
              <a:buChar char="•"/>
            </a:pPr>
            <a:r>
              <a:rPr lang="en-US" dirty="0"/>
              <a:t>A single session can contain multiple pageviews. </a:t>
            </a:r>
          </a:p>
          <a:p>
            <a:pPr marL="171450" indent="-171450">
              <a:buFont typeface="Arial" panose="020B0604020202020204" pitchFamily="34" charset="0"/>
              <a:buChar char="•"/>
            </a:pPr>
            <a:r>
              <a:rPr lang="en-US" dirty="0"/>
              <a:t>Pageviews are the total number of pages viewed during a session (or visit). </a:t>
            </a:r>
          </a:p>
          <a:p>
            <a:pPr marL="171450" indent="-171450">
              <a:buFont typeface="Arial" panose="020B0604020202020204" pitchFamily="34" charset="0"/>
              <a:buChar char="•"/>
            </a:pPr>
            <a:endParaRPr lang="en-US" dirty="0"/>
          </a:p>
          <a:p>
            <a:r>
              <a:rPr lang="en-US" dirty="0"/>
              <a:t>Notes: TIAP-PLUS has 578 active enrollments.</a:t>
            </a:r>
          </a:p>
          <a:p>
            <a:r>
              <a:rPr lang="en-US" dirty="0"/>
              <a:t>565 enrolled during open enrollment.</a:t>
            </a:r>
          </a:p>
          <a:p>
            <a:r>
              <a:rPr lang="en-US" dirty="0"/>
              <a:t>Two enrolled during the special enrollment period. </a:t>
            </a:r>
          </a:p>
          <a:p>
            <a:r>
              <a:rPr lang="en-US" dirty="0"/>
              <a:t>23 transferred from local subcontracted agencies after open enrollment ended. </a:t>
            </a:r>
          </a:p>
          <a:p>
            <a:r>
              <a:rPr lang="en-US" dirty="0"/>
              <a:t>17 have disenrolled.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54C98A-505A-4399-91AE-AD94F1766D5A}" type="slidenum">
              <a:rPr lang="en-US" smtClean="0"/>
              <a:t>11</a:t>
            </a:fld>
            <a:endParaRPr lang="en-US"/>
          </a:p>
        </p:txBody>
      </p:sp>
    </p:spTree>
    <p:extLst>
      <p:ext uri="{BB962C8B-B14F-4D97-AF65-F5344CB8AC3E}">
        <p14:creationId xmlns:p14="http://schemas.microsoft.com/office/powerpoint/2010/main" val="54922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TIAP-PLUS resources are on the DSHS HIV/STD website. </a:t>
            </a:r>
          </a:p>
          <a:p>
            <a:pPr marL="171450" indent="-171450">
              <a:buFont typeface="Arial" panose="020B0604020202020204" pitchFamily="34" charset="0"/>
              <a:buChar char="•"/>
            </a:pPr>
            <a:r>
              <a:rPr lang="en-US" dirty="0"/>
              <a:t>Items of note include flyers and posters with information designed to provide agencies with information to share with clients regarding TIAP-PLUS, an insurance information tool that allows subrecipient agency workers and clients to pull together medical provider and medications information before identifying an appropriate health care plan. </a:t>
            </a:r>
          </a:p>
          <a:p>
            <a:pPr marL="171450" indent="-171450">
              <a:buFont typeface="Arial" panose="020B0604020202020204" pitchFamily="34" charset="0"/>
              <a:buChar char="•"/>
            </a:pPr>
            <a:r>
              <a:rPr lang="en-US" dirty="0"/>
              <a:t>The website also includes videos and information on pre-approved plans under TIAP-PLUS. </a:t>
            </a:r>
          </a:p>
          <a:p>
            <a:pPr marL="171450" indent="-171450">
              <a:buFont typeface="Arial" panose="020B0604020202020204" pitchFamily="34" charset="0"/>
              <a:buChar char="•"/>
            </a:pPr>
            <a:r>
              <a:rPr lang="en-US" dirty="0"/>
              <a:t>This webpage was designed to provide all needed information on TIAP-PLUS in one place. </a:t>
            </a:r>
          </a:p>
        </p:txBody>
      </p:sp>
      <p:sp>
        <p:nvSpPr>
          <p:cNvPr id="4" name="Slide Number Placeholder 3"/>
          <p:cNvSpPr>
            <a:spLocks noGrp="1"/>
          </p:cNvSpPr>
          <p:nvPr>
            <p:ph type="sldNum" sz="quarter" idx="5"/>
          </p:nvPr>
        </p:nvSpPr>
        <p:spPr/>
        <p:txBody>
          <a:bodyPr/>
          <a:lstStyle/>
          <a:p>
            <a:fld id="{7E54C98A-505A-4399-91AE-AD94F1766D5A}" type="slidenum">
              <a:rPr lang="en-US" smtClean="0"/>
              <a:t>12</a:t>
            </a:fld>
            <a:endParaRPr lang="en-US"/>
          </a:p>
        </p:txBody>
      </p:sp>
    </p:spTree>
    <p:extLst>
      <p:ext uri="{BB962C8B-B14F-4D97-AF65-F5344CB8AC3E}">
        <p14:creationId xmlns:p14="http://schemas.microsoft.com/office/powerpoint/2010/main" val="132310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07169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8840922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3143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6918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711987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3937366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186835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2/12/2025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4812647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9494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9442287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9663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68413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3485152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26237040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70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754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4720104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722866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6231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204822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701154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92207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74847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3693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4941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6659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16905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272855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00791CEC-A550-34E1-DBBB-9300A6B941AA}"/>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426843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468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39379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05364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3970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79613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edit Master text styles</a:t>
            </a:r>
          </a:p>
        </p:txBody>
      </p:sp>
      <p:sp>
        <p:nvSpPr>
          <p:cNvPr id="6" name="Title Placeholder 1"/>
          <p:cNvSpPr>
            <a:spLocks noGrp="1"/>
          </p:cNvSpPr>
          <p:nvPr>
            <p:ph type="title"/>
          </p:nvPr>
        </p:nvSpPr>
        <p:spPr>
          <a:xfrm>
            <a:off x="469900" y="402587"/>
            <a:ext cx="11252200" cy="334102"/>
          </a:xfrm>
          <a:prstGeom prst="rect">
            <a:avLst/>
          </a:prstGeom>
        </p:spPr>
        <p:txBody>
          <a:bodyPr lIns="0" tIns="0" rIns="0" bIns="0" rtlCol="0" anchor="t">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3231384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351491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54777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485713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181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167124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46169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805874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83590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862189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2/12/2025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815447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2/12/2025</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250285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2/12/2025</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426030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10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2/12/2025</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621505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2/12/2025</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867955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1449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4565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933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52908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33623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48455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67431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505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660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17211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97328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864632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512211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72854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376672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60657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44740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330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9DFE1E0E-B6C8-AFD2-8D96-4468679CC5D8}"/>
              </a:ext>
            </a:extLst>
          </p:cNvPr>
          <p:cNvSpPr>
            <a:spLocks noGrp="1"/>
          </p:cNvSpPr>
          <p:nvPr>
            <p:ph type="sldNum" sz="quarter" idx="12"/>
          </p:nvPr>
        </p:nvSpPr>
        <p:spPr>
          <a:xfrm>
            <a:off x="9205823" y="6356350"/>
            <a:ext cx="2743200" cy="365125"/>
          </a:xfrm>
          <a:prstGeom prst="rect">
            <a:avLst/>
          </a:prstGeom>
        </p:spPr>
        <p:txBody>
          <a:bodyPr/>
          <a:lstStyle/>
          <a:p>
            <a:pPr algn="r"/>
            <a:fld id="{2AF131E7-C65A-4205-BD59-AD27FEB0E13B}" type="slidenum">
              <a:rPr lang="en-US" smtClean="0"/>
              <a:pPr algn="r"/>
              <a:t>‹#›</a:t>
            </a:fld>
            <a:endParaRPr lang="en-US" dirty="0"/>
          </a:p>
        </p:txBody>
      </p:sp>
    </p:spTree>
    <p:extLst>
      <p:ext uri="{BB962C8B-B14F-4D97-AF65-F5344CB8AC3E}">
        <p14:creationId xmlns:p14="http://schemas.microsoft.com/office/powerpoint/2010/main" val="1079779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21478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556182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a:xfrm>
            <a:off x="2208362" y="365125"/>
            <a:ext cx="9983638" cy="1325563"/>
          </a:xfr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249267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807788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9490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a:xfrm>
            <a:off x="2199736" y="365125"/>
            <a:ext cx="9118121" cy="1325563"/>
          </a:xfrm>
        </p:spPr>
        <p:txBody>
          <a:bodyPr/>
          <a:lstStyle>
            <a:lvl1pPr>
              <a:defRPr b="1">
                <a:solidFill>
                  <a:srgbClr val="022167"/>
                </a:solidFill>
                <a:effectLst/>
              </a:defRPr>
            </a:lvl1pPr>
          </a:lstStyle>
          <a:p>
            <a:r>
              <a:rPr lang="en-US"/>
              <a:t>Click to edit Master title style</a:t>
            </a:r>
          </a:p>
        </p:txBody>
      </p:sp>
    </p:spTree>
    <p:extLst>
      <p:ext uri="{BB962C8B-B14F-4D97-AF65-F5344CB8AC3E}">
        <p14:creationId xmlns:p14="http://schemas.microsoft.com/office/powerpoint/2010/main" val="1198512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973671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999372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792799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581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117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554670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42871892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a:xfrm>
            <a:off x="2208362" y="365125"/>
            <a:ext cx="9983638" cy="1325563"/>
          </a:xfrm>
        </p:spPr>
        <p:txBody>
          <a:bodyPr/>
          <a:lstStyle>
            <a:lvl1pPr algn="ctr">
              <a:defRPr b="1"/>
            </a:lvl1pPr>
          </a:lstStyle>
          <a:p>
            <a:r>
              <a:rPr lang="en-US"/>
              <a:t>Click to edit Master title style</a:t>
            </a:r>
          </a:p>
        </p:txBody>
      </p:sp>
    </p:spTree>
    <p:extLst>
      <p:ext uri="{BB962C8B-B14F-4D97-AF65-F5344CB8AC3E}">
        <p14:creationId xmlns:p14="http://schemas.microsoft.com/office/powerpoint/2010/main" val="184230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4169801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226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301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789023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dirty="0"/>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1145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dirty="0"/>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spTree>
    <p:extLst>
      <p:ext uri="{BB962C8B-B14F-4D97-AF65-F5344CB8AC3E}">
        <p14:creationId xmlns:p14="http://schemas.microsoft.com/office/powerpoint/2010/main" val="3243146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dirty="0"/>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3004543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0042780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dirty="0"/>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6730001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930740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135899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701897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5377850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2765245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3594861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3">
            <a:extLst>
              <a:ext uri="{FF2B5EF4-FFF2-40B4-BE49-F238E27FC236}">
                <a16:creationId xmlns:a16="http://schemas.microsoft.com/office/drawing/2014/main" id="{191DC372-3CDC-907E-5510-4092BA5F670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Tree>
    <p:extLst>
      <p:ext uri="{BB962C8B-B14F-4D97-AF65-F5344CB8AC3E}">
        <p14:creationId xmlns:p14="http://schemas.microsoft.com/office/powerpoint/2010/main" val="817497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6046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303752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834390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016311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05747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Updated: July 27, 2023</a:t>
            </a:r>
          </a:p>
        </p:txBody>
      </p:sp>
    </p:spTree>
    <p:extLst>
      <p:ext uri="{BB962C8B-B14F-4D97-AF65-F5344CB8AC3E}">
        <p14:creationId xmlns:p14="http://schemas.microsoft.com/office/powerpoint/2010/main" val="65712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8435498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
        <p:nvSpPr>
          <p:cNvPr id="10" name="Date Placeholder 3">
            <a:extLst>
              <a:ext uri="{FF2B5EF4-FFF2-40B4-BE49-F238E27FC236}">
                <a16:creationId xmlns:a16="http://schemas.microsoft.com/office/drawing/2014/main" id="{00791CEC-A550-34E1-DBBB-9300A6B941AA}"/>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Updated: July 27, 2023</a:t>
            </a:r>
          </a:p>
        </p:txBody>
      </p:sp>
    </p:spTree>
    <p:extLst>
      <p:ext uri="{BB962C8B-B14F-4D97-AF65-F5344CB8AC3E}">
        <p14:creationId xmlns:p14="http://schemas.microsoft.com/office/powerpoint/2010/main" val="30599408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8167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40354590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620966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66927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383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206741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6921824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2026935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9268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4.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5.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4.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0" Type="http://schemas.openxmlformats.org/officeDocument/2006/relationships/theme" Target="../theme/theme6.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1.png"/><Relationship Id="rId2" Type="http://schemas.openxmlformats.org/officeDocument/2006/relationships/slideLayout" Target="../slideLayouts/slideLayout71.xml"/><Relationship Id="rId16" Type="http://schemas.openxmlformats.org/officeDocument/2006/relationships/theme" Target="../theme/theme7.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4.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image" Target="../media/image1.pn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9.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512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16796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6">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1946665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26" r:id="rId14"/>
  </p:sldLayoutIdLst>
  <p:hf sldNum="0" hd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2/12/2025</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128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15821417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noChangeAspect="1"/>
          </p:cNvSpPr>
          <p:nvPr>
            <p:ph type="title"/>
          </p:nvPr>
        </p:nvSpPr>
        <p:spPr>
          <a:xfrm>
            <a:off x="0" y="365125"/>
            <a:ext cx="12191999"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Tree>
    <p:extLst>
      <p:ext uri="{BB962C8B-B14F-4D97-AF65-F5344CB8AC3E}">
        <p14:creationId xmlns:p14="http://schemas.microsoft.com/office/powerpoint/2010/main" val="13726584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ctr" defTabSz="914400" rtl="0" eaLnBrk="1" latinLnBrk="0" hangingPunct="1">
        <a:lnSpc>
          <a:spcPct val="90000"/>
        </a:lnSpc>
        <a:spcBef>
          <a:spcPct val="0"/>
        </a:spcBef>
        <a:buNone/>
        <a:defRPr sz="4400" b="0" kern="1200">
          <a:solidFill>
            <a:srgbClr val="003087"/>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noChangeAspect="1"/>
          </p:cNvSpPr>
          <p:nvPr>
            <p:ph type="title"/>
          </p:nvPr>
        </p:nvSpPr>
        <p:spPr>
          <a:xfrm>
            <a:off x="0" y="365125"/>
            <a:ext cx="12191999"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Tree>
    <p:extLst>
      <p:ext uri="{BB962C8B-B14F-4D97-AF65-F5344CB8AC3E}">
        <p14:creationId xmlns:p14="http://schemas.microsoft.com/office/powerpoint/2010/main" val="40060083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ftr="0" dt="0"/>
  <p:txStyles>
    <p:titleStyle>
      <a:lvl1pPr algn="ctr" defTabSz="914400" rtl="0" eaLnBrk="1" latinLnBrk="0" hangingPunct="1">
        <a:lnSpc>
          <a:spcPct val="90000"/>
        </a:lnSpc>
        <a:spcBef>
          <a:spcPct val="0"/>
        </a:spcBef>
        <a:buNone/>
        <a:defRPr sz="4400" b="0" kern="1200">
          <a:solidFill>
            <a:srgbClr val="003087"/>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dirty="0"/>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7">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80625D9-1975-28D8-B536-B8160C75FC16}"/>
              </a:ext>
            </a:extLst>
          </p:cNvPr>
          <p:cNvSpPr txBox="1"/>
          <p:nvPr userDrawn="1"/>
        </p:nvSpPr>
        <p:spPr>
          <a:xfrm>
            <a:off x="122549" y="6382555"/>
            <a:ext cx="2507530" cy="276999"/>
          </a:xfrm>
          <a:prstGeom prst="rect">
            <a:avLst/>
          </a:prstGeom>
          <a:noFill/>
        </p:spPr>
        <p:txBody>
          <a:bodyPr wrap="square" rtlCol="0">
            <a:spAutoFit/>
          </a:bodyPr>
          <a:lstStyle/>
          <a:p>
            <a:pPr algn="ctr"/>
            <a:r>
              <a:rPr lang="en-US" sz="1200" dirty="0">
                <a:solidFill>
                  <a:srgbClr val="002465"/>
                </a:solidFill>
              </a:rPr>
              <a:t>April 23, 2024</a:t>
            </a:r>
          </a:p>
        </p:txBody>
      </p:sp>
    </p:spTree>
    <p:extLst>
      <p:ext uri="{BB962C8B-B14F-4D97-AF65-F5344CB8AC3E}">
        <p14:creationId xmlns:p14="http://schemas.microsoft.com/office/powerpoint/2010/main" val="13268628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3">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dirty="0"/>
          </a:p>
        </p:txBody>
      </p:sp>
      <p:sp>
        <p:nvSpPr>
          <p:cNvPr id="4" name="TextBox 3">
            <a:extLst>
              <a:ext uri="{FF2B5EF4-FFF2-40B4-BE49-F238E27FC236}">
                <a16:creationId xmlns:a16="http://schemas.microsoft.com/office/drawing/2014/main" id="{C7F42532-4C03-F74D-21D7-FB035BF203ED}"/>
              </a:ext>
            </a:extLst>
          </p:cNvPr>
          <p:cNvSpPr txBox="1"/>
          <p:nvPr userDrawn="1"/>
        </p:nvSpPr>
        <p:spPr>
          <a:xfrm>
            <a:off x="-148866" y="6389781"/>
            <a:ext cx="2507530" cy="276999"/>
          </a:xfrm>
          <a:prstGeom prst="rect">
            <a:avLst/>
          </a:prstGeom>
          <a:noFill/>
        </p:spPr>
        <p:txBody>
          <a:bodyPr wrap="square" rtlCol="0">
            <a:spAutoFit/>
          </a:bodyPr>
          <a:lstStyle/>
          <a:p>
            <a:pPr algn="ctr"/>
            <a:r>
              <a:rPr lang="en-US" sz="1200" dirty="0">
                <a:solidFill>
                  <a:schemeClr val="bg1"/>
                </a:solidFill>
              </a:rPr>
              <a:t>April 23, 2024</a:t>
            </a:r>
          </a:p>
        </p:txBody>
      </p:sp>
    </p:spTree>
    <p:extLst>
      <p:ext uri="{BB962C8B-B14F-4D97-AF65-F5344CB8AC3E}">
        <p14:creationId xmlns:p14="http://schemas.microsoft.com/office/powerpoint/2010/main" val="27190540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112788177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s://www.dshs.texas.gov/sites/default/files/hivstd/meds/TIAP/InsuranceExpansion-Poster.pdf" TargetMode="External"/><Relationship Id="rId3" Type="http://schemas.openxmlformats.org/officeDocument/2006/relationships/hyperlink" Target="https://www.dshs.texas.gov/hivstd/meds/tiap-plus"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www.dshs.texas.gov/sites/default/files/hivstd/meds/TIAP/InsuranceExpansion-Flyer.pdf" TargetMode="External"/><Relationship Id="rId5" Type="http://schemas.openxmlformats.org/officeDocument/2006/relationships/image" Target="../media/image10.png"/><Relationship Id="rId10" Type="http://schemas.openxmlformats.org/officeDocument/2006/relationships/hyperlink" Target="https://www.dshs.texas.gov/sites/default/files/hivstd/meds/TIAP/MyInsuranceinformation.pdf" TargetMode="External"/><Relationship Id="rId4" Type="http://schemas.openxmlformats.org/officeDocument/2006/relationships/image" Target="../media/image9.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3" Type="http://schemas.openxmlformats.org/officeDocument/2006/relationships/hyperlink" Target="https://iamonline.hhs.state.tx.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iamonline.hhs.state.tx.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iamonline.hhs.state.tx.u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1BD-CB01-D86C-BEE1-FB048C7F5E84}"/>
              </a:ext>
            </a:extLst>
          </p:cNvPr>
          <p:cNvSpPr>
            <a:spLocks noGrp="1"/>
          </p:cNvSpPr>
          <p:nvPr>
            <p:ph type="title"/>
          </p:nvPr>
        </p:nvSpPr>
        <p:spPr/>
        <p:txBody>
          <a:bodyPr/>
          <a:lstStyle/>
          <a:p>
            <a:r>
              <a:rPr lang="en-US" dirty="0"/>
              <a:t>Infectious Disease Prevention</a:t>
            </a:r>
          </a:p>
        </p:txBody>
      </p:sp>
      <p:sp>
        <p:nvSpPr>
          <p:cNvPr id="3" name="Text Placeholder 2">
            <a:extLst>
              <a:ext uri="{FF2B5EF4-FFF2-40B4-BE49-F238E27FC236}">
                <a16:creationId xmlns:a16="http://schemas.microsoft.com/office/drawing/2014/main" id="{060A4142-E72B-C978-27B9-8768448CC683}"/>
              </a:ext>
            </a:extLst>
          </p:cNvPr>
          <p:cNvSpPr>
            <a:spLocks noGrp="1"/>
          </p:cNvSpPr>
          <p:nvPr>
            <p:ph type="body" idx="1"/>
          </p:nvPr>
        </p:nvSpPr>
        <p:spPr/>
        <p:txBody>
          <a:bodyPr/>
          <a:lstStyle/>
          <a:p>
            <a:r>
              <a:rPr lang="en-US" dirty="0"/>
              <a:t>Joshua  Hutchison, MBA</a:t>
            </a:r>
          </a:p>
          <a:p>
            <a:r>
              <a:rPr lang="en-US" dirty="0"/>
              <a:t>Deputy Commissioner, Infectious Disease Prevention Division</a:t>
            </a:r>
          </a:p>
        </p:txBody>
      </p:sp>
      <p:sp>
        <p:nvSpPr>
          <p:cNvPr id="4" name="Footer Placeholder 3">
            <a:extLst>
              <a:ext uri="{FF2B5EF4-FFF2-40B4-BE49-F238E27FC236}">
                <a16:creationId xmlns:a16="http://schemas.microsoft.com/office/drawing/2014/main" id="{4FD824D1-5924-11A6-801A-9226AF12DEEA}"/>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46839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31850" y="1326125"/>
            <a:ext cx="10515600" cy="2873190"/>
          </a:xfrm>
        </p:spPr>
        <p:txBody>
          <a:bodyPr/>
          <a:lstStyle/>
          <a:p>
            <a:r>
              <a:rPr lang="en-US"/>
              <a:t>Texas Insurance Assistance Program-PLUS (TIAP-PLUS)</a:t>
            </a:r>
          </a:p>
        </p:txBody>
      </p:sp>
      <p:sp>
        <p:nvSpPr>
          <p:cNvPr id="3" name="Slide Number Placeholder 4">
            <a:extLst>
              <a:ext uri="{FF2B5EF4-FFF2-40B4-BE49-F238E27FC236}">
                <a16:creationId xmlns:a16="http://schemas.microsoft.com/office/drawing/2014/main" id="{9C583AA0-DE21-985F-CB8D-82153FF78AF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1EDE7A0-2A40-4843-A4BA-64BCA4242F6B}" type="slidenum">
              <a:rPr lang="en-US" sz="1200" smtClean="0">
                <a:solidFill>
                  <a:schemeClr val="bg1"/>
                </a:solidFill>
              </a:rPr>
              <a:pPr algn="r"/>
              <a:t>10</a:t>
            </a:fld>
            <a:endParaRPr lang="en-US" sz="1200">
              <a:solidFill>
                <a:schemeClr val="bg1"/>
              </a:solidFill>
            </a:endParaRPr>
          </a:p>
        </p:txBody>
      </p:sp>
    </p:spTree>
    <p:extLst>
      <p:ext uri="{BB962C8B-B14F-4D97-AF65-F5344CB8AC3E}">
        <p14:creationId xmlns:p14="http://schemas.microsoft.com/office/powerpoint/2010/main" val="193983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1"/>
          </p:nvPr>
        </p:nvSpPr>
        <p:spPr>
          <a:xfrm>
            <a:off x="2397238" y="1880465"/>
            <a:ext cx="8947935" cy="4841009"/>
          </a:xfrm>
        </p:spPr>
        <p:txBody>
          <a:bodyPr>
            <a:normAutofit fontScale="77500" lnSpcReduction="20000"/>
          </a:bodyPr>
          <a:lstStyle/>
          <a:p>
            <a:r>
              <a:rPr lang="en-US" dirty="0"/>
              <a:t>TIAP-PLUS has 578 active enrollments.</a:t>
            </a:r>
          </a:p>
          <a:p>
            <a:r>
              <a:rPr lang="en-US" dirty="0"/>
              <a:t>Open enrollment: November 1, 2024 – January 15, 2025</a:t>
            </a:r>
          </a:p>
          <a:p>
            <a:r>
              <a:rPr lang="en-US" dirty="0"/>
              <a:t>KFF Campaign</a:t>
            </a:r>
          </a:p>
          <a:p>
            <a:pPr lvl="1"/>
            <a:r>
              <a:rPr lang="en-US" dirty="0"/>
              <a:t>English: </a:t>
            </a:r>
          </a:p>
          <a:p>
            <a:pPr lvl="2"/>
            <a:r>
              <a:rPr lang="en-US" dirty="0"/>
              <a:t>2,915,000+ impressions </a:t>
            </a:r>
          </a:p>
          <a:p>
            <a:pPr lvl="2"/>
            <a:r>
              <a:rPr lang="en-US" dirty="0"/>
              <a:t>43,800+ clicks </a:t>
            </a:r>
          </a:p>
          <a:p>
            <a:pPr lvl="2"/>
            <a:r>
              <a:rPr lang="en-US" dirty="0"/>
              <a:t>35,900+ web sessions</a:t>
            </a:r>
          </a:p>
          <a:p>
            <a:pPr lvl="1"/>
            <a:r>
              <a:rPr lang="en-US" dirty="0"/>
              <a:t>Spanish: </a:t>
            </a:r>
          </a:p>
          <a:p>
            <a:pPr lvl="2"/>
            <a:r>
              <a:rPr lang="en-US" dirty="0"/>
              <a:t>947,000+ impressions </a:t>
            </a:r>
          </a:p>
          <a:p>
            <a:pPr lvl="2"/>
            <a:r>
              <a:rPr lang="en-US" dirty="0"/>
              <a:t>16,800+ clicks </a:t>
            </a:r>
          </a:p>
          <a:p>
            <a:pPr lvl="2"/>
            <a:r>
              <a:rPr lang="en-US" dirty="0"/>
              <a:t>12,800+ web sessions</a:t>
            </a:r>
          </a:p>
          <a:p>
            <a:r>
              <a:rPr lang="en-US" dirty="0"/>
              <a:t>Other efforts:</a:t>
            </a:r>
          </a:p>
          <a:p>
            <a:pPr lvl="1"/>
            <a:r>
              <a:rPr lang="en-US" dirty="0"/>
              <a:t>26,000+ phone calls</a:t>
            </a:r>
          </a:p>
          <a:p>
            <a:pPr lvl="1"/>
            <a:r>
              <a:rPr lang="en-US" dirty="0"/>
              <a:t>27,500+ emails</a:t>
            </a:r>
          </a:p>
          <a:p>
            <a:pPr lvl="1"/>
            <a:r>
              <a:rPr lang="en-US" dirty="0"/>
              <a:t>12,000+ mailouts</a:t>
            </a:r>
          </a:p>
          <a:p>
            <a:pPr lvl="1"/>
            <a:r>
              <a:rPr lang="en-US" dirty="0"/>
              <a:t>14,000+ printed flyers and posters</a:t>
            </a:r>
          </a:p>
          <a:p>
            <a:pPr lvl="1"/>
            <a:r>
              <a:rPr lang="en-US" dirty="0"/>
              <a:t>40 events and meetings</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lstStyle/>
          <a:p>
            <a:r>
              <a:rPr lang="en-US" dirty="0"/>
              <a:t>TIAP-PLUS Outreach</a:t>
            </a:r>
          </a:p>
        </p:txBody>
      </p:sp>
      <p:sp>
        <p:nvSpPr>
          <p:cNvPr id="4" name="TextBox 3">
            <a:extLst>
              <a:ext uri="{FF2B5EF4-FFF2-40B4-BE49-F238E27FC236}">
                <a16:creationId xmlns:a16="http://schemas.microsoft.com/office/drawing/2014/main" id="{EF578ECF-84AD-C8FD-B59F-69DF9B9D183B}"/>
              </a:ext>
            </a:extLst>
          </p:cNvPr>
          <p:cNvSpPr txBox="1"/>
          <p:nvPr/>
        </p:nvSpPr>
        <p:spPr>
          <a:xfrm>
            <a:off x="3373403" y="6488668"/>
            <a:ext cx="6995604" cy="369332"/>
          </a:xfrm>
          <a:prstGeom prst="rect">
            <a:avLst/>
          </a:prstGeom>
          <a:noFill/>
        </p:spPr>
        <p:txBody>
          <a:bodyPr wrap="square" lIns="91440" tIns="45720" rIns="91440" bIns="45720" rtlCol="0" anchor="t">
            <a:spAutoFit/>
          </a:bodyPr>
          <a:lstStyle/>
          <a:p>
            <a:pPr algn="ct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Information as of January 15, 2024</a:t>
            </a:r>
            <a:endParaRPr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Calibri"/>
              <a:cs typeface="Calibri"/>
            </a:endParaRPr>
          </a:p>
        </p:txBody>
      </p:sp>
      <p:sp>
        <p:nvSpPr>
          <p:cNvPr id="5" name="Slide Number Placeholder 4">
            <a:extLst>
              <a:ext uri="{FF2B5EF4-FFF2-40B4-BE49-F238E27FC236}">
                <a16:creationId xmlns:a16="http://schemas.microsoft.com/office/drawing/2014/main" id="{CA440EC9-87BD-579D-AF29-F7FB409A669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1EDE7A0-2A40-4843-A4BA-64BCA4242F6B}" type="slidenum">
              <a:rPr lang="en-US" sz="1200" smtClean="0">
                <a:solidFill>
                  <a:schemeClr val="bg1">
                    <a:lumMod val="50000"/>
                  </a:schemeClr>
                </a:solidFill>
              </a:rPr>
              <a:pPr algn="r"/>
              <a:t>11</a:t>
            </a:fld>
            <a:endParaRPr lang="en-US" sz="1200">
              <a:solidFill>
                <a:schemeClr val="bg1">
                  <a:lumMod val="50000"/>
                </a:schemeClr>
              </a:solidFill>
            </a:endParaRPr>
          </a:p>
        </p:txBody>
      </p:sp>
    </p:spTree>
    <p:extLst>
      <p:ext uri="{BB962C8B-B14F-4D97-AF65-F5344CB8AC3E}">
        <p14:creationId xmlns:p14="http://schemas.microsoft.com/office/powerpoint/2010/main" val="120826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DBA221-D6A3-7095-090C-721B97EDABC0}"/>
              </a:ext>
            </a:extLst>
          </p:cNvPr>
          <p:cNvSpPr>
            <a:spLocks noGrp="1"/>
          </p:cNvSpPr>
          <p:nvPr>
            <p:ph type="title"/>
          </p:nvPr>
        </p:nvSpPr>
        <p:spPr/>
        <p:txBody>
          <a:bodyPr>
            <a:normAutofit/>
          </a:bodyPr>
          <a:lstStyle/>
          <a:p>
            <a:r>
              <a:rPr lang="en-US"/>
              <a:t>TIAP-PLUS Resources</a:t>
            </a:r>
          </a:p>
        </p:txBody>
      </p:sp>
      <p:sp>
        <p:nvSpPr>
          <p:cNvPr id="6" name="Content Placeholder 5">
            <a:extLst>
              <a:ext uri="{FF2B5EF4-FFF2-40B4-BE49-F238E27FC236}">
                <a16:creationId xmlns:a16="http://schemas.microsoft.com/office/drawing/2014/main" id="{879E9A97-3CC7-302A-420E-FA0AED40F726}"/>
              </a:ext>
            </a:extLst>
          </p:cNvPr>
          <p:cNvSpPr>
            <a:spLocks noGrp="1"/>
          </p:cNvSpPr>
          <p:nvPr>
            <p:ph idx="1"/>
          </p:nvPr>
        </p:nvSpPr>
        <p:spPr>
          <a:xfrm>
            <a:off x="6871205" y="5324805"/>
            <a:ext cx="4861619" cy="738663"/>
          </a:xfrm>
        </p:spPr>
        <p:txBody>
          <a:bodyPr>
            <a:normAutofit fontScale="92500" lnSpcReduction="10000"/>
          </a:bodyPr>
          <a:lstStyle/>
          <a:p>
            <a:pPr marL="0" indent="0" algn="ctr">
              <a:buNone/>
            </a:pPr>
            <a:r>
              <a:rPr lang="en-US"/>
              <a:t>Visit our </a:t>
            </a:r>
            <a:r>
              <a:rPr lang="en-US">
                <a:hlinkClick r:id="rId3"/>
              </a:rPr>
              <a:t>TIAP-PLUS</a:t>
            </a:r>
            <a:r>
              <a:rPr lang="en-US"/>
              <a:t> page for updates and resources</a:t>
            </a:r>
          </a:p>
          <a:p>
            <a:pPr marL="0" indent="0">
              <a:buNone/>
            </a:pPr>
            <a:endParaRPr lang="en-US"/>
          </a:p>
        </p:txBody>
      </p:sp>
      <p:pic>
        <p:nvPicPr>
          <p:cNvPr id="3" name="Picture 2">
            <a:extLst>
              <a:ext uri="{FF2B5EF4-FFF2-40B4-BE49-F238E27FC236}">
                <a16:creationId xmlns:a16="http://schemas.microsoft.com/office/drawing/2014/main" id="{4983699D-09F2-A926-3389-2555710594DA}"/>
              </a:ext>
            </a:extLst>
          </p:cNvPr>
          <p:cNvPicPr>
            <a:picLocks noChangeAspect="1"/>
          </p:cNvPicPr>
          <p:nvPr/>
        </p:nvPicPr>
        <p:blipFill>
          <a:blip r:embed="rId4"/>
          <a:stretch>
            <a:fillRect/>
          </a:stretch>
        </p:blipFill>
        <p:spPr>
          <a:xfrm>
            <a:off x="6871204" y="2380169"/>
            <a:ext cx="4861619" cy="2671206"/>
          </a:xfrm>
          <a:prstGeom prst="rect">
            <a:avLst/>
          </a:prstGeom>
        </p:spPr>
      </p:pic>
      <p:pic>
        <p:nvPicPr>
          <p:cNvPr id="4" name="Content Placeholder 16">
            <a:extLst>
              <a:ext uri="{FF2B5EF4-FFF2-40B4-BE49-F238E27FC236}">
                <a16:creationId xmlns:a16="http://schemas.microsoft.com/office/drawing/2014/main" id="{D1400B04-7EE5-B824-4AEA-22A9EAF8DEC9}"/>
              </a:ext>
            </a:extLst>
          </p:cNvPr>
          <p:cNvPicPr>
            <a:picLocks noChangeAspect="1"/>
          </p:cNvPicPr>
          <p:nvPr/>
        </p:nvPicPr>
        <p:blipFill>
          <a:blip r:embed="rId5"/>
          <a:stretch>
            <a:fillRect/>
          </a:stretch>
        </p:blipFill>
        <p:spPr>
          <a:xfrm>
            <a:off x="2397238" y="1880465"/>
            <a:ext cx="1522225" cy="1951194"/>
          </a:xfrm>
          <a:prstGeom prst="rect">
            <a:avLst/>
          </a:prstGeom>
        </p:spPr>
      </p:pic>
      <p:sp>
        <p:nvSpPr>
          <p:cNvPr id="7" name="TextBox 6">
            <a:extLst>
              <a:ext uri="{FF2B5EF4-FFF2-40B4-BE49-F238E27FC236}">
                <a16:creationId xmlns:a16="http://schemas.microsoft.com/office/drawing/2014/main" id="{3AB35E22-60FA-166A-1697-1DAF12D5F55C}"/>
              </a:ext>
            </a:extLst>
          </p:cNvPr>
          <p:cNvSpPr txBox="1"/>
          <p:nvPr/>
        </p:nvSpPr>
        <p:spPr>
          <a:xfrm>
            <a:off x="2352032" y="3831659"/>
            <a:ext cx="1567432" cy="523220"/>
          </a:xfrm>
          <a:prstGeom prst="rect">
            <a:avLst/>
          </a:prstGeom>
          <a:noFill/>
        </p:spPr>
        <p:txBody>
          <a:bodyPr wrap="square">
            <a:spAutoFit/>
          </a:bodyPr>
          <a:lstStyle/>
          <a:p>
            <a:r>
              <a:rPr lang="en-US" sz="1400">
                <a:hlinkClick r:id="rId6"/>
              </a:rPr>
              <a:t>THMP Insurance Expansion Notice</a:t>
            </a:r>
            <a:endParaRPr lang="en-US" sz="1400"/>
          </a:p>
        </p:txBody>
      </p:sp>
      <p:pic>
        <p:nvPicPr>
          <p:cNvPr id="10" name="Picture 9">
            <a:extLst>
              <a:ext uri="{FF2B5EF4-FFF2-40B4-BE49-F238E27FC236}">
                <a16:creationId xmlns:a16="http://schemas.microsoft.com/office/drawing/2014/main" id="{C8C0FC73-0055-5258-7364-1CBF0080CC21}"/>
              </a:ext>
            </a:extLst>
          </p:cNvPr>
          <p:cNvPicPr>
            <a:picLocks noChangeAspect="1"/>
          </p:cNvPicPr>
          <p:nvPr/>
        </p:nvPicPr>
        <p:blipFill>
          <a:blip r:embed="rId7"/>
          <a:stretch>
            <a:fillRect/>
          </a:stretch>
        </p:blipFill>
        <p:spPr>
          <a:xfrm>
            <a:off x="4467458" y="2465226"/>
            <a:ext cx="1959820" cy="2859579"/>
          </a:xfrm>
          <a:prstGeom prst="rect">
            <a:avLst/>
          </a:prstGeom>
        </p:spPr>
      </p:pic>
      <p:sp>
        <p:nvSpPr>
          <p:cNvPr id="11" name="TextBox 10">
            <a:extLst>
              <a:ext uri="{FF2B5EF4-FFF2-40B4-BE49-F238E27FC236}">
                <a16:creationId xmlns:a16="http://schemas.microsoft.com/office/drawing/2014/main" id="{2BC1EA25-B328-CF92-2D40-46F55F21635F}"/>
              </a:ext>
            </a:extLst>
          </p:cNvPr>
          <p:cNvSpPr txBox="1"/>
          <p:nvPr/>
        </p:nvSpPr>
        <p:spPr>
          <a:xfrm>
            <a:off x="4467459" y="5324805"/>
            <a:ext cx="1959819" cy="523220"/>
          </a:xfrm>
          <a:prstGeom prst="rect">
            <a:avLst/>
          </a:prstGeom>
          <a:noFill/>
        </p:spPr>
        <p:txBody>
          <a:bodyPr wrap="square">
            <a:spAutoFit/>
          </a:bodyPr>
          <a:lstStyle/>
          <a:p>
            <a:r>
              <a:rPr lang="en-US" sz="1400" dirty="0">
                <a:hlinkClick r:id="rId8"/>
              </a:rPr>
              <a:t>THMP Insurance Expansion Notice Poster</a:t>
            </a:r>
            <a:endParaRPr lang="en-US" sz="1400" dirty="0"/>
          </a:p>
        </p:txBody>
      </p:sp>
      <p:pic>
        <p:nvPicPr>
          <p:cNvPr id="12" name="Picture 11">
            <a:extLst>
              <a:ext uri="{FF2B5EF4-FFF2-40B4-BE49-F238E27FC236}">
                <a16:creationId xmlns:a16="http://schemas.microsoft.com/office/drawing/2014/main" id="{B8C6298A-61FA-0DDC-4A8A-D185888EBD8B}"/>
              </a:ext>
            </a:extLst>
          </p:cNvPr>
          <p:cNvPicPr>
            <a:picLocks noChangeAspect="1"/>
          </p:cNvPicPr>
          <p:nvPr/>
        </p:nvPicPr>
        <p:blipFill>
          <a:blip r:embed="rId9"/>
          <a:stretch>
            <a:fillRect/>
          </a:stretch>
        </p:blipFill>
        <p:spPr>
          <a:xfrm>
            <a:off x="2410896" y="4519988"/>
            <a:ext cx="1612636" cy="2046285"/>
          </a:xfrm>
          <a:prstGeom prst="rect">
            <a:avLst/>
          </a:prstGeom>
        </p:spPr>
      </p:pic>
      <p:sp>
        <p:nvSpPr>
          <p:cNvPr id="13" name="TextBox 12">
            <a:extLst>
              <a:ext uri="{FF2B5EF4-FFF2-40B4-BE49-F238E27FC236}">
                <a16:creationId xmlns:a16="http://schemas.microsoft.com/office/drawing/2014/main" id="{13A4925B-1855-DCBF-30B5-FE6C75075E5E}"/>
              </a:ext>
            </a:extLst>
          </p:cNvPr>
          <p:cNvSpPr txBox="1"/>
          <p:nvPr/>
        </p:nvSpPr>
        <p:spPr>
          <a:xfrm>
            <a:off x="2214854" y="6566273"/>
            <a:ext cx="2004721" cy="276999"/>
          </a:xfrm>
          <a:prstGeom prst="rect">
            <a:avLst/>
          </a:prstGeom>
          <a:noFill/>
        </p:spPr>
        <p:txBody>
          <a:bodyPr wrap="square">
            <a:spAutoFit/>
          </a:bodyPr>
          <a:lstStyle/>
          <a:p>
            <a:r>
              <a:rPr lang="en-US" sz="1200">
                <a:hlinkClick r:id="rId10"/>
              </a:rPr>
              <a:t>MyInsuranceinformation.pdf</a:t>
            </a:r>
            <a:endParaRPr lang="en-US" sz="1200"/>
          </a:p>
        </p:txBody>
      </p:sp>
      <p:sp>
        <p:nvSpPr>
          <p:cNvPr id="2" name="Slide Number Placeholder 4">
            <a:extLst>
              <a:ext uri="{FF2B5EF4-FFF2-40B4-BE49-F238E27FC236}">
                <a16:creationId xmlns:a16="http://schemas.microsoft.com/office/drawing/2014/main" id="{10F2C914-2438-50B5-E502-10B3B588DE8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1EDE7A0-2A40-4843-A4BA-64BCA4242F6B}" type="slidenum">
              <a:rPr lang="en-US" sz="1200" smtClean="0">
                <a:solidFill>
                  <a:schemeClr val="bg1">
                    <a:lumMod val="50000"/>
                  </a:schemeClr>
                </a:solidFill>
              </a:rPr>
              <a:pPr algn="r"/>
              <a:t>12</a:t>
            </a:fld>
            <a:endParaRPr lang="en-US" sz="1200">
              <a:solidFill>
                <a:schemeClr val="bg1">
                  <a:lumMod val="50000"/>
                </a:schemeClr>
              </a:solidFill>
            </a:endParaRPr>
          </a:p>
        </p:txBody>
      </p:sp>
    </p:spTree>
    <p:extLst>
      <p:ext uri="{BB962C8B-B14F-4D97-AF65-F5344CB8AC3E}">
        <p14:creationId xmlns:p14="http://schemas.microsoft.com/office/powerpoint/2010/main" val="240251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E4DB-EF83-EF8F-9B8A-3F7FA726DE12}"/>
              </a:ext>
            </a:extLst>
          </p:cNvPr>
          <p:cNvSpPr>
            <a:spLocks noGrp="1"/>
          </p:cNvSpPr>
          <p:nvPr>
            <p:ph type="title"/>
          </p:nvPr>
        </p:nvSpPr>
        <p:spPr/>
        <p:txBody>
          <a:bodyPr/>
          <a:lstStyle/>
          <a:p>
            <a:r>
              <a:rPr lang="en-US" dirty="0"/>
              <a:t>Tuberculosis and Hansen’s Disease</a:t>
            </a:r>
          </a:p>
        </p:txBody>
      </p:sp>
      <p:sp>
        <p:nvSpPr>
          <p:cNvPr id="3" name="Text Placeholder 2">
            <a:extLst>
              <a:ext uri="{FF2B5EF4-FFF2-40B4-BE49-F238E27FC236}">
                <a16:creationId xmlns:a16="http://schemas.microsoft.com/office/drawing/2014/main" id="{B9923496-1FEF-6FCF-6AFB-818368D4DF3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1F4EEEF-41F4-C20F-2578-02C000CDA341}"/>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90236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7111-B88D-45FE-A3EF-1BDA54A5B829}"/>
              </a:ext>
            </a:extLst>
          </p:cNvPr>
          <p:cNvSpPr>
            <a:spLocks noGrp="1"/>
          </p:cNvSpPr>
          <p:nvPr>
            <p:ph type="title"/>
          </p:nvPr>
        </p:nvSpPr>
        <p:spPr>
          <a:xfrm>
            <a:off x="2285999" y="457200"/>
            <a:ext cx="9176995" cy="1184988"/>
          </a:xfrm>
        </p:spPr>
        <p:txBody>
          <a:bodyPr>
            <a:normAutofit fontScale="90000"/>
          </a:bodyPr>
          <a:lstStyle/>
          <a:p>
            <a:r>
              <a:rPr lang="en-US" dirty="0"/>
              <a:t>TB Case Counts and Rates in Texas, </a:t>
            </a:r>
            <a:br>
              <a:rPr lang="en-US" dirty="0"/>
            </a:br>
            <a:r>
              <a:rPr lang="en-US" dirty="0"/>
              <a:t>2018–2024*</a:t>
            </a:r>
          </a:p>
        </p:txBody>
      </p:sp>
      <p:sp>
        <p:nvSpPr>
          <p:cNvPr id="5" name="Text Box 33">
            <a:extLst>
              <a:ext uri="{FF2B5EF4-FFF2-40B4-BE49-F238E27FC236}">
                <a16:creationId xmlns:a16="http://schemas.microsoft.com/office/drawing/2014/main" id="{57422367-CC1C-B30D-B1B8-C4D110171962}"/>
              </a:ext>
            </a:extLst>
          </p:cNvPr>
          <p:cNvSpPr txBox="1">
            <a:spLocks noChangeArrowheads="1"/>
          </p:cNvSpPr>
          <p:nvPr/>
        </p:nvSpPr>
        <p:spPr bwMode="auto">
          <a:xfrm>
            <a:off x="7141697" y="6538912"/>
            <a:ext cx="40291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Verdana"/>
                <a:ea typeface="+mn-ea"/>
                <a:cs typeface="+mn-cs"/>
              </a:rPr>
              <a:t>*2023/2024 data is provisional and subject to change.</a:t>
            </a:r>
          </a:p>
        </p:txBody>
      </p:sp>
      <p:sp>
        <p:nvSpPr>
          <p:cNvPr id="6" name="Slide Number Placeholder 5">
            <a:extLst>
              <a:ext uri="{FF2B5EF4-FFF2-40B4-BE49-F238E27FC236}">
                <a16:creationId xmlns:a16="http://schemas.microsoft.com/office/drawing/2014/main" id="{DE6F211A-7831-498C-4A4E-4000DD856D3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1EDE7A0-2A40-4843-A4BA-64BCA4242F6B}"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0FD5D428-4226-CD63-1150-281934479AA5}"/>
              </a:ext>
            </a:extLst>
          </p:cNvPr>
          <p:cNvGraphicFramePr>
            <a:graphicFrameLocks/>
          </p:cNvGraphicFramePr>
          <p:nvPr>
            <p:extLst>
              <p:ext uri="{D42A27DB-BD31-4B8C-83A1-F6EECF244321}">
                <p14:modId xmlns:p14="http://schemas.microsoft.com/office/powerpoint/2010/main" val="3965734427"/>
              </p:ext>
            </p:extLst>
          </p:nvPr>
        </p:nvGraphicFramePr>
        <p:xfrm>
          <a:off x="2285999" y="1978906"/>
          <a:ext cx="9512301" cy="4511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61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a:t>Thank you!</a:t>
            </a:r>
          </a:p>
        </p:txBody>
      </p:sp>
      <p:sp>
        <p:nvSpPr>
          <p:cNvPr id="6" name="Text Placeholder 5">
            <a:extLst>
              <a:ext uri="{FF2B5EF4-FFF2-40B4-BE49-F238E27FC236}">
                <a16:creationId xmlns:a16="http://schemas.microsoft.com/office/drawing/2014/main" id="{B298D056-086F-46DA-8A70-35C1DC9609E2}"/>
              </a:ext>
            </a:extLst>
          </p:cNvPr>
          <p:cNvSpPr>
            <a:spLocks noGrp="1"/>
          </p:cNvSpPr>
          <p:nvPr>
            <p:ph type="body" idx="1"/>
          </p:nvPr>
        </p:nvSpPr>
        <p:spPr/>
        <p:txBody>
          <a:bodyPr/>
          <a:lstStyle/>
          <a:p>
            <a:r>
              <a:rPr lang="en-US"/>
              <a:t> </a:t>
            </a:r>
          </a:p>
        </p:txBody>
      </p:sp>
    </p:spTree>
    <p:extLst>
      <p:ext uri="{BB962C8B-B14F-4D97-AF65-F5344CB8AC3E}">
        <p14:creationId xmlns:p14="http://schemas.microsoft.com/office/powerpoint/2010/main" val="359044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8253A-3876-993B-8A14-0E1A602ECA77}"/>
              </a:ext>
            </a:extLst>
          </p:cNvPr>
          <p:cNvSpPr>
            <a:spLocks noGrp="1"/>
          </p:cNvSpPr>
          <p:nvPr>
            <p:ph idx="1"/>
          </p:nvPr>
        </p:nvSpPr>
        <p:spPr>
          <a:xfrm>
            <a:off x="2405864" y="1828801"/>
            <a:ext cx="8452658" cy="4872445"/>
          </a:xfrm>
        </p:spPr>
        <p:txBody>
          <a:bodyPr vert="horz" lIns="91440" tIns="45720" rIns="91440" bIns="45720" rtlCol="0" anchor="t">
            <a:normAutofit/>
          </a:bodyPr>
          <a:lstStyle/>
          <a:p>
            <a:r>
              <a:rPr lang="en-US" dirty="0"/>
              <a:t>Immunizations Dashboard and Snowflake</a:t>
            </a:r>
          </a:p>
          <a:p>
            <a:r>
              <a:rPr lang="en-US" dirty="0"/>
              <a:t>Texas Insurance Assistance Program – PLUS (TIAP-PLUS)</a:t>
            </a:r>
          </a:p>
          <a:p>
            <a:r>
              <a:rPr lang="en-US" dirty="0"/>
              <a:t>Preliminary TB Case Counts for 2024</a:t>
            </a:r>
          </a:p>
          <a:p>
            <a:pPr marL="0" indent="0">
              <a:buNone/>
            </a:pPr>
            <a:endParaRPr lang="en-US" dirty="0"/>
          </a:p>
        </p:txBody>
      </p:sp>
      <p:sp>
        <p:nvSpPr>
          <p:cNvPr id="3" name="Title 2">
            <a:extLst>
              <a:ext uri="{FF2B5EF4-FFF2-40B4-BE49-F238E27FC236}">
                <a16:creationId xmlns:a16="http://schemas.microsoft.com/office/drawing/2014/main" id="{89E1485D-85C6-899A-9ADB-9BBC6253A9FC}"/>
              </a:ext>
            </a:extLst>
          </p:cNvPr>
          <p:cNvSpPr>
            <a:spLocks noGrp="1"/>
          </p:cNvSpPr>
          <p:nvPr>
            <p:ph type="title"/>
          </p:nvPr>
        </p:nvSpPr>
        <p:spPr/>
        <p:txBody>
          <a:bodyPr/>
          <a:lstStyle/>
          <a:p>
            <a:r>
              <a:rPr lang="en-US" dirty="0"/>
              <a:t>Program Updates</a:t>
            </a:r>
          </a:p>
        </p:txBody>
      </p:sp>
    </p:spTree>
    <p:extLst>
      <p:ext uri="{BB962C8B-B14F-4D97-AF65-F5344CB8AC3E}">
        <p14:creationId xmlns:p14="http://schemas.microsoft.com/office/powerpoint/2010/main" val="380441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p:txBody>
          <a:bodyPr/>
          <a:lstStyle/>
          <a:p>
            <a:r>
              <a:rPr lang="en-US" sz="6000" dirty="0"/>
              <a:t>Immunizations</a:t>
            </a:r>
          </a:p>
        </p:txBody>
      </p:sp>
      <p:sp>
        <p:nvSpPr>
          <p:cNvPr id="3" name="Text Placeholder 2">
            <a:extLst>
              <a:ext uri="{FF2B5EF4-FFF2-40B4-BE49-F238E27FC236}">
                <a16:creationId xmlns:a16="http://schemas.microsoft.com/office/drawing/2014/main" id="{75E2845A-EF74-496A-BB22-37F68516BA9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718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Requesting Access to Snowflake/Tableau Roles - External Staff without IAMOnline Accounts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4" name="TextBox 3">
            <a:extLst>
              <a:ext uri="{FF2B5EF4-FFF2-40B4-BE49-F238E27FC236}">
                <a16:creationId xmlns:a16="http://schemas.microsoft.com/office/drawing/2014/main" id="{6FC19F21-FF04-9945-85DA-EFCF01C45BBC}"/>
              </a:ext>
            </a:extLst>
          </p:cNvPr>
          <p:cNvSpPr txBox="1"/>
          <p:nvPr/>
        </p:nvSpPr>
        <p:spPr>
          <a:xfrm>
            <a:off x="565298" y="2072188"/>
            <a:ext cx="6147441" cy="36009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To access Snowflake/Tableau, you will need to use IAMOnline, the main platform for accessing HHS applications.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Access the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hlinkClick r:id="rId3"/>
              </a:rPr>
              <a:t>IAMOnline sign-in page</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 and click the “Request account as a non-HHS employee or register organization”</a:t>
            </a:r>
            <a:r>
              <a:rPr lang="en-US" sz="1600" dirty="0">
                <a:solidFill>
                  <a:srgbClr val="000000"/>
                </a:solidFill>
                <a:latin typeface="Open Sans"/>
                <a:ea typeface="Open Sans"/>
                <a:cs typeface="Open Sans"/>
              </a:rPr>
              <a:t>. Follow the steps to preregister and complete the “Partner User Registration Form”.</a:t>
            </a:r>
            <a:endPar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Once your account is approved, an email will be sent with a link to activate your account. </a:t>
            </a:r>
          </a:p>
          <a:p>
            <a:pPr marL="342900" marR="0" lvl="0" indent="-342900" algn="l" defTabSz="914400" rtl="0" eaLnBrk="1" fontAlgn="auto" latinLnBrk="0" hangingPunct="1">
              <a:lnSpc>
                <a:spcPct val="100000"/>
              </a:lnSpc>
              <a:spcBef>
                <a:spcPts val="1200"/>
              </a:spcBef>
              <a:spcAft>
                <a:spcPts val="0"/>
              </a:spcAft>
              <a:buClrTx/>
              <a:buSzTx/>
              <a:buFontTx/>
              <a:buAutoNum type="arabicPeriod"/>
              <a:tabLst/>
              <a:defRPr/>
            </a:pPr>
            <a:r>
              <a:rPr lang="en-US" sz="1600" dirty="0">
                <a:solidFill>
                  <a:srgbClr val="000000"/>
                </a:solidFill>
                <a:latin typeface="Open Sans"/>
                <a:ea typeface="Open Sans"/>
                <a:cs typeface="Open Sans"/>
              </a:rPr>
              <a:t>After your IAMOnline account is activated, r</a:t>
            </a:r>
            <a:r>
              <a:rPr kumimoji="0" lang="en-US" sz="1600" b="0" i="0" u="none" strike="noStrike" kern="1200" cap="none" spc="0" normalizeH="0" baseline="0" noProof="0" dirty="0" err="1">
                <a:ln>
                  <a:noFill/>
                </a:ln>
                <a:solidFill>
                  <a:srgbClr val="000000"/>
                </a:solidFill>
                <a:effectLst/>
                <a:uLnTx/>
                <a:uFillTx/>
                <a:latin typeface="Open Sans"/>
                <a:ea typeface="Open Sans"/>
                <a:cs typeface="Open Sans"/>
              </a:rPr>
              <a:t>efer</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 to the steps on the next slide (Requesting Access to Snowflakes Roles – External Staff with existing IAMOnline Accounts) to request Snowflake/Tableau data view access.</a:t>
            </a:r>
            <a:endParaRPr kumimoji="0" lang="en-US" sz="1600" b="0" i="0" u="none" strike="noStrike" kern="1200" cap="none" spc="0" normalizeH="0" baseline="0" noProof="0" dirty="0">
              <a:ln>
                <a:noFill/>
              </a:ln>
              <a:solidFill>
                <a:srgbClr val="000000"/>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FE87A277-EF2B-5C74-878B-6751F4AF2470}"/>
              </a:ext>
            </a:extLst>
          </p:cNvPr>
          <p:cNvSpPr/>
          <p:nvPr/>
        </p:nvSpPr>
        <p:spPr>
          <a:xfrm>
            <a:off x="7595285" y="5605927"/>
            <a:ext cx="4493277" cy="97449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9B0DA2-6003-C33F-CF31-76D624DEF2E1}"/>
              </a:ext>
            </a:extLst>
          </p:cNvPr>
          <p:cNvSpPr txBox="1"/>
          <p:nvPr/>
        </p:nvSpPr>
        <p:spPr>
          <a:xfrm>
            <a:off x="7595284" y="5605927"/>
            <a:ext cx="449327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Open Sans"/>
                <a:ea typeface="Open Sans"/>
                <a:cs typeface="Open Sans"/>
              </a:rPr>
              <a:t>Need help? </a:t>
            </a:r>
            <a:r>
              <a:rPr kumimoji="0" lang="en-US" sz="1000" b="0" i="0" u="none" strike="noStrike" kern="1200" cap="none" spc="0" normalizeH="0" baseline="0" noProof="0" dirty="0">
                <a:ln>
                  <a:noFill/>
                </a:ln>
                <a:solidFill>
                  <a:srgbClr val="000000"/>
                </a:solidFill>
                <a:effectLst/>
                <a:uLnTx/>
                <a:uFillTx/>
                <a:latin typeface="Open Sans"/>
                <a:ea typeface="Open Sans"/>
                <a:cs typeface="Open Sans"/>
              </a:rPr>
              <a:t>If you are having trouble logging into or using IAMOnline, please call the Consolidated Help Desk at 855-435-7181 (7 a.m.-7 p.m. CST, Monday through Friday). Select option 1 for the consolidated help desk and then follow the remaining prompts. Inform the support staff of the issue you are having with IAMOnline and they will assist with resolving the issue or providing a ticket to the appropriate team.</a:t>
            </a:r>
          </a:p>
        </p:txBody>
      </p:sp>
      <p:pic>
        <p:nvPicPr>
          <p:cNvPr id="3" name="Picture 2">
            <a:extLst>
              <a:ext uri="{FF2B5EF4-FFF2-40B4-BE49-F238E27FC236}">
                <a16:creationId xmlns:a16="http://schemas.microsoft.com/office/drawing/2014/main" id="{782FA01E-84A7-D574-0542-E4BBF79E9F21}"/>
              </a:ext>
            </a:extLst>
          </p:cNvPr>
          <p:cNvPicPr>
            <a:picLocks noChangeAspect="1"/>
          </p:cNvPicPr>
          <p:nvPr/>
        </p:nvPicPr>
        <p:blipFill>
          <a:blip r:embed="rId4"/>
          <a:stretch>
            <a:fillRect/>
          </a:stretch>
        </p:blipFill>
        <p:spPr>
          <a:xfrm>
            <a:off x="7623484" y="1559041"/>
            <a:ext cx="3730316" cy="3739917"/>
          </a:xfrm>
          <a:prstGeom prst="rect">
            <a:avLst/>
          </a:prstGeom>
        </p:spPr>
      </p:pic>
      <p:sp>
        <p:nvSpPr>
          <p:cNvPr id="2" name="Rectangle 1">
            <a:extLst>
              <a:ext uri="{FF2B5EF4-FFF2-40B4-BE49-F238E27FC236}">
                <a16:creationId xmlns:a16="http://schemas.microsoft.com/office/drawing/2014/main" id="{0927DDE2-23C5-A6D2-2584-1562E98BCD93}"/>
              </a:ext>
              <a:ext uri="{C183D7F6-B498-43B3-948B-1728B52AA6E4}">
                <adec:decorative xmlns:adec="http://schemas.microsoft.com/office/drawing/2017/decorative" val="1"/>
              </a:ext>
            </a:extLst>
          </p:cNvPr>
          <p:cNvSpPr/>
          <p:nvPr/>
        </p:nvSpPr>
        <p:spPr>
          <a:xfrm>
            <a:off x="8295198" y="3796508"/>
            <a:ext cx="2027362" cy="15234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8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idx="4294967295"/>
          </p:nvPr>
        </p:nvSpPr>
        <p:spPr>
          <a:xfrm>
            <a:off x="680079" y="29870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a:latin typeface="Calibri"/>
                <a:ea typeface="Segoe UI Black"/>
                <a:cs typeface="Calibri"/>
              </a:rPr>
              <a:t>Requesting Access to Snowflake Roles – External Staff with existing IAMOnline Accounts</a:t>
            </a:r>
            <a:endParaRPr kumimoji="0" lang="en-US" sz="4400" b="1" i="0" u="none" strike="noStrike" kern="1200" cap="none" spc="0" normalizeH="0" baseline="0" noProof="0">
              <a:ln>
                <a:noFill/>
              </a:ln>
              <a:solidFill>
                <a:srgbClr val="003087"/>
              </a:solidFill>
              <a:effectLst/>
              <a:uLnTx/>
              <a:uFillTx/>
              <a:latin typeface="Calibri"/>
              <a:ea typeface="Segoe UI Black"/>
              <a:cs typeface="Calibri"/>
            </a:endParaRPr>
          </a:p>
        </p:txBody>
      </p:sp>
      <p:sp>
        <p:nvSpPr>
          <p:cNvPr id="11" name="Rectangle: Rounded Corners 10">
            <a:extLst>
              <a:ext uri="{FF2B5EF4-FFF2-40B4-BE49-F238E27FC236}">
                <a16:creationId xmlns:a16="http://schemas.microsoft.com/office/drawing/2014/main" id="{FE87A277-EF2B-5C74-878B-6751F4AF2470}"/>
              </a:ext>
            </a:extLst>
          </p:cNvPr>
          <p:cNvSpPr/>
          <p:nvPr/>
        </p:nvSpPr>
        <p:spPr>
          <a:xfrm>
            <a:off x="7466591" y="5605927"/>
            <a:ext cx="4493277" cy="97449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9B0DA2-6003-C33F-CF31-76D624DEF2E1}"/>
              </a:ext>
            </a:extLst>
          </p:cNvPr>
          <p:cNvSpPr txBox="1"/>
          <p:nvPr/>
        </p:nvSpPr>
        <p:spPr>
          <a:xfrm>
            <a:off x="7466590" y="5605927"/>
            <a:ext cx="449327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Open Sans"/>
                <a:ea typeface="Open Sans"/>
                <a:cs typeface="Open Sans"/>
              </a:rPr>
              <a:t>Need help? </a:t>
            </a:r>
            <a:r>
              <a:rPr kumimoji="0" lang="en-US" sz="1000" b="0" i="0" u="none" strike="noStrike" kern="1200" cap="none" spc="0" normalizeH="0" baseline="0" noProof="0">
                <a:ln>
                  <a:noFill/>
                </a:ln>
                <a:solidFill>
                  <a:srgbClr val="000000"/>
                </a:solidFill>
                <a:effectLst/>
                <a:uLnTx/>
                <a:uFillTx/>
                <a:latin typeface="Open Sans"/>
                <a:ea typeface="Open Sans"/>
                <a:cs typeface="Open Sans"/>
              </a:rPr>
              <a:t>If you are having trouble logging into or using IAMOnline, please call the Consolidated Help Desk at 855-435-7181 (7 a.m.-7 p.m. CST, Monday through Friday). Select option 1 for the consolidated help desk and then follow the remaining prompts. Inform the support staff of the issue you are having with IAMOnline and they will assist with resolving the issue or providing a ticket to the appropriate team.</a:t>
            </a:r>
          </a:p>
        </p:txBody>
      </p:sp>
      <p:pic>
        <p:nvPicPr>
          <p:cNvPr id="3" name="Picture 2">
            <a:extLst>
              <a:ext uri="{FF2B5EF4-FFF2-40B4-BE49-F238E27FC236}">
                <a16:creationId xmlns:a16="http://schemas.microsoft.com/office/drawing/2014/main" id="{782FA01E-84A7-D574-0542-E4BBF79E9F21}"/>
              </a:ext>
            </a:extLst>
          </p:cNvPr>
          <p:cNvPicPr>
            <a:picLocks noChangeAspect="1"/>
          </p:cNvPicPr>
          <p:nvPr/>
        </p:nvPicPr>
        <p:blipFill>
          <a:blip r:embed="rId3"/>
          <a:stretch>
            <a:fillRect/>
          </a:stretch>
        </p:blipFill>
        <p:spPr>
          <a:xfrm>
            <a:off x="7828670" y="1741651"/>
            <a:ext cx="3683251" cy="3692731"/>
          </a:xfrm>
          <a:prstGeom prst="rect">
            <a:avLst/>
          </a:prstGeom>
        </p:spPr>
      </p:pic>
      <p:sp>
        <p:nvSpPr>
          <p:cNvPr id="7" name="TextBox 6">
            <a:extLst>
              <a:ext uri="{FF2B5EF4-FFF2-40B4-BE49-F238E27FC236}">
                <a16:creationId xmlns:a16="http://schemas.microsoft.com/office/drawing/2014/main" id="{8CBF581B-FA5F-0F97-345D-5D83104ADB3A}"/>
              </a:ext>
            </a:extLst>
          </p:cNvPr>
          <p:cNvSpPr txBox="1"/>
          <p:nvPr/>
        </p:nvSpPr>
        <p:spPr>
          <a:xfrm>
            <a:off x="680077" y="1858850"/>
            <a:ext cx="6578975" cy="44617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To access Snowflake, you will need to use IAMOnline, the main platform for accessing HHS applications.</a:t>
            </a:r>
          </a:p>
          <a:p>
            <a:pPr marL="342900" indent="-342900">
              <a:lnSpc>
                <a:spcPct val="105000"/>
              </a:lnSpc>
              <a:buFont typeface="+mj-lt"/>
              <a:buAutoNum type="arabicPeriod"/>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Access the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hlinkClick r:id="rId4"/>
              </a:rPr>
              <a:t>IAMOnline sign-in page</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 and use your DSHS or employee email to sign in.</a:t>
            </a:r>
          </a:p>
          <a:p>
            <a:pPr marL="800100" lvl="1" indent="-342900">
              <a:lnSpc>
                <a:spcPct val="105000"/>
              </a:lnSpc>
              <a:buFont typeface="Arial" panose="020B0604020202020204" pitchFamily="34" charset="0"/>
              <a:buChar char="•"/>
            </a:pPr>
            <a:r>
              <a:rPr kumimoji="0" lang="en-US" sz="1600" b="1" i="0" u="none" strike="noStrike" kern="1200" cap="none" spc="0" normalizeH="0" baseline="0" noProof="0" dirty="0">
                <a:ln>
                  <a:noFill/>
                </a:ln>
                <a:solidFill>
                  <a:prstClr val="black"/>
                </a:solidFill>
                <a:effectLst/>
                <a:uLnTx/>
                <a:uFillTx/>
                <a:latin typeface="Open Sans"/>
                <a:ea typeface="Open Sans"/>
                <a:cs typeface="Open Sans"/>
              </a:rPr>
              <a:t>First-time users: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You will be prompted to sign the Acceptable Use Agreement before you can proceed</a:t>
            </a:r>
          </a:p>
          <a:p>
            <a:pPr marL="342900" indent="-342900">
              <a:lnSpc>
                <a:spcPct val="105000"/>
              </a:lnSpc>
              <a:buFont typeface="+mj-lt"/>
              <a:buAutoNum type="arabicPeriod"/>
            </a:pPr>
            <a:r>
              <a:rPr lang="en-US" sz="1600" dirty="0">
                <a:solidFill>
                  <a:srgbClr val="000000"/>
                </a:solidFill>
                <a:latin typeface="Open Sans"/>
                <a:ea typeface="Open Sans"/>
                <a:cs typeface="Open Sans"/>
              </a:rPr>
              <a:t>Click "Manage My Access".  Click “Next”.</a:t>
            </a:r>
          </a:p>
          <a:p>
            <a:pPr marL="342900" marR="0" lvl="0" indent="-342900">
              <a:lnSpc>
                <a:spcPct val="105000"/>
              </a:lnSpc>
              <a:spcBef>
                <a:spcPts val="0"/>
              </a:spcBef>
              <a:spcAft>
                <a:spcPts val="0"/>
              </a:spcAft>
              <a:buFont typeface="+mj-lt"/>
              <a:buAutoNum type="arabicPeriod"/>
            </a:pPr>
            <a:r>
              <a:rPr lang="en-US" sz="1600" dirty="0">
                <a:solidFill>
                  <a:srgbClr val="000000"/>
                </a:solidFill>
                <a:latin typeface="Open Sans"/>
                <a:ea typeface="Open Sans"/>
                <a:cs typeface="Open Sans"/>
              </a:rPr>
              <a:t>Type “Snowflake” in the search bar, click the magnifying glass icon, and then select the role for data for your LHE.</a:t>
            </a:r>
          </a:p>
          <a:p>
            <a:pPr marL="342900" marR="0" lvl="0" indent="-342900">
              <a:lnSpc>
                <a:spcPct val="105000"/>
              </a:lnSpc>
              <a:spcBef>
                <a:spcPts val="0"/>
              </a:spcBef>
              <a:spcAft>
                <a:spcPts val="800"/>
              </a:spcAft>
              <a:buFont typeface="+mj-lt"/>
              <a:buAutoNum type="arabicPeriod"/>
            </a:pPr>
            <a:r>
              <a:rPr lang="en-US" sz="1600" dirty="0">
                <a:solidFill>
                  <a:srgbClr val="000000"/>
                </a:solidFill>
                <a:latin typeface="Open Sans"/>
                <a:ea typeface="Open Sans"/>
                <a:cs typeface="Open Sans"/>
              </a:rPr>
              <a:t>Click “Next” to provide a business justification for your data access needs. </a:t>
            </a:r>
          </a:p>
          <a:p>
            <a:pPr marL="342900" marR="0" lvl="0" indent="-342900">
              <a:lnSpc>
                <a:spcPct val="105000"/>
              </a:lnSpc>
              <a:spcBef>
                <a:spcPts val="0"/>
              </a:spcBef>
              <a:spcAft>
                <a:spcPts val="800"/>
              </a:spcAft>
              <a:buFont typeface="+mj-lt"/>
              <a:buAutoNum type="arabicPeriod"/>
            </a:pPr>
            <a:r>
              <a:rPr lang="en-US" sz="1600" dirty="0">
                <a:solidFill>
                  <a:srgbClr val="000000"/>
                </a:solidFill>
                <a:latin typeface="Open Sans"/>
                <a:ea typeface="Open Sans"/>
                <a:cs typeface="Open Sans"/>
              </a:rPr>
              <a:t>Review and understand the data use stipulations for the dataset. </a:t>
            </a:r>
          </a:p>
          <a:p>
            <a:pPr marL="342900" marR="0" lvl="0" indent="-342900">
              <a:lnSpc>
                <a:spcPct val="105000"/>
              </a:lnSpc>
              <a:spcBef>
                <a:spcPts val="0"/>
              </a:spcBef>
              <a:spcAft>
                <a:spcPts val="0"/>
              </a:spcAft>
              <a:buFont typeface="+mj-lt"/>
              <a:buAutoNum type="arabicPeriod"/>
            </a:pPr>
            <a:r>
              <a:rPr lang="en-US" sz="1600" dirty="0">
                <a:solidFill>
                  <a:srgbClr val="000000"/>
                </a:solidFill>
                <a:latin typeface="Open Sans"/>
                <a:ea typeface="Open Sans"/>
                <a:cs typeface="Open Sans"/>
              </a:rPr>
              <a:t>Submit the request.</a:t>
            </a:r>
          </a:p>
          <a:p>
            <a:pPr marR="0" lvl="0" algn="l" defTabSz="914400" rtl="0" eaLnBrk="1" fontAlgn="auto" latinLnBrk="0" hangingPunct="1">
              <a:lnSpc>
                <a:spcPct val="100000"/>
              </a:lnSpc>
              <a:spcBef>
                <a:spcPts val="600"/>
              </a:spcBef>
              <a:spcAft>
                <a:spcPts val="0"/>
              </a:spcAft>
              <a:buClrTx/>
              <a:buSzTx/>
              <a:tabLst/>
              <a:defRPr/>
            </a:pPr>
            <a:r>
              <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Please refer to the Access to Snowflake through IAMOnline – External User guide on detailed access request steps.</a:t>
            </a:r>
          </a:p>
        </p:txBody>
      </p:sp>
    </p:spTree>
    <p:extLst>
      <p:ext uri="{BB962C8B-B14F-4D97-AF65-F5344CB8AC3E}">
        <p14:creationId xmlns:p14="http://schemas.microsoft.com/office/powerpoint/2010/main" val="181549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idx="4294967295"/>
          </p:nvPr>
        </p:nvSpPr>
        <p:spPr>
          <a:xfrm>
            <a:off x="680079" y="29870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a:latin typeface="Calibri"/>
                <a:ea typeface="Segoe UI Black"/>
                <a:cs typeface="Calibri"/>
              </a:rPr>
              <a:t>Viewing Snowflake Data Views</a:t>
            </a:r>
            <a:endParaRPr kumimoji="0" lang="en-US" sz="4400" b="1" i="0" u="none" strike="noStrike" kern="1200" cap="none" spc="0" normalizeH="0" baseline="0" noProof="0">
              <a:ln>
                <a:noFill/>
              </a:ln>
              <a:solidFill>
                <a:srgbClr val="003087"/>
              </a:solidFill>
              <a:effectLst/>
              <a:uLnTx/>
              <a:uFillTx/>
              <a:latin typeface="Calibri"/>
              <a:ea typeface="Segoe UI Black"/>
              <a:cs typeface="Calibri"/>
            </a:endParaRPr>
          </a:p>
        </p:txBody>
      </p:sp>
      <p:sp>
        <p:nvSpPr>
          <p:cNvPr id="2" name="TextBox 1">
            <a:extLst>
              <a:ext uri="{FF2B5EF4-FFF2-40B4-BE49-F238E27FC236}">
                <a16:creationId xmlns:a16="http://schemas.microsoft.com/office/drawing/2014/main" id="{D1CEEC1B-DF46-1BA6-2417-6DD0AEFFA47C}"/>
              </a:ext>
            </a:extLst>
          </p:cNvPr>
          <p:cNvSpPr txBox="1"/>
          <p:nvPr/>
        </p:nvSpPr>
        <p:spPr>
          <a:xfrm>
            <a:off x="680079" y="2258477"/>
            <a:ext cx="6103493" cy="35394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a:ea typeface="Open Sans"/>
                <a:cs typeface="Open Sans"/>
              </a:rPr>
              <a:t>Once you have been approved to access data views in Snowflake, follow the steps below to access the Snowflake views through IAMOnline.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srgbClr val="000000"/>
                </a:solidFill>
                <a:effectLst/>
                <a:uLnTx/>
                <a:uFillTx/>
                <a:latin typeface="Open Sans"/>
                <a:ea typeface="Open Sans"/>
                <a:cs typeface="Open Sans"/>
              </a:rPr>
              <a:t>Log into IAMOnline.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srgbClr val="000000"/>
                </a:solidFill>
                <a:effectLst/>
                <a:uLnTx/>
                <a:uFillTx/>
                <a:latin typeface="Open Sans"/>
                <a:ea typeface="Open Sans"/>
                <a:cs typeface="Open Sans"/>
              </a:rPr>
              <a:t>Click on the Snowflake tile.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srgbClr val="000000"/>
                </a:solidFill>
                <a:effectLst/>
                <a:uLnTx/>
                <a:uFillTx/>
                <a:latin typeface="Open Sans"/>
                <a:ea typeface="Open Sans"/>
                <a:cs typeface="Open Sans"/>
              </a:rPr>
              <a:t>From the Snowflake home page, click on your account name to configure your role to the dataset that you want to access.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a:ln>
                  <a:noFill/>
                </a:ln>
                <a:solidFill>
                  <a:srgbClr val="000000"/>
                </a:solidFill>
                <a:effectLst/>
                <a:uLnTx/>
                <a:uFillTx/>
                <a:latin typeface="Open Sans"/>
                <a:ea typeface="Open Sans"/>
                <a:cs typeface="Open Sans"/>
              </a:rPr>
              <a:t>Open a workbook to begin running queries on your data set.</a:t>
            </a:r>
          </a:p>
        </p:txBody>
      </p:sp>
      <p:pic>
        <p:nvPicPr>
          <p:cNvPr id="1026" name="Picture 2">
            <a:extLst>
              <a:ext uri="{FF2B5EF4-FFF2-40B4-BE49-F238E27FC236}">
                <a16:creationId xmlns:a16="http://schemas.microsoft.com/office/drawing/2014/main" id="{547B04DD-AB4D-BE46-97B1-E270F1B8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339" y="2055019"/>
            <a:ext cx="2871340"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3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B95C-6FBC-BB3B-CC3F-3263BB311BBA}"/>
              </a:ext>
            </a:extLst>
          </p:cNvPr>
          <p:cNvSpPr>
            <a:spLocks noGrp="1"/>
          </p:cNvSpPr>
          <p:nvPr>
            <p:ph type="title"/>
          </p:nvPr>
        </p:nvSpPr>
        <p:spPr>
          <a:xfrm>
            <a:off x="408211" y="163454"/>
            <a:ext cx="10515600" cy="702803"/>
          </a:xfrm>
        </p:spPr>
        <p:txBody>
          <a:bodyPr>
            <a:noAutofit/>
          </a:bodyPr>
          <a:lstStyle/>
          <a:p>
            <a:r>
              <a:rPr lang="en-US" sz="4000" spc="-75" dirty="0">
                <a:solidFill>
                  <a:srgbClr val="003087"/>
                </a:solidFill>
              </a:rPr>
              <a:t>LHD Immunization Registry</a:t>
            </a:r>
            <a:br>
              <a:rPr lang="en-US" sz="4000" spc="-75" dirty="0">
                <a:solidFill>
                  <a:srgbClr val="003087"/>
                </a:solidFill>
              </a:rPr>
            </a:br>
            <a:r>
              <a:rPr lang="en-US" sz="4000" spc="-75" dirty="0">
                <a:solidFill>
                  <a:srgbClr val="003087"/>
                </a:solidFill>
              </a:rPr>
              <a:t>Tableau Dashboard</a:t>
            </a:r>
          </a:p>
        </p:txBody>
      </p:sp>
      <p:sp>
        <p:nvSpPr>
          <p:cNvPr id="5" name="Parallelogram 4">
            <a:extLst>
              <a:ext uri="{FF2B5EF4-FFF2-40B4-BE49-F238E27FC236}">
                <a16:creationId xmlns:a16="http://schemas.microsoft.com/office/drawing/2014/main" id="{7D162265-F8D2-96CF-E688-9A545779489F}"/>
              </a:ext>
            </a:extLst>
          </p:cNvPr>
          <p:cNvSpPr/>
          <p:nvPr/>
        </p:nvSpPr>
        <p:spPr>
          <a:xfrm>
            <a:off x="408211" y="1067928"/>
            <a:ext cx="10515600" cy="139148"/>
          </a:xfrm>
          <a:prstGeom prst="parallelogram">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7A0428-41B6-435B-0A6C-75E1D1199C42}"/>
              </a:ext>
            </a:extLst>
          </p:cNvPr>
          <p:cNvSpPr txBox="1"/>
          <p:nvPr/>
        </p:nvSpPr>
        <p:spPr>
          <a:xfrm>
            <a:off x="439572" y="1904000"/>
            <a:ext cx="5196776" cy="4565352"/>
          </a:xfrm>
          <a:prstGeom prst="rect">
            <a:avLst/>
          </a:prstGeom>
          <a:noFill/>
        </p:spPr>
        <p:txBody>
          <a:bodyPr wrap="square" rtlCol="0">
            <a:spAutoFit/>
          </a:bodyPr>
          <a:lstStyle/>
          <a:p>
            <a:pPr>
              <a:spcAft>
                <a:spcPts val="1000"/>
              </a:spcAft>
            </a:pPr>
            <a:r>
              <a:rPr lang="en-US" sz="1600" b="1" u="sng" spc="300" dirty="0">
                <a:latin typeface="Open Sans" panose="020B0606030504020204" pitchFamily="34" charset="0"/>
                <a:ea typeface="Open Sans" panose="020B0606030504020204" pitchFamily="34" charset="0"/>
                <a:cs typeface="Open Sans" panose="020B0606030504020204" pitchFamily="34" charset="0"/>
              </a:rPr>
              <a:t>PURPOSE:</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The LHD Immunization Registry Dashboard showcases key metrics for an LHD’s contracted service area including the following:</a:t>
            </a:r>
          </a:p>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US" sz="1200" i="1" dirty="0">
                <a:latin typeface="Open Sans Light" panose="020B0306030504020204" pitchFamily="34" charset="0"/>
                <a:ea typeface="Open Sans Light" panose="020B0306030504020204" pitchFamily="34" charset="0"/>
                <a:cs typeface="Open Sans Light" panose="020B0306030504020204" pitchFamily="34" charset="0"/>
              </a:rPr>
              <a:t>LHD-specific and Statewide Key Performance Indicators, including the </a:t>
            </a: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7 Vaccine Series Coverage Rate</a:t>
            </a:r>
            <a:r>
              <a:rPr lang="en-US" sz="1200" i="1" dirty="0">
                <a:latin typeface="Open Sans Light" panose="020B0306030504020204" pitchFamily="34" charset="0"/>
                <a:ea typeface="Open Sans Light" panose="020B0306030504020204" pitchFamily="34" charset="0"/>
                <a:cs typeface="Open Sans Light" panose="020B0306030504020204" pitchFamily="34" charset="0"/>
              </a:rPr>
              <a:t>, </a:t>
            </a: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Total Consented Clients</a:t>
            </a:r>
            <a:r>
              <a:rPr lang="en-US" sz="1200" i="1" dirty="0">
                <a:latin typeface="Open Sans Light" panose="020B0306030504020204" pitchFamily="34" charset="0"/>
                <a:ea typeface="Open Sans Light" panose="020B0306030504020204" pitchFamily="34" charset="0"/>
                <a:cs typeface="Open Sans Light" panose="020B0306030504020204" pitchFamily="34" charset="0"/>
              </a:rPr>
              <a:t>, and </a:t>
            </a: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Total Provider Locations</a:t>
            </a:r>
            <a:r>
              <a:rPr lang="en-US" sz="1200" i="1" dirty="0">
                <a:latin typeface="Open Sans Light" panose="020B0306030504020204" pitchFamily="34" charset="0"/>
                <a:ea typeface="Open Sans Light" panose="020B0306030504020204" pitchFamily="34" charset="0"/>
                <a:cs typeface="Open Sans Light" panose="020B0306030504020204" pitchFamily="34" charset="0"/>
              </a:rPr>
              <a:t>.</a:t>
            </a:r>
          </a:p>
          <a:p>
            <a:pPr marL="171450" indent="-171450">
              <a:buFont typeface="Arial" panose="020B0604020202020204" pitchFamily="34" charset="0"/>
              <a:buChar char="•"/>
            </a:pP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7-Series Coverage Rate by Year</a:t>
            </a:r>
          </a:p>
          <a:p>
            <a:pPr marL="171450" indent="-171450">
              <a:buFont typeface="Arial" panose="020B0604020202020204" pitchFamily="34" charset="0"/>
              <a:buChar char="•"/>
            </a:pP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Vaccine Coverage Rate by County</a:t>
            </a:r>
            <a:r>
              <a:rPr lang="en-US" sz="1200" i="1" dirty="0">
                <a:latin typeface="Open Sans Light" panose="020B0306030504020204" pitchFamily="34" charset="0"/>
                <a:ea typeface="Open Sans Light" panose="020B0306030504020204" pitchFamily="34" charset="0"/>
                <a:cs typeface="Open Sans Light" panose="020B0306030504020204" pitchFamily="34" charset="0"/>
              </a:rPr>
              <a:t>, with the option to add/hide pins with the provider locations</a:t>
            </a:r>
          </a:p>
          <a:p>
            <a:pPr marL="171450" indent="-171450">
              <a:buFont typeface="Arial" panose="020B0604020202020204" pitchFamily="34" charset="0"/>
              <a:buChar char="•"/>
            </a:pP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Top 5/Bottom 5 Vaccine Groups by Coverage Rate</a:t>
            </a:r>
          </a:p>
          <a:p>
            <a:pPr marL="171450" indent="-171450">
              <a:buFont typeface="Arial" panose="020B0604020202020204" pitchFamily="34" charset="0"/>
              <a:buChar char="•"/>
            </a:pPr>
            <a:r>
              <a:rPr lang="en-US" sz="1200" b="1" i="1" dirty="0">
                <a:latin typeface="Open Sans Light" panose="020B0306030504020204" pitchFamily="34" charset="0"/>
                <a:ea typeface="Open Sans Light" panose="020B0306030504020204" pitchFamily="34" charset="0"/>
                <a:cs typeface="Open Sans Light" panose="020B0306030504020204" pitchFamily="34" charset="0"/>
              </a:rPr>
              <a:t>Vaccine Coverage Rate by Age Groups and Sex Code</a:t>
            </a:r>
          </a:p>
          <a:p>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000"/>
              </a:spcAft>
            </a:pPr>
            <a:r>
              <a:rPr lang="en-US" sz="1600" b="1" u="sng" spc="300" dirty="0">
                <a:latin typeface="Open Sans" panose="020B0606030504020204" pitchFamily="34" charset="0"/>
                <a:ea typeface="Open Sans" panose="020B0606030504020204" pitchFamily="34" charset="0"/>
                <a:cs typeface="Open Sans" panose="020B0606030504020204" pitchFamily="34" charset="0"/>
              </a:rPr>
              <a:t>IMPACT:</a:t>
            </a: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The dashboard provides LHDs with insights into how their service area is performing in terms of immunization coverage rates. This includes understanding which immunizations are most received, how vaccinations are trending over time, and which geographic areas need the most focus to update their coverage rates.</a:t>
            </a:r>
          </a:p>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1200" dirty="0">
                <a:latin typeface="Open Sans Light" panose="020B0306030504020204" pitchFamily="34" charset="0"/>
                <a:ea typeface="Open Sans Light" panose="020B0306030504020204" pitchFamily="34" charset="0"/>
                <a:cs typeface="Open Sans Light" panose="020B0306030504020204" pitchFamily="34" charset="0"/>
              </a:rPr>
              <a:t>This data will ultimately enable LHDs to conduct the appropriate outreach to providers and clients to ensure optimal vaccination coverage.</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a:extLst>
              <a:ext uri="{FF2B5EF4-FFF2-40B4-BE49-F238E27FC236}">
                <a16:creationId xmlns:a16="http://schemas.microsoft.com/office/drawing/2014/main" id="{F84CEE5B-BE43-0670-D70F-00AF7830C677}"/>
              </a:ext>
            </a:extLst>
          </p:cNvPr>
          <p:cNvPicPr>
            <a:picLocks noChangeAspect="1"/>
          </p:cNvPicPr>
          <p:nvPr/>
        </p:nvPicPr>
        <p:blipFill>
          <a:blip r:embed="rId3"/>
          <a:stretch>
            <a:fillRect/>
          </a:stretch>
        </p:blipFill>
        <p:spPr>
          <a:xfrm>
            <a:off x="6555653" y="128819"/>
            <a:ext cx="5473689" cy="6273569"/>
          </a:xfrm>
          <a:prstGeom prst="rect">
            <a:avLst/>
          </a:prstGeom>
          <a:noFill/>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61317A8-606C-71AE-6AFF-47C3CF6C653B}"/>
              </a:ext>
            </a:extLst>
          </p:cNvPr>
          <p:cNvSpPr/>
          <p:nvPr/>
        </p:nvSpPr>
        <p:spPr>
          <a:xfrm>
            <a:off x="7499054" y="2305550"/>
            <a:ext cx="3771821" cy="1446895"/>
          </a:xfrm>
          <a:prstGeom prst="rect">
            <a:avLst/>
          </a:prstGeom>
          <a:solidFill>
            <a:srgbClr val="003087">
              <a:alpha val="46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SCREEN PRINT ONLY</a:t>
            </a:r>
          </a:p>
          <a:p>
            <a:pPr algn="ctr"/>
            <a:r>
              <a:rPr lang="en-US" i="1" dirty="0"/>
              <a:t>The data and KPIs displayed in this dashboard may not reflect actual values.</a:t>
            </a:r>
          </a:p>
        </p:txBody>
      </p:sp>
    </p:spTree>
    <p:extLst>
      <p:ext uri="{BB962C8B-B14F-4D97-AF65-F5344CB8AC3E}">
        <p14:creationId xmlns:p14="http://schemas.microsoft.com/office/powerpoint/2010/main" val="249939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idx="4294967295"/>
          </p:nvPr>
        </p:nvSpPr>
        <p:spPr>
          <a:xfrm>
            <a:off x="680079" y="29870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Requesting Access to Tableau Roles – External Staff with existing IAMOnline Accounts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4" name="TextBox 3">
            <a:extLst>
              <a:ext uri="{FF2B5EF4-FFF2-40B4-BE49-F238E27FC236}">
                <a16:creationId xmlns:a16="http://schemas.microsoft.com/office/drawing/2014/main" id="{6FC19F21-FF04-9945-85DA-EFCF01C45BBC}"/>
              </a:ext>
            </a:extLst>
          </p:cNvPr>
          <p:cNvSpPr txBox="1"/>
          <p:nvPr/>
        </p:nvSpPr>
        <p:spPr>
          <a:xfrm>
            <a:off x="680079" y="1820276"/>
            <a:ext cx="6682534" cy="48013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To access Tableau, you will need to use IAMOnline, the main platform for accessing HHS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Access the </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hlinkClick r:id="rId3"/>
              </a:rPr>
              <a:t>IAMOnline sign-in page</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 and use your employee email to sign in.</a:t>
            </a:r>
          </a:p>
          <a:p>
            <a:pPr marL="799465" marR="0" lvl="1" indent="-342265" algn="l" defTabSz="91439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Open Sans"/>
                <a:ea typeface="Open Sans"/>
                <a:cs typeface="Open Sans"/>
              </a:rPr>
              <a:t>First-time </a:t>
            </a:r>
            <a:r>
              <a:rPr lang="en-US" sz="1400" b="1" dirty="0">
                <a:solidFill>
                  <a:prstClr val="black"/>
                </a:solidFill>
                <a:latin typeface="Open Sans"/>
                <a:ea typeface="Open Sans"/>
                <a:cs typeface="Open Sans"/>
              </a:rPr>
              <a:t>logging in?</a:t>
            </a:r>
            <a:r>
              <a:rPr kumimoji="0" lang="en-US" sz="1400" b="1" i="0" u="none" strike="noStrike" kern="1200" cap="none" spc="0" normalizeH="0" baseline="0" noProof="0" dirty="0">
                <a:ln>
                  <a:noFill/>
                </a:ln>
                <a:solidFill>
                  <a:prstClr val="black"/>
                </a:solidFill>
                <a:effectLst/>
                <a:uLnTx/>
                <a:uFillTx/>
                <a:latin typeface="Open Sans"/>
                <a:ea typeface="Open Sans"/>
                <a:cs typeface="Open Sans"/>
              </a:rPr>
              <a:t> </a:t>
            </a: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You will be prompted to sign the Acceptable Use Agreement before you can proceed</a:t>
            </a:r>
            <a:endParaRPr kumimoji="0" lang="en-US" sz="1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Click the "Access Request" tile. </a:t>
            </a:r>
            <a:endParaRPr lang="en-US" sz="1400" dirty="0">
              <a:solidFill>
                <a:srgbClr val="000000"/>
              </a:solidFill>
              <a:latin typeface="Open Sans"/>
              <a:ea typeface="Open Sans"/>
              <a:cs typeface="Open Sans"/>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Click the three dots in the top left corner to open a dropdown menu, select "Manage Identity", then click the link titled "Tableau SHARP Data Sharing Site Access Request".</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Fill out the Tableau Access Request form, by selecting the dashboard(s) that you would like to request access for and providing the business justification. </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Review and understand the data use stipulations for the dataset.</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lang="en-US" sz="1400" dirty="0">
                <a:solidFill>
                  <a:srgbClr val="000000"/>
                </a:solidFill>
                <a:latin typeface="Open Sans"/>
                <a:ea typeface="Open Sans"/>
                <a:cs typeface="Open Sans"/>
              </a:rPr>
              <a:t>Submit the request.</a:t>
            </a:r>
            <a:br>
              <a:rPr lang="en-US" sz="1400" dirty="0">
                <a:solidFill>
                  <a:srgbClr val="000000"/>
                </a:solidFill>
                <a:latin typeface="Open Sans"/>
                <a:ea typeface="Open Sans"/>
                <a:cs typeface="Open Sans"/>
              </a:rPr>
            </a:br>
            <a:endParaRPr lang="en-US" sz="1400" dirty="0">
              <a:solidFill>
                <a:srgbClr val="000000"/>
              </a:solidFill>
              <a:latin typeface="Open Sans"/>
              <a:ea typeface="Open Sans"/>
              <a:cs typeface="Open Sans"/>
            </a:endParaRPr>
          </a:p>
          <a:p>
            <a:pPr marR="0" lvl="0" algn="l" defTabSz="914400" rtl="0" eaLnBrk="1" fontAlgn="auto" latinLnBrk="0" hangingPunct="1">
              <a:lnSpc>
                <a:spcPct val="100000"/>
              </a:lnSpc>
              <a:spcBef>
                <a:spcPts val="600"/>
              </a:spcBef>
              <a:spcAft>
                <a:spcPts val="0"/>
              </a:spcAft>
              <a:buClrTx/>
              <a:buSzTx/>
              <a:tabLst/>
              <a:defRPr/>
            </a:pPr>
            <a:r>
              <a:rPr kumimoji="0" lang="en-US" sz="1400" b="0" i="0" u="none" strike="noStrike" kern="1200" cap="none" spc="0" normalizeH="0" baseline="0" noProof="0" dirty="0">
                <a:ln>
                  <a:noFill/>
                </a:ln>
                <a:solidFill>
                  <a:srgbClr val="000000"/>
                </a:solidFill>
                <a:effectLst/>
                <a:uLnTx/>
                <a:uFillTx/>
                <a:latin typeface="Open Sans"/>
                <a:ea typeface="Open Sans"/>
                <a:cs typeface="Open Sans"/>
              </a:rPr>
              <a:t>Please refer to the Access to Tableau through IAMOnline – External Staff user guide on detailed access request steps.</a:t>
            </a:r>
          </a:p>
        </p:txBody>
      </p:sp>
      <p:sp>
        <p:nvSpPr>
          <p:cNvPr id="11" name="Rectangle: Rounded Corners 10">
            <a:extLst>
              <a:ext uri="{FF2B5EF4-FFF2-40B4-BE49-F238E27FC236}">
                <a16:creationId xmlns:a16="http://schemas.microsoft.com/office/drawing/2014/main" id="{FE87A277-EF2B-5C74-878B-6751F4AF2470}"/>
              </a:ext>
            </a:extLst>
          </p:cNvPr>
          <p:cNvSpPr/>
          <p:nvPr/>
        </p:nvSpPr>
        <p:spPr>
          <a:xfrm>
            <a:off x="7466591" y="5605927"/>
            <a:ext cx="4493277" cy="97449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9B0DA2-6003-C33F-CF31-76D624DEF2E1}"/>
              </a:ext>
            </a:extLst>
          </p:cNvPr>
          <p:cNvSpPr txBox="1"/>
          <p:nvPr/>
        </p:nvSpPr>
        <p:spPr>
          <a:xfrm>
            <a:off x="7466590" y="5605927"/>
            <a:ext cx="449327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Open Sans"/>
                <a:ea typeface="Open Sans"/>
                <a:cs typeface="Open Sans"/>
              </a:rPr>
              <a:t>Need help? </a:t>
            </a:r>
            <a:r>
              <a:rPr kumimoji="0" lang="en-US" sz="1000" b="0" i="0" u="none" strike="noStrike" kern="1200" cap="none" spc="0" normalizeH="0" baseline="0" noProof="0">
                <a:ln>
                  <a:noFill/>
                </a:ln>
                <a:solidFill>
                  <a:srgbClr val="000000"/>
                </a:solidFill>
                <a:effectLst/>
                <a:uLnTx/>
                <a:uFillTx/>
                <a:latin typeface="Open Sans"/>
                <a:ea typeface="Open Sans"/>
                <a:cs typeface="Open Sans"/>
              </a:rPr>
              <a:t>If you are having trouble logging into or using IAMOnline, please call the Consolidated Help Desk at 855-435-7181 (7 a.m.-7 p.m. CST, Monday through Friday). Select option 1 for the consolidated help desk and then follow the remaining prompts. Inform the support staff of the issue you are having with IAMOnline and they will assist with resolving the issue or providing a ticket to the appropriate team.</a:t>
            </a:r>
          </a:p>
        </p:txBody>
      </p:sp>
      <p:pic>
        <p:nvPicPr>
          <p:cNvPr id="3" name="Picture 2">
            <a:extLst>
              <a:ext uri="{FF2B5EF4-FFF2-40B4-BE49-F238E27FC236}">
                <a16:creationId xmlns:a16="http://schemas.microsoft.com/office/drawing/2014/main" id="{782FA01E-84A7-D574-0542-E4BBF79E9F21}"/>
              </a:ext>
            </a:extLst>
          </p:cNvPr>
          <p:cNvPicPr>
            <a:picLocks noChangeAspect="1"/>
          </p:cNvPicPr>
          <p:nvPr/>
        </p:nvPicPr>
        <p:blipFill>
          <a:blip r:embed="rId4"/>
          <a:stretch>
            <a:fillRect/>
          </a:stretch>
        </p:blipFill>
        <p:spPr>
          <a:xfrm>
            <a:off x="7965027" y="1701546"/>
            <a:ext cx="3683251" cy="3692731"/>
          </a:xfrm>
          <a:prstGeom prst="rect">
            <a:avLst/>
          </a:prstGeom>
        </p:spPr>
      </p:pic>
    </p:spTree>
    <p:extLst>
      <p:ext uri="{BB962C8B-B14F-4D97-AF65-F5344CB8AC3E}">
        <p14:creationId xmlns:p14="http://schemas.microsoft.com/office/powerpoint/2010/main" val="339134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34E588-FCCE-5B40-B936-C1E801D57FB1}"/>
              </a:ext>
            </a:extLst>
          </p:cNvPr>
          <p:cNvSpPr txBox="1">
            <a:spLocks noGrp="1"/>
          </p:cNvSpPr>
          <p:nvPr>
            <p:ph type="title" idx="4294967295"/>
          </p:nvPr>
        </p:nvSpPr>
        <p:spPr>
          <a:xfrm>
            <a:off x="680079" y="29870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0" kern="1200">
                <a:solidFill>
                  <a:srgbClr val="003087"/>
                </a:solidFill>
                <a:latin typeface="Segoe UI Black" panose="020B0A02040204020203" pitchFamily="34" charset="0"/>
                <a:ea typeface="Segoe UI Black" panose="020B0A02040204020203"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b="1" dirty="0">
                <a:latin typeface="Calibri"/>
                <a:ea typeface="Segoe UI Black"/>
                <a:cs typeface="Calibri"/>
              </a:rPr>
              <a:t>Viewing Tableau Dashboards</a:t>
            </a:r>
            <a:endParaRPr kumimoji="0" lang="en-US" sz="4400" b="1" i="0" u="none" strike="noStrike" kern="1200" cap="none" spc="0" normalizeH="0" baseline="0" noProof="0" dirty="0">
              <a:ln>
                <a:noFill/>
              </a:ln>
              <a:solidFill>
                <a:srgbClr val="003087"/>
              </a:solidFill>
              <a:effectLst/>
              <a:uLnTx/>
              <a:uFillTx/>
              <a:latin typeface="Calibri"/>
              <a:ea typeface="Segoe UI Black"/>
              <a:cs typeface="Calibri"/>
            </a:endParaRPr>
          </a:p>
        </p:txBody>
      </p:sp>
      <p:sp>
        <p:nvSpPr>
          <p:cNvPr id="2" name="TextBox 1">
            <a:extLst>
              <a:ext uri="{FF2B5EF4-FFF2-40B4-BE49-F238E27FC236}">
                <a16:creationId xmlns:a16="http://schemas.microsoft.com/office/drawing/2014/main" id="{D1CEEC1B-DF46-1BA6-2417-6DD0AEFFA47C}"/>
              </a:ext>
            </a:extLst>
          </p:cNvPr>
          <p:cNvSpPr txBox="1"/>
          <p:nvPr/>
        </p:nvSpPr>
        <p:spPr>
          <a:xfrm>
            <a:off x="680079" y="2258477"/>
            <a:ext cx="6103493"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Once you have been approved to access dashboards in Tableau, follow the steps below to access the Tableau dashboards through IAMOnline.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Log into IAMOnline.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Click on the Tableau tile.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From the Tableau home page, click the dashboard you want to access.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000000"/>
              </a:solidFill>
              <a:effectLst/>
              <a:uLnTx/>
              <a:uFillTx/>
              <a:latin typeface="Open Sans"/>
              <a:ea typeface="Open Sans"/>
              <a:cs typeface="Open San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The dashboard will open.</a:t>
            </a:r>
          </a:p>
        </p:txBody>
      </p:sp>
      <p:pic>
        <p:nvPicPr>
          <p:cNvPr id="1026" name="Picture 2">
            <a:extLst>
              <a:ext uri="{FF2B5EF4-FFF2-40B4-BE49-F238E27FC236}">
                <a16:creationId xmlns:a16="http://schemas.microsoft.com/office/drawing/2014/main" id="{089F6DB0-86E9-720E-7C23-ADD90AC1B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628" y="1865590"/>
            <a:ext cx="3683371" cy="34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3674"/>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10.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 (3)" id="{EF3AAB63-E8E5-4800-ACB0-203D7CA311D8}" vid="{8142AEB0-882C-4CC1-A6B8-ABE0D81CFD9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ppt/theme/theme3.xml><?xml version="1.0" encoding="utf-8"?>
<a:theme xmlns:a="http://schemas.openxmlformats.org/drawingml/2006/main" name="2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4.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2_DSHS Slide Layout 2">
  <a:themeElements>
    <a:clrScheme name="HHS Branding Palette">
      <a:dk1>
        <a:srgbClr val="022167"/>
      </a:dk1>
      <a:lt1>
        <a:srgbClr val="FFFFFF"/>
      </a:lt1>
      <a:dk2>
        <a:srgbClr val="000000"/>
      </a:dk2>
      <a:lt2>
        <a:srgbClr val="D1D3D3"/>
      </a:lt2>
      <a:accent1>
        <a:srgbClr val="6DABE4"/>
      </a:accent1>
      <a:accent2>
        <a:srgbClr val="AB2328"/>
      </a:accent2>
      <a:accent3>
        <a:srgbClr val="6CC04A"/>
      </a:accent3>
      <a:accent4>
        <a:srgbClr val="FFC600"/>
      </a:accent4>
      <a:accent5>
        <a:srgbClr val="00A19B"/>
      </a:accent5>
      <a:accent6>
        <a:srgbClr val="B47E00"/>
      </a:accent6>
      <a:hlink>
        <a:srgbClr val="00B3E3"/>
      </a:hlink>
      <a:folHlink>
        <a:srgbClr val="7D8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3_DSHS Slide Layout 2">
  <a:themeElements>
    <a:clrScheme name="HHS Branding Palette">
      <a:dk1>
        <a:srgbClr val="022167"/>
      </a:dk1>
      <a:lt1>
        <a:srgbClr val="FFFFFF"/>
      </a:lt1>
      <a:dk2>
        <a:srgbClr val="000000"/>
      </a:dk2>
      <a:lt2>
        <a:srgbClr val="D1D3D3"/>
      </a:lt2>
      <a:accent1>
        <a:srgbClr val="6DABE4"/>
      </a:accent1>
      <a:accent2>
        <a:srgbClr val="AB2328"/>
      </a:accent2>
      <a:accent3>
        <a:srgbClr val="6CC04A"/>
      </a:accent3>
      <a:accent4>
        <a:srgbClr val="FFC600"/>
      </a:accent4>
      <a:accent5>
        <a:srgbClr val="00A19B"/>
      </a:accent5>
      <a:accent6>
        <a:srgbClr val="B47E00"/>
      </a:accent6>
      <a:hlink>
        <a:srgbClr val="00B3E3"/>
      </a:hlink>
      <a:folHlink>
        <a:srgbClr val="7D8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7.xml><?xml version="1.0" encoding="utf-8"?>
<a:theme xmlns:a="http://schemas.openxmlformats.org/drawingml/2006/main" name="4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8.xml><?xml version="1.0" encoding="utf-8"?>
<a:theme xmlns:a="http://schemas.openxmlformats.org/drawingml/2006/main" name="4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ppt/theme/theme9.xml><?xml version="1.0" encoding="utf-8"?>
<a:theme xmlns:a="http://schemas.openxmlformats.org/drawingml/2006/main" name="5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docProps/app.xml><?xml version="1.0" encoding="utf-8"?>
<Properties xmlns="http://schemas.openxmlformats.org/officeDocument/2006/extended-properties" xmlns:vt="http://schemas.openxmlformats.org/officeDocument/2006/docPropsVTypes">
  <Template>blank</Template>
  <TotalTime>1159</TotalTime>
  <Words>1545</Words>
  <Application>Microsoft Office PowerPoint</Application>
  <PresentationFormat>Widescreen</PresentationFormat>
  <Paragraphs>136</Paragraphs>
  <Slides>15</Slides>
  <Notes>10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15</vt:i4>
      </vt:variant>
    </vt:vector>
  </HeadingPairs>
  <TitlesOfParts>
    <vt:vector size="31" baseType="lpstr">
      <vt:lpstr>Arial</vt:lpstr>
      <vt:lpstr>Calibri</vt:lpstr>
      <vt:lpstr>Calibri Light</vt:lpstr>
      <vt:lpstr>Open Sans</vt:lpstr>
      <vt:lpstr>Open Sans Light</vt:lpstr>
      <vt:lpstr>Verdana</vt:lpstr>
      <vt:lpstr>DSHS Slide Theme</vt:lpstr>
      <vt:lpstr>DSHS Slide Layout 2</vt:lpstr>
      <vt:lpstr>2_DSHS Slide Theme</vt:lpstr>
      <vt:lpstr>1_DSHS Slide Layout 2</vt:lpstr>
      <vt:lpstr>2_DSHS Slide Layout 2</vt:lpstr>
      <vt:lpstr>3_DSHS Slide Layout 2</vt:lpstr>
      <vt:lpstr>4_DSHS Slide Theme</vt:lpstr>
      <vt:lpstr>4_DSHS Slide Layout 2</vt:lpstr>
      <vt:lpstr>5_DSHS Slide Layout 2</vt:lpstr>
      <vt:lpstr>DSHS Slide Layout 3</vt:lpstr>
      <vt:lpstr>Infectious Disease Prevention</vt:lpstr>
      <vt:lpstr>Program Updates</vt:lpstr>
      <vt:lpstr>Immunizations</vt:lpstr>
      <vt:lpstr>Requesting Access to Snowflake/Tableau Roles - External Staff without IAMOnline Accounts</vt:lpstr>
      <vt:lpstr>Requesting Access to Snowflake Roles – External Staff with existing IAMOnline Accounts</vt:lpstr>
      <vt:lpstr>Viewing Snowflake Data Views</vt:lpstr>
      <vt:lpstr>LHD Immunization Registry Tableau Dashboard</vt:lpstr>
      <vt:lpstr>Requesting Access to Tableau Roles – External Staff with existing IAMOnline Accounts</vt:lpstr>
      <vt:lpstr>Viewing Tableau Dashboards</vt:lpstr>
      <vt:lpstr>Texas Insurance Assistance Program-PLUS (TIAP-PLUS)</vt:lpstr>
      <vt:lpstr>TIAP-PLUS Outreach</vt:lpstr>
      <vt:lpstr>TIAP-PLUS Resources</vt:lpstr>
      <vt:lpstr>Tuberculosis and Hansen’s Disease</vt:lpstr>
      <vt:lpstr>TB Case Counts and Rates in Texas,  2018–2024*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DelToro,Jessica (DSHS)</dc:creator>
  <cp:lastModifiedBy>Hutchison,Josh (DSHS)</cp:lastModifiedBy>
  <cp:revision>51</cp:revision>
  <cp:lastPrinted>2024-09-19T17:05:53Z</cp:lastPrinted>
  <dcterms:created xsi:type="dcterms:W3CDTF">2024-08-07T14:00:42Z</dcterms:created>
  <dcterms:modified xsi:type="dcterms:W3CDTF">2025-02-12T14:20:18Z</dcterms:modified>
</cp:coreProperties>
</file>