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86" r:id="rId5"/>
    <p:sldMasterId id="2147483675" r:id="rId6"/>
  </p:sldMasterIdLst>
  <p:notesMasterIdLst>
    <p:notesMasterId r:id="rId28"/>
  </p:notesMasterIdLst>
  <p:sldIdLst>
    <p:sldId id="256" r:id="rId7"/>
    <p:sldId id="2141412343" r:id="rId8"/>
    <p:sldId id="276" r:id="rId9"/>
    <p:sldId id="336" r:id="rId10"/>
    <p:sldId id="334" r:id="rId11"/>
    <p:sldId id="338" r:id="rId12"/>
    <p:sldId id="337" r:id="rId13"/>
    <p:sldId id="339" r:id="rId14"/>
    <p:sldId id="341" r:id="rId15"/>
    <p:sldId id="340" r:id="rId16"/>
    <p:sldId id="2141412338" r:id="rId17"/>
    <p:sldId id="2141412337" r:id="rId18"/>
    <p:sldId id="612" r:id="rId19"/>
    <p:sldId id="2141412339" r:id="rId20"/>
    <p:sldId id="616" r:id="rId21"/>
    <p:sldId id="618" r:id="rId22"/>
    <p:sldId id="2141412340" r:id="rId23"/>
    <p:sldId id="624" r:id="rId24"/>
    <p:sldId id="2141412341" r:id="rId25"/>
    <p:sldId id="2141412342" r:id="rId26"/>
    <p:sldId id="315" r:id="rId27"/>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81506D2-91B9-4009-A6F8-EC4347F19F69}">
          <p14:sldIdLst>
            <p14:sldId id="256"/>
            <p14:sldId id="2141412343"/>
            <p14:sldId id="276"/>
            <p14:sldId id="336"/>
            <p14:sldId id="334"/>
            <p14:sldId id="338"/>
            <p14:sldId id="337"/>
            <p14:sldId id="339"/>
            <p14:sldId id="341"/>
            <p14:sldId id="340"/>
            <p14:sldId id="2141412338"/>
            <p14:sldId id="2141412337"/>
            <p14:sldId id="612"/>
            <p14:sldId id="2141412339"/>
            <p14:sldId id="616"/>
            <p14:sldId id="618"/>
            <p14:sldId id="2141412340"/>
            <p14:sldId id="624"/>
            <p14:sldId id="2141412341"/>
            <p14:sldId id="2141412342"/>
            <p14:sldId id="315"/>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1FDE101-006E-5E3B-0AB7-7FDE14951306}" name="Hern,Alison (DSHS)" initials="H(" userId="S::Alison.Hern@dshs.texas.gov::d69227d4-a1f3-43f7-a0d3-9fce05c44828" providerId="AD"/>
  <p188:author id="{196E589B-6CFD-25C3-BEC3-4E24C37D0CF0}" name="Hern,Alison (DSHS)" initials="H(" userId="S::alison.hern@dshs.texas.gov::d69227d4-a1f3-43f7-a0d3-9fce05c4482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ern,Alison (DSHS)" initials="H(" lastIdx="33" clrIdx="0">
    <p:extLst>
      <p:ext uri="{19B8F6BF-5375-455C-9EA6-DF929625EA0E}">
        <p15:presenceInfo xmlns:p15="http://schemas.microsoft.com/office/powerpoint/2012/main" userId="S::Alison.Hern@dshs.texas.gov::d69227d4-a1f3-43f7-a0d3-9fce05c44828" providerId="AD"/>
      </p:ext>
    </p:extLst>
  </p:cmAuthor>
  <p:cmAuthor id="2" name="Hill,Jordan (DSHS)" initials="H(" lastIdx="1" clrIdx="1">
    <p:extLst>
      <p:ext uri="{19B8F6BF-5375-455C-9EA6-DF929625EA0E}">
        <p15:presenceInfo xmlns:p15="http://schemas.microsoft.com/office/powerpoint/2012/main" userId="S::Jordan.Hill@dshs.texas.gov::1afcdffa-d068-4ece-aa53-24c4dfc62f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AB0"/>
    <a:srgbClr val="556A7E"/>
    <a:srgbClr val="264780"/>
    <a:srgbClr val="333333"/>
    <a:srgbClr val="005CB9"/>
    <a:srgbClr val="1F4E79"/>
    <a:srgbClr val="0058A3"/>
    <a:srgbClr val="FFC600"/>
    <a:srgbClr val="003087"/>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06F1C2-0C92-4272-9980-C1A9C116E653}" v="127" dt="2024-12-09T15:24:28.3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494" autoAdjust="0"/>
  </p:normalViewPr>
  <p:slideViewPr>
    <p:cSldViewPr snapToGrid="0">
      <p:cViewPr varScale="1">
        <p:scale>
          <a:sx n="57" d="100"/>
          <a:sy n="57" d="100"/>
        </p:scale>
        <p:origin x="992"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microsoft.com/office/2015/10/relationships/revisionInfo" Target="revisionInfo.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 Id="rId35" Type="http://schemas.microsoft.com/office/2018/10/relationships/authors" Target="authors.xml"/><Relationship Id="rId8" Type="http://schemas.openxmlformats.org/officeDocument/2006/relationships/slide" Target="slides/slide2.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ata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1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E617B6-F5F5-4166-B181-2F8FB0D06762}" type="doc">
      <dgm:prSet loTypeId="urn:microsoft.com/office/officeart/2018/2/layout/IconLabelDescriptionList" loCatId="icon" qsTypeId="urn:microsoft.com/office/officeart/2005/8/quickstyle/simple1" qsCatId="simple" csTypeId="urn:microsoft.com/office/officeart/2005/8/colors/accent2_2" csCatId="accent2" phldr="1"/>
      <dgm:spPr/>
      <dgm:t>
        <a:bodyPr/>
        <a:lstStyle/>
        <a:p>
          <a:endParaRPr lang="en-US"/>
        </a:p>
      </dgm:t>
    </dgm:pt>
    <dgm:pt modelId="{3F417582-1F2A-4634-813D-AEB3AE1CACA6}">
      <dgm:prSet/>
      <dgm:spPr/>
      <dgm:t>
        <a:bodyPr/>
        <a:lstStyle/>
        <a:p>
          <a:pPr>
            <a:defRPr b="1"/>
          </a:pPr>
          <a:r>
            <a:rPr lang="en-US" b="1" dirty="0"/>
            <a:t>The Legislative Body:</a:t>
          </a:r>
          <a:endParaRPr lang="en-US" dirty="0"/>
        </a:p>
      </dgm:t>
    </dgm:pt>
    <dgm:pt modelId="{42EF94D3-ADAC-4D5F-8F68-C1AB053AF805}" type="parTrans" cxnId="{E73D9F6D-1DCB-456E-AA16-6A395F6D6056}">
      <dgm:prSet/>
      <dgm:spPr/>
      <dgm:t>
        <a:bodyPr/>
        <a:lstStyle/>
        <a:p>
          <a:endParaRPr lang="en-US"/>
        </a:p>
      </dgm:t>
    </dgm:pt>
    <dgm:pt modelId="{E34D0857-CCEC-4143-BB79-DEC743BB705C}" type="sibTrans" cxnId="{E73D9F6D-1DCB-456E-AA16-6A395F6D6056}">
      <dgm:prSet/>
      <dgm:spPr/>
      <dgm:t>
        <a:bodyPr/>
        <a:lstStyle/>
        <a:p>
          <a:endParaRPr lang="en-US"/>
        </a:p>
      </dgm:t>
    </dgm:pt>
    <dgm:pt modelId="{10602952-E651-4CB1-B25E-AEB78F686769}">
      <dgm:prSet/>
      <dgm:spPr/>
      <dgm:t>
        <a:bodyPr/>
        <a:lstStyle/>
        <a:p>
          <a:r>
            <a:rPr lang="en-US" dirty="0"/>
            <a:t>31 members of the Texas Senate</a:t>
          </a:r>
        </a:p>
      </dgm:t>
    </dgm:pt>
    <dgm:pt modelId="{3392FD6E-140F-424C-98BD-62CA260C754B}" type="parTrans" cxnId="{C09CEB66-05D1-427F-A2E5-1FF0EE7D7FDE}">
      <dgm:prSet/>
      <dgm:spPr/>
      <dgm:t>
        <a:bodyPr/>
        <a:lstStyle/>
        <a:p>
          <a:endParaRPr lang="en-US"/>
        </a:p>
      </dgm:t>
    </dgm:pt>
    <dgm:pt modelId="{58FA19EE-7F71-4F38-8413-7F8DFFD4752B}" type="sibTrans" cxnId="{C09CEB66-05D1-427F-A2E5-1FF0EE7D7FDE}">
      <dgm:prSet/>
      <dgm:spPr/>
      <dgm:t>
        <a:bodyPr/>
        <a:lstStyle/>
        <a:p>
          <a:endParaRPr lang="en-US"/>
        </a:p>
      </dgm:t>
    </dgm:pt>
    <dgm:pt modelId="{4A10402D-07B6-4FA8-A4A1-D63E3AFC67C5}">
      <dgm:prSet/>
      <dgm:spPr/>
      <dgm:t>
        <a:bodyPr/>
        <a:lstStyle/>
        <a:p>
          <a:r>
            <a:rPr lang="en-US" dirty="0"/>
            <a:t>150 members of the Texas House of Representatives</a:t>
          </a:r>
        </a:p>
      </dgm:t>
    </dgm:pt>
    <dgm:pt modelId="{C10C25E4-EDE9-4A94-9DB0-C5448C4257B7}" type="parTrans" cxnId="{18A61C25-EB46-4899-98B4-C2D6A556AFD2}">
      <dgm:prSet/>
      <dgm:spPr/>
      <dgm:t>
        <a:bodyPr/>
        <a:lstStyle/>
        <a:p>
          <a:endParaRPr lang="en-US"/>
        </a:p>
      </dgm:t>
    </dgm:pt>
    <dgm:pt modelId="{8E93A407-75E7-4FD3-8585-1C67E0A52DB8}" type="sibTrans" cxnId="{18A61C25-EB46-4899-98B4-C2D6A556AFD2}">
      <dgm:prSet/>
      <dgm:spPr/>
      <dgm:t>
        <a:bodyPr/>
        <a:lstStyle/>
        <a:p>
          <a:endParaRPr lang="en-US"/>
        </a:p>
      </dgm:t>
    </dgm:pt>
    <dgm:pt modelId="{710CDFBF-92AA-42E4-B727-2BA17AD2A6CA}">
      <dgm:prSet/>
      <dgm:spPr/>
      <dgm:t>
        <a:bodyPr/>
        <a:lstStyle/>
        <a:p>
          <a:pPr>
            <a:defRPr b="1"/>
          </a:pPr>
          <a:r>
            <a:rPr lang="en-US" b="1" dirty="0"/>
            <a:t>Committees:</a:t>
          </a:r>
          <a:endParaRPr lang="en-US" dirty="0"/>
        </a:p>
      </dgm:t>
    </dgm:pt>
    <dgm:pt modelId="{79C9E894-0B71-49B6-84C8-022AD663E8B3}" type="parTrans" cxnId="{F4FEAFA4-727B-44F0-B867-E5409D39521E}">
      <dgm:prSet/>
      <dgm:spPr/>
      <dgm:t>
        <a:bodyPr/>
        <a:lstStyle/>
        <a:p>
          <a:endParaRPr lang="en-US"/>
        </a:p>
      </dgm:t>
    </dgm:pt>
    <dgm:pt modelId="{E6AE41A7-58A1-4A52-8ED9-7013C0119560}" type="sibTrans" cxnId="{F4FEAFA4-727B-44F0-B867-E5409D39521E}">
      <dgm:prSet/>
      <dgm:spPr/>
      <dgm:t>
        <a:bodyPr/>
        <a:lstStyle/>
        <a:p>
          <a:endParaRPr lang="en-US"/>
        </a:p>
      </dgm:t>
    </dgm:pt>
    <dgm:pt modelId="{2BA90FE7-0BAD-472F-AFBE-5B0859F1E057}">
      <dgm:prSet/>
      <dgm:spPr/>
      <dgm:t>
        <a:bodyPr/>
        <a:lstStyle/>
        <a:p>
          <a:r>
            <a:rPr lang="en-US" dirty="0"/>
            <a:t>Committees with direct oversight of DSHS include:</a:t>
          </a:r>
        </a:p>
      </dgm:t>
    </dgm:pt>
    <dgm:pt modelId="{3DEABE67-85E6-4A7D-9C90-C0C9160EBE12}" type="parTrans" cxnId="{01C07E97-50EA-45B9-8962-EBAB6E763B25}">
      <dgm:prSet/>
      <dgm:spPr/>
      <dgm:t>
        <a:bodyPr/>
        <a:lstStyle/>
        <a:p>
          <a:endParaRPr lang="en-US"/>
        </a:p>
      </dgm:t>
    </dgm:pt>
    <dgm:pt modelId="{6CED0BF3-3CA7-466E-A030-64F37A6A9938}" type="sibTrans" cxnId="{01C07E97-50EA-45B9-8962-EBAB6E763B25}">
      <dgm:prSet/>
      <dgm:spPr/>
      <dgm:t>
        <a:bodyPr/>
        <a:lstStyle/>
        <a:p>
          <a:endParaRPr lang="en-US"/>
        </a:p>
      </dgm:t>
    </dgm:pt>
    <dgm:pt modelId="{1DD35A41-8D2F-4754-9F00-26A66D33879A}">
      <dgm:prSet/>
      <dgm:spPr/>
      <dgm:t>
        <a:bodyPr/>
        <a:lstStyle/>
        <a:p>
          <a:r>
            <a:rPr lang="en-US" dirty="0"/>
            <a:t>Senate Health and Human Services</a:t>
          </a:r>
        </a:p>
      </dgm:t>
    </dgm:pt>
    <dgm:pt modelId="{23762294-08A2-45E8-9A09-ED48AC7A4938}" type="parTrans" cxnId="{5D3F1380-CC79-4888-92D0-9E7C8E292229}">
      <dgm:prSet/>
      <dgm:spPr/>
      <dgm:t>
        <a:bodyPr/>
        <a:lstStyle/>
        <a:p>
          <a:endParaRPr lang="en-US"/>
        </a:p>
      </dgm:t>
    </dgm:pt>
    <dgm:pt modelId="{74785907-1555-4574-8BD9-4BF524728FB2}" type="sibTrans" cxnId="{5D3F1380-CC79-4888-92D0-9E7C8E292229}">
      <dgm:prSet/>
      <dgm:spPr/>
      <dgm:t>
        <a:bodyPr/>
        <a:lstStyle/>
        <a:p>
          <a:endParaRPr lang="en-US"/>
        </a:p>
      </dgm:t>
    </dgm:pt>
    <dgm:pt modelId="{A38B8F4E-CE8F-4114-BF23-240ED6CCB564}">
      <dgm:prSet/>
      <dgm:spPr/>
      <dgm:t>
        <a:bodyPr/>
        <a:lstStyle/>
        <a:p>
          <a:r>
            <a:rPr lang="en-US" dirty="0"/>
            <a:t>House Public Health</a:t>
          </a:r>
        </a:p>
      </dgm:t>
    </dgm:pt>
    <dgm:pt modelId="{6CF02CE7-3F5D-40EE-BCB5-4915F379577C}" type="parTrans" cxnId="{E3D8AF06-6707-424F-9852-222E18C165C4}">
      <dgm:prSet/>
      <dgm:spPr/>
      <dgm:t>
        <a:bodyPr/>
        <a:lstStyle/>
        <a:p>
          <a:endParaRPr lang="en-US"/>
        </a:p>
      </dgm:t>
    </dgm:pt>
    <dgm:pt modelId="{D6914F92-3CFB-4D1B-A329-6F3226D66DF7}" type="sibTrans" cxnId="{E3D8AF06-6707-424F-9852-222E18C165C4}">
      <dgm:prSet/>
      <dgm:spPr/>
      <dgm:t>
        <a:bodyPr/>
        <a:lstStyle/>
        <a:p>
          <a:endParaRPr lang="en-US"/>
        </a:p>
      </dgm:t>
    </dgm:pt>
    <dgm:pt modelId="{9ABDE916-B61B-4358-8667-1E54ABB58945}">
      <dgm:prSet/>
      <dgm:spPr/>
      <dgm:t>
        <a:bodyPr/>
        <a:lstStyle/>
        <a:p>
          <a:r>
            <a:rPr lang="en-US" dirty="0"/>
            <a:t>DSHS bills are often referred to other committees</a:t>
          </a:r>
        </a:p>
      </dgm:t>
    </dgm:pt>
    <dgm:pt modelId="{227C17EC-99A0-4C5D-80AB-DFB2B06B7CEA}" type="parTrans" cxnId="{9788DDF6-037F-4AFA-A5F8-A2DFB95BE997}">
      <dgm:prSet/>
      <dgm:spPr/>
      <dgm:t>
        <a:bodyPr/>
        <a:lstStyle/>
        <a:p>
          <a:endParaRPr lang="en-US"/>
        </a:p>
      </dgm:t>
    </dgm:pt>
    <dgm:pt modelId="{35037A8E-B8FB-441F-9058-55EB76B03959}" type="sibTrans" cxnId="{9788DDF6-037F-4AFA-A5F8-A2DFB95BE997}">
      <dgm:prSet/>
      <dgm:spPr/>
      <dgm:t>
        <a:bodyPr/>
        <a:lstStyle/>
        <a:p>
          <a:endParaRPr lang="en-US"/>
        </a:p>
      </dgm:t>
    </dgm:pt>
    <dgm:pt modelId="{6FFCEC85-70B1-4A14-B816-54795316AC32}" type="pres">
      <dgm:prSet presAssocID="{B9E617B6-F5F5-4166-B181-2F8FB0D06762}" presName="root" presStyleCnt="0">
        <dgm:presLayoutVars>
          <dgm:dir/>
          <dgm:resizeHandles val="exact"/>
        </dgm:presLayoutVars>
      </dgm:prSet>
      <dgm:spPr/>
    </dgm:pt>
    <dgm:pt modelId="{11FA7976-6383-4162-96E2-49D0BBD4DD7C}" type="pres">
      <dgm:prSet presAssocID="{3F417582-1F2A-4634-813D-AEB3AE1CACA6}" presName="compNode" presStyleCnt="0"/>
      <dgm:spPr/>
    </dgm:pt>
    <dgm:pt modelId="{81C1836D-7038-4E79-A34B-0C1A44932F0C}" type="pres">
      <dgm:prSet presAssocID="{3F417582-1F2A-4634-813D-AEB3AE1CACA6}"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nk"/>
        </a:ext>
      </dgm:extLst>
    </dgm:pt>
    <dgm:pt modelId="{66459F55-8E83-4047-9B25-B1D8C36B42FA}" type="pres">
      <dgm:prSet presAssocID="{3F417582-1F2A-4634-813D-AEB3AE1CACA6}" presName="iconSpace" presStyleCnt="0"/>
      <dgm:spPr/>
    </dgm:pt>
    <dgm:pt modelId="{A042EB5C-F026-4556-8A62-512E1FEC277F}" type="pres">
      <dgm:prSet presAssocID="{3F417582-1F2A-4634-813D-AEB3AE1CACA6}" presName="parTx" presStyleLbl="revTx" presStyleIdx="0" presStyleCnt="4">
        <dgm:presLayoutVars>
          <dgm:chMax val="0"/>
          <dgm:chPref val="0"/>
        </dgm:presLayoutVars>
      </dgm:prSet>
      <dgm:spPr/>
    </dgm:pt>
    <dgm:pt modelId="{B9FC9A2C-4528-4BEE-9892-EA65FB163D7B}" type="pres">
      <dgm:prSet presAssocID="{3F417582-1F2A-4634-813D-AEB3AE1CACA6}" presName="txSpace" presStyleCnt="0"/>
      <dgm:spPr/>
    </dgm:pt>
    <dgm:pt modelId="{1F9FEF10-6B3D-4BCC-842C-AE63D505A3A2}" type="pres">
      <dgm:prSet presAssocID="{3F417582-1F2A-4634-813D-AEB3AE1CACA6}" presName="desTx" presStyleLbl="revTx" presStyleIdx="1" presStyleCnt="4">
        <dgm:presLayoutVars/>
      </dgm:prSet>
      <dgm:spPr/>
    </dgm:pt>
    <dgm:pt modelId="{005A5F69-B126-4B43-B18C-6D9AF1AAE874}" type="pres">
      <dgm:prSet presAssocID="{E34D0857-CCEC-4143-BB79-DEC743BB705C}" presName="sibTrans" presStyleCnt="0"/>
      <dgm:spPr/>
    </dgm:pt>
    <dgm:pt modelId="{82BCEF8C-D8FD-4208-AC97-7C07BB583BAB}" type="pres">
      <dgm:prSet presAssocID="{710CDFBF-92AA-42E4-B727-2BA17AD2A6CA}" presName="compNode" presStyleCnt="0"/>
      <dgm:spPr/>
    </dgm:pt>
    <dgm:pt modelId="{368F1B1B-59D5-42F6-8F4A-0C604DB8DD4A}" type="pres">
      <dgm:prSet presAssocID="{710CDFBF-92AA-42E4-B727-2BA17AD2A6CA}"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eting"/>
        </a:ext>
      </dgm:extLst>
    </dgm:pt>
    <dgm:pt modelId="{C013B87C-6F09-45F8-AE4B-0D3B57DFCDA8}" type="pres">
      <dgm:prSet presAssocID="{710CDFBF-92AA-42E4-B727-2BA17AD2A6CA}" presName="iconSpace" presStyleCnt="0"/>
      <dgm:spPr/>
    </dgm:pt>
    <dgm:pt modelId="{43AE2632-711B-47A4-AF4B-6BEAF337BC09}" type="pres">
      <dgm:prSet presAssocID="{710CDFBF-92AA-42E4-B727-2BA17AD2A6CA}" presName="parTx" presStyleLbl="revTx" presStyleIdx="2" presStyleCnt="4">
        <dgm:presLayoutVars>
          <dgm:chMax val="0"/>
          <dgm:chPref val="0"/>
        </dgm:presLayoutVars>
      </dgm:prSet>
      <dgm:spPr/>
    </dgm:pt>
    <dgm:pt modelId="{4EC1AD9A-464A-4A87-9FBC-B15894C77E47}" type="pres">
      <dgm:prSet presAssocID="{710CDFBF-92AA-42E4-B727-2BA17AD2A6CA}" presName="txSpace" presStyleCnt="0"/>
      <dgm:spPr/>
    </dgm:pt>
    <dgm:pt modelId="{CE32BCB2-B1E3-47F6-BDF6-3D559C52B5C5}" type="pres">
      <dgm:prSet presAssocID="{710CDFBF-92AA-42E4-B727-2BA17AD2A6CA}" presName="desTx" presStyleLbl="revTx" presStyleIdx="3" presStyleCnt="4">
        <dgm:presLayoutVars/>
      </dgm:prSet>
      <dgm:spPr/>
    </dgm:pt>
  </dgm:ptLst>
  <dgm:cxnLst>
    <dgm:cxn modelId="{E3D8AF06-6707-424F-9852-222E18C165C4}" srcId="{2BA90FE7-0BAD-472F-AFBE-5B0859F1E057}" destId="{A38B8F4E-CE8F-4114-BF23-240ED6CCB564}" srcOrd="1" destOrd="0" parTransId="{6CF02CE7-3F5D-40EE-BCB5-4915F379577C}" sibTransId="{D6914F92-3CFB-4D1B-A329-6F3226D66DF7}"/>
    <dgm:cxn modelId="{18A61C25-EB46-4899-98B4-C2D6A556AFD2}" srcId="{3F417582-1F2A-4634-813D-AEB3AE1CACA6}" destId="{4A10402D-07B6-4FA8-A4A1-D63E3AFC67C5}" srcOrd="1" destOrd="0" parTransId="{C10C25E4-EDE9-4A94-9DB0-C5448C4257B7}" sibTransId="{8E93A407-75E7-4FD3-8585-1C67E0A52DB8}"/>
    <dgm:cxn modelId="{D4F7F131-3317-413E-804A-468AE1761946}" type="presOf" srcId="{9ABDE916-B61B-4358-8667-1E54ABB58945}" destId="{CE32BCB2-B1E3-47F6-BDF6-3D559C52B5C5}" srcOrd="0" destOrd="3" presId="urn:microsoft.com/office/officeart/2018/2/layout/IconLabelDescriptionList"/>
    <dgm:cxn modelId="{777B6832-933B-4CF4-90DC-1A40D84EEB70}" type="presOf" srcId="{4A10402D-07B6-4FA8-A4A1-D63E3AFC67C5}" destId="{1F9FEF10-6B3D-4BCC-842C-AE63D505A3A2}" srcOrd="0" destOrd="1" presId="urn:microsoft.com/office/officeart/2018/2/layout/IconLabelDescriptionList"/>
    <dgm:cxn modelId="{095D553E-2A7E-4784-ACDF-ADCBFF526541}" type="presOf" srcId="{3F417582-1F2A-4634-813D-AEB3AE1CACA6}" destId="{A042EB5C-F026-4556-8A62-512E1FEC277F}" srcOrd="0" destOrd="0" presId="urn:microsoft.com/office/officeart/2018/2/layout/IconLabelDescriptionList"/>
    <dgm:cxn modelId="{E0BEE161-EB21-467E-8365-BFF4DA3A5E73}" type="presOf" srcId="{A38B8F4E-CE8F-4114-BF23-240ED6CCB564}" destId="{CE32BCB2-B1E3-47F6-BDF6-3D559C52B5C5}" srcOrd="0" destOrd="2" presId="urn:microsoft.com/office/officeart/2018/2/layout/IconLabelDescriptionList"/>
    <dgm:cxn modelId="{C09CEB66-05D1-427F-A2E5-1FF0EE7D7FDE}" srcId="{3F417582-1F2A-4634-813D-AEB3AE1CACA6}" destId="{10602952-E651-4CB1-B25E-AEB78F686769}" srcOrd="0" destOrd="0" parTransId="{3392FD6E-140F-424C-98BD-62CA260C754B}" sibTransId="{58FA19EE-7F71-4F38-8413-7F8DFFD4752B}"/>
    <dgm:cxn modelId="{E73D9F6D-1DCB-456E-AA16-6A395F6D6056}" srcId="{B9E617B6-F5F5-4166-B181-2F8FB0D06762}" destId="{3F417582-1F2A-4634-813D-AEB3AE1CACA6}" srcOrd="0" destOrd="0" parTransId="{42EF94D3-ADAC-4D5F-8F68-C1AB053AF805}" sibTransId="{E34D0857-CCEC-4143-BB79-DEC743BB705C}"/>
    <dgm:cxn modelId="{B280EE71-98F3-4B35-99AA-DFB8CCB983A0}" type="presOf" srcId="{10602952-E651-4CB1-B25E-AEB78F686769}" destId="{1F9FEF10-6B3D-4BCC-842C-AE63D505A3A2}" srcOrd="0" destOrd="0" presId="urn:microsoft.com/office/officeart/2018/2/layout/IconLabelDescriptionList"/>
    <dgm:cxn modelId="{5D3F1380-CC79-4888-92D0-9E7C8E292229}" srcId="{2BA90FE7-0BAD-472F-AFBE-5B0859F1E057}" destId="{1DD35A41-8D2F-4754-9F00-26A66D33879A}" srcOrd="0" destOrd="0" parTransId="{23762294-08A2-45E8-9A09-ED48AC7A4938}" sibTransId="{74785907-1555-4574-8BD9-4BF524728FB2}"/>
    <dgm:cxn modelId="{01C07E97-50EA-45B9-8962-EBAB6E763B25}" srcId="{710CDFBF-92AA-42E4-B727-2BA17AD2A6CA}" destId="{2BA90FE7-0BAD-472F-AFBE-5B0859F1E057}" srcOrd="0" destOrd="0" parTransId="{3DEABE67-85E6-4A7D-9C90-C0C9160EBE12}" sibTransId="{6CED0BF3-3CA7-466E-A030-64F37A6A9938}"/>
    <dgm:cxn modelId="{F4FEAFA4-727B-44F0-B867-E5409D39521E}" srcId="{B9E617B6-F5F5-4166-B181-2F8FB0D06762}" destId="{710CDFBF-92AA-42E4-B727-2BA17AD2A6CA}" srcOrd="1" destOrd="0" parTransId="{79C9E894-0B71-49B6-84C8-022AD663E8B3}" sibTransId="{E6AE41A7-58A1-4A52-8ED9-7013C0119560}"/>
    <dgm:cxn modelId="{95F115B9-E725-4887-B30C-770C29753660}" type="presOf" srcId="{2BA90FE7-0BAD-472F-AFBE-5B0859F1E057}" destId="{CE32BCB2-B1E3-47F6-BDF6-3D559C52B5C5}" srcOrd="0" destOrd="0" presId="urn:microsoft.com/office/officeart/2018/2/layout/IconLabelDescriptionList"/>
    <dgm:cxn modelId="{50F7EAD1-C79D-41E6-A27F-09059F6CB245}" type="presOf" srcId="{710CDFBF-92AA-42E4-B727-2BA17AD2A6CA}" destId="{43AE2632-711B-47A4-AF4B-6BEAF337BC09}" srcOrd="0" destOrd="0" presId="urn:microsoft.com/office/officeart/2018/2/layout/IconLabelDescriptionList"/>
    <dgm:cxn modelId="{E9D9ACEE-6852-4D6E-9E52-65920707494D}" type="presOf" srcId="{1DD35A41-8D2F-4754-9F00-26A66D33879A}" destId="{CE32BCB2-B1E3-47F6-BDF6-3D559C52B5C5}" srcOrd="0" destOrd="1" presId="urn:microsoft.com/office/officeart/2018/2/layout/IconLabelDescriptionList"/>
    <dgm:cxn modelId="{5FEFF2EF-425C-4DAF-AAB5-006ADAA74065}" type="presOf" srcId="{B9E617B6-F5F5-4166-B181-2F8FB0D06762}" destId="{6FFCEC85-70B1-4A14-B816-54795316AC32}" srcOrd="0" destOrd="0" presId="urn:microsoft.com/office/officeart/2018/2/layout/IconLabelDescriptionList"/>
    <dgm:cxn modelId="{9788DDF6-037F-4AFA-A5F8-A2DFB95BE997}" srcId="{710CDFBF-92AA-42E4-B727-2BA17AD2A6CA}" destId="{9ABDE916-B61B-4358-8667-1E54ABB58945}" srcOrd="1" destOrd="0" parTransId="{227C17EC-99A0-4C5D-80AB-DFB2B06B7CEA}" sibTransId="{35037A8E-B8FB-441F-9058-55EB76B03959}"/>
    <dgm:cxn modelId="{6ECE0353-5214-406A-B32F-BBFB6C0D4615}" type="presParOf" srcId="{6FFCEC85-70B1-4A14-B816-54795316AC32}" destId="{11FA7976-6383-4162-96E2-49D0BBD4DD7C}" srcOrd="0" destOrd="0" presId="urn:microsoft.com/office/officeart/2018/2/layout/IconLabelDescriptionList"/>
    <dgm:cxn modelId="{DCA699C3-CD53-4EE6-B31B-9EE71AEF84CB}" type="presParOf" srcId="{11FA7976-6383-4162-96E2-49D0BBD4DD7C}" destId="{81C1836D-7038-4E79-A34B-0C1A44932F0C}" srcOrd="0" destOrd="0" presId="urn:microsoft.com/office/officeart/2018/2/layout/IconLabelDescriptionList"/>
    <dgm:cxn modelId="{A1BDB65B-19DF-45BC-A97E-E2BC5643268C}" type="presParOf" srcId="{11FA7976-6383-4162-96E2-49D0BBD4DD7C}" destId="{66459F55-8E83-4047-9B25-B1D8C36B42FA}" srcOrd="1" destOrd="0" presId="urn:microsoft.com/office/officeart/2018/2/layout/IconLabelDescriptionList"/>
    <dgm:cxn modelId="{3BF40166-3137-4EC7-A359-9727BCA9C323}" type="presParOf" srcId="{11FA7976-6383-4162-96E2-49D0BBD4DD7C}" destId="{A042EB5C-F026-4556-8A62-512E1FEC277F}" srcOrd="2" destOrd="0" presId="urn:microsoft.com/office/officeart/2018/2/layout/IconLabelDescriptionList"/>
    <dgm:cxn modelId="{7586C5E7-2405-4508-B426-470882FD4FFD}" type="presParOf" srcId="{11FA7976-6383-4162-96E2-49D0BBD4DD7C}" destId="{B9FC9A2C-4528-4BEE-9892-EA65FB163D7B}" srcOrd="3" destOrd="0" presId="urn:microsoft.com/office/officeart/2018/2/layout/IconLabelDescriptionList"/>
    <dgm:cxn modelId="{E0C99562-A9D2-4395-9277-B02A76864156}" type="presParOf" srcId="{11FA7976-6383-4162-96E2-49D0BBD4DD7C}" destId="{1F9FEF10-6B3D-4BCC-842C-AE63D505A3A2}" srcOrd="4" destOrd="0" presId="urn:microsoft.com/office/officeart/2018/2/layout/IconLabelDescriptionList"/>
    <dgm:cxn modelId="{36821365-AB1E-4355-B2B3-D04BFD1EE1AC}" type="presParOf" srcId="{6FFCEC85-70B1-4A14-B816-54795316AC32}" destId="{005A5F69-B126-4B43-B18C-6D9AF1AAE874}" srcOrd="1" destOrd="0" presId="urn:microsoft.com/office/officeart/2018/2/layout/IconLabelDescriptionList"/>
    <dgm:cxn modelId="{EA5525D0-6AD0-4638-8E81-2490BE4DB75C}" type="presParOf" srcId="{6FFCEC85-70B1-4A14-B816-54795316AC32}" destId="{82BCEF8C-D8FD-4208-AC97-7C07BB583BAB}" srcOrd="2" destOrd="0" presId="urn:microsoft.com/office/officeart/2018/2/layout/IconLabelDescriptionList"/>
    <dgm:cxn modelId="{A0CA706C-C422-44A8-B23A-03E719B44D38}" type="presParOf" srcId="{82BCEF8C-D8FD-4208-AC97-7C07BB583BAB}" destId="{368F1B1B-59D5-42F6-8F4A-0C604DB8DD4A}" srcOrd="0" destOrd="0" presId="urn:microsoft.com/office/officeart/2018/2/layout/IconLabelDescriptionList"/>
    <dgm:cxn modelId="{162AA40A-E4D7-4CE1-B818-13EC55775E80}" type="presParOf" srcId="{82BCEF8C-D8FD-4208-AC97-7C07BB583BAB}" destId="{C013B87C-6F09-45F8-AE4B-0D3B57DFCDA8}" srcOrd="1" destOrd="0" presId="urn:microsoft.com/office/officeart/2018/2/layout/IconLabelDescriptionList"/>
    <dgm:cxn modelId="{DB882DE9-D55A-4521-B163-2595AF28FB88}" type="presParOf" srcId="{82BCEF8C-D8FD-4208-AC97-7C07BB583BAB}" destId="{43AE2632-711B-47A4-AF4B-6BEAF337BC09}" srcOrd="2" destOrd="0" presId="urn:microsoft.com/office/officeart/2018/2/layout/IconLabelDescriptionList"/>
    <dgm:cxn modelId="{3507B716-03B4-4491-BB23-B12577DB3170}" type="presParOf" srcId="{82BCEF8C-D8FD-4208-AC97-7C07BB583BAB}" destId="{4EC1AD9A-464A-4A87-9FBC-B15894C77E47}" srcOrd="3" destOrd="0" presId="urn:microsoft.com/office/officeart/2018/2/layout/IconLabelDescriptionList"/>
    <dgm:cxn modelId="{89636F7C-D983-4848-A44F-30D7B4A1CC92}" type="presParOf" srcId="{82BCEF8C-D8FD-4208-AC97-7C07BB583BAB}" destId="{CE32BCB2-B1E3-47F6-BDF6-3D559C52B5C5}" srcOrd="4" destOrd="0" presId="urn:microsoft.com/office/officeart/2018/2/layout/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0C014E9-C588-4D51-95B6-0AF11172EC72}" type="doc">
      <dgm:prSet loTypeId="urn:microsoft.com/office/officeart/2017/3/layout/DropPinTimeline" loCatId="process" qsTypeId="urn:microsoft.com/office/officeart/2005/8/quickstyle/simple2" qsCatId="simple" csTypeId="urn:microsoft.com/office/officeart/2005/8/colors/accent1_2" csCatId="accent1" phldr="1"/>
      <dgm:spPr/>
      <dgm:t>
        <a:bodyPr/>
        <a:lstStyle/>
        <a:p>
          <a:endParaRPr lang="en-US"/>
        </a:p>
      </dgm:t>
    </dgm:pt>
    <dgm:pt modelId="{BC94CE20-B9BA-4B4D-A60D-485A6C387172}">
      <dgm:prSet/>
      <dgm:spPr/>
      <dgm:t>
        <a:bodyPr/>
        <a:lstStyle/>
        <a:p>
          <a:pPr>
            <a:defRPr b="1"/>
          </a:pPr>
          <a:r>
            <a:rPr lang="en-US" dirty="0"/>
            <a:t>12 Nov. 2024</a:t>
          </a:r>
        </a:p>
      </dgm:t>
    </dgm:pt>
    <dgm:pt modelId="{BD3A40C0-1D14-4F6A-AA1C-636A283E0E84}" type="parTrans" cxnId="{1217BE15-06EA-439A-B68B-C5D5E332F8E2}">
      <dgm:prSet/>
      <dgm:spPr/>
      <dgm:t>
        <a:bodyPr/>
        <a:lstStyle/>
        <a:p>
          <a:endParaRPr lang="en-US"/>
        </a:p>
      </dgm:t>
    </dgm:pt>
    <dgm:pt modelId="{92CA4645-98DA-48C5-AE23-BFEB205BEF22}" type="sibTrans" cxnId="{1217BE15-06EA-439A-B68B-C5D5E332F8E2}">
      <dgm:prSet/>
      <dgm:spPr/>
      <dgm:t>
        <a:bodyPr/>
        <a:lstStyle/>
        <a:p>
          <a:endParaRPr lang="en-US"/>
        </a:p>
      </dgm:t>
    </dgm:pt>
    <dgm:pt modelId="{7317ECC5-149A-4D15-A74C-193CA0704667}">
      <dgm:prSet/>
      <dgm:spPr/>
      <dgm:t>
        <a:bodyPr/>
        <a:lstStyle/>
        <a:p>
          <a:r>
            <a:rPr lang="en-US" dirty="0"/>
            <a:t>First day of bill filing</a:t>
          </a:r>
        </a:p>
      </dgm:t>
    </dgm:pt>
    <dgm:pt modelId="{19D5A937-B4C3-4A89-B174-153391A04D84}" type="parTrans" cxnId="{873D991B-07AF-454D-B453-F64366D10750}">
      <dgm:prSet/>
      <dgm:spPr/>
      <dgm:t>
        <a:bodyPr/>
        <a:lstStyle/>
        <a:p>
          <a:endParaRPr lang="en-US"/>
        </a:p>
      </dgm:t>
    </dgm:pt>
    <dgm:pt modelId="{C816CFCE-532F-40A6-975A-24EC6AA6093C}" type="sibTrans" cxnId="{873D991B-07AF-454D-B453-F64366D10750}">
      <dgm:prSet/>
      <dgm:spPr/>
      <dgm:t>
        <a:bodyPr/>
        <a:lstStyle/>
        <a:p>
          <a:endParaRPr lang="en-US"/>
        </a:p>
      </dgm:t>
    </dgm:pt>
    <dgm:pt modelId="{EF037B36-931E-4F50-B061-F077199857C5}">
      <dgm:prSet/>
      <dgm:spPr/>
      <dgm:t>
        <a:bodyPr/>
        <a:lstStyle/>
        <a:p>
          <a:pPr>
            <a:defRPr b="1"/>
          </a:pPr>
          <a:r>
            <a:rPr lang="en-US" dirty="0"/>
            <a:t>14 Jan. 2025</a:t>
          </a:r>
        </a:p>
      </dgm:t>
    </dgm:pt>
    <dgm:pt modelId="{715F1F59-7C3D-49DD-BAB3-2C186961EC24}" type="parTrans" cxnId="{AD03A9DE-7097-4498-B5B5-385469EEDEFF}">
      <dgm:prSet/>
      <dgm:spPr/>
      <dgm:t>
        <a:bodyPr/>
        <a:lstStyle/>
        <a:p>
          <a:endParaRPr lang="en-US"/>
        </a:p>
      </dgm:t>
    </dgm:pt>
    <dgm:pt modelId="{5D7EA688-FBEB-460D-AE09-F7BD053FA68B}" type="sibTrans" cxnId="{AD03A9DE-7097-4498-B5B5-385469EEDEFF}">
      <dgm:prSet/>
      <dgm:spPr/>
      <dgm:t>
        <a:bodyPr/>
        <a:lstStyle/>
        <a:p>
          <a:endParaRPr lang="en-US"/>
        </a:p>
      </dgm:t>
    </dgm:pt>
    <dgm:pt modelId="{37821A0E-ED89-4564-9285-3A6F70718C67}">
      <dgm:prSet/>
      <dgm:spPr/>
      <dgm:t>
        <a:bodyPr/>
        <a:lstStyle/>
        <a:p>
          <a:r>
            <a:rPr lang="en-US" dirty="0"/>
            <a:t>First day of session</a:t>
          </a:r>
        </a:p>
      </dgm:t>
    </dgm:pt>
    <dgm:pt modelId="{3525CA51-3B47-4D1D-9EAE-FA2F961A3A66}" type="parTrans" cxnId="{9D02BCAD-170A-43C1-81DA-6B1D2D6027E5}">
      <dgm:prSet/>
      <dgm:spPr/>
      <dgm:t>
        <a:bodyPr/>
        <a:lstStyle/>
        <a:p>
          <a:endParaRPr lang="en-US"/>
        </a:p>
      </dgm:t>
    </dgm:pt>
    <dgm:pt modelId="{7E29EA36-7AAE-48D1-857A-CB19D08C5165}" type="sibTrans" cxnId="{9D02BCAD-170A-43C1-81DA-6B1D2D6027E5}">
      <dgm:prSet/>
      <dgm:spPr/>
      <dgm:t>
        <a:bodyPr/>
        <a:lstStyle/>
        <a:p>
          <a:endParaRPr lang="en-US"/>
        </a:p>
      </dgm:t>
    </dgm:pt>
    <dgm:pt modelId="{37747725-C2BB-457A-9AF8-829B47EE23E1}">
      <dgm:prSet/>
      <dgm:spPr/>
      <dgm:t>
        <a:bodyPr/>
        <a:lstStyle/>
        <a:p>
          <a:pPr>
            <a:defRPr b="1"/>
          </a:pPr>
          <a:r>
            <a:rPr lang="en-US" dirty="0"/>
            <a:t>14 Mar. 2025</a:t>
          </a:r>
        </a:p>
      </dgm:t>
    </dgm:pt>
    <dgm:pt modelId="{FB32A652-2CC3-40CD-837A-9AA846324546}" type="parTrans" cxnId="{FD5381AC-D69A-47DE-B141-E7C12928952A}">
      <dgm:prSet/>
      <dgm:spPr/>
      <dgm:t>
        <a:bodyPr/>
        <a:lstStyle/>
        <a:p>
          <a:endParaRPr lang="en-US"/>
        </a:p>
      </dgm:t>
    </dgm:pt>
    <dgm:pt modelId="{2DFC76A0-DD63-4EAF-9365-432ED8539640}" type="sibTrans" cxnId="{FD5381AC-D69A-47DE-B141-E7C12928952A}">
      <dgm:prSet/>
      <dgm:spPr/>
      <dgm:t>
        <a:bodyPr/>
        <a:lstStyle/>
        <a:p>
          <a:endParaRPr lang="en-US"/>
        </a:p>
      </dgm:t>
    </dgm:pt>
    <dgm:pt modelId="{A57CB8E1-4E6B-4F0D-9D82-655B90D98A50}">
      <dgm:prSet/>
      <dgm:spPr/>
      <dgm:t>
        <a:bodyPr/>
        <a:lstStyle/>
        <a:p>
          <a:r>
            <a:rPr lang="en-US" dirty="0"/>
            <a:t>Bill filing deadline</a:t>
          </a:r>
        </a:p>
      </dgm:t>
    </dgm:pt>
    <dgm:pt modelId="{0E13EC5A-02E1-4ACA-93E2-6671A7E60B79}" type="parTrans" cxnId="{032A72F3-7AAB-412D-AE0F-FF2B6DAA66A3}">
      <dgm:prSet/>
      <dgm:spPr/>
      <dgm:t>
        <a:bodyPr/>
        <a:lstStyle/>
        <a:p>
          <a:endParaRPr lang="en-US"/>
        </a:p>
      </dgm:t>
    </dgm:pt>
    <dgm:pt modelId="{11918516-5482-4B9B-8D90-8D208F14B902}" type="sibTrans" cxnId="{032A72F3-7AAB-412D-AE0F-FF2B6DAA66A3}">
      <dgm:prSet/>
      <dgm:spPr/>
      <dgm:t>
        <a:bodyPr/>
        <a:lstStyle/>
        <a:p>
          <a:endParaRPr lang="en-US"/>
        </a:p>
      </dgm:t>
    </dgm:pt>
    <dgm:pt modelId="{02276A64-B609-4225-8F1D-765FF797B318}">
      <dgm:prSet/>
      <dgm:spPr/>
      <dgm:t>
        <a:bodyPr/>
        <a:lstStyle/>
        <a:p>
          <a:pPr>
            <a:defRPr b="1"/>
          </a:pPr>
          <a:r>
            <a:rPr lang="en-US" dirty="0"/>
            <a:t>2 June 2025</a:t>
          </a:r>
        </a:p>
      </dgm:t>
    </dgm:pt>
    <dgm:pt modelId="{79B2F9E8-ACE6-49AC-A713-CCA6042434E8}" type="parTrans" cxnId="{0062660C-35F7-4954-ADD4-A38629D35CA5}">
      <dgm:prSet/>
      <dgm:spPr/>
      <dgm:t>
        <a:bodyPr/>
        <a:lstStyle/>
        <a:p>
          <a:endParaRPr lang="en-US"/>
        </a:p>
      </dgm:t>
    </dgm:pt>
    <dgm:pt modelId="{A9735194-318F-49A1-9FF7-0F3AD48BDECC}" type="sibTrans" cxnId="{0062660C-35F7-4954-ADD4-A38629D35CA5}">
      <dgm:prSet/>
      <dgm:spPr/>
      <dgm:t>
        <a:bodyPr/>
        <a:lstStyle/>
        <a:p>
          <a:endParaRPr lang="en-US"/>
        </a:p>
      </dgm:t>
    </dgm:pt>
    <dgm:pt modelId="{A09BC41E-3731-41E4-A862-F19C59A1360B}">
      <dgm:prSet/>
      <dgm:spPr/>
      <dgm:t>
        <a:bodyPr/>
        <a:lstStyle/>
        <a:p>
          <a:r>
            <a:rPr lang="en-US" dirty="0"/>
            <a:t>Sine die</a:t>
          </a:r>
        </a:p>
      </dgm:t>
    </dgm:pt>
    <dgm:pt modelId="{C0E36FA8-DE3F-401E-AFBF-D936AF9D7AB8}" type="parTrans" cxnId="{073023B6-DFA4-4100-B494-45DB23C4B2C8}">
      <dgm:prSet/>
      <dgm:spPr/>
      <dgm:t>
        <a:bodyPr/>
        <a:lstStyle/>
        <a:p>
          <a:endParaRPr lang="en-US"/>
        </a:p>
      </dgm:t>
    </dgm:pt>
    <dgm:pt modelId="{92E8AD9E-3C0C-4600-8BF5-27017403D873}" type="sibTrans" cxnId="{073023B6-DFA4-4100-B494-45DB23C4B2C8}">
      <dgm:prSet/>
      <dgm:spPr/>
      <dgm:t>
        <a:bodyPr/>
        <a:lstStyle/>
        <a:p>
          <a:endParaRPr lang="en-US"/>
        </a:p>
      </dgm:t>
    </dgm:pt>
    <dgm:pt modelId="{7EFDAF0F-8930-4A56-A0E5-39E675E85195}" type="pres">
      <dgm:prSet presAssocID="{00C014E9-C588-4D51-95B6-0AF11172EC72}" presName="root" presStyleCnt="0">
        <dgm:presLayoutVars>
          <dgm:chMax/>
          <dgm:chPref/>
          <dgm:animLvl val="lvl"/>
        </dgm:presLayoutVars>
      </dgm:prSet>
      <dgm:spPr/>
    </dgm:pt>
    <dgm:pt modelId="{663D690F-AF60-4510-8CC3-9DDD6EA83432}" type="pres">
      <dgm:prSet presAssocID="{00C014E9-C588-4D51-95B6-0AF11172EC72}" presName="divider" presStyleLbl="fgAcc1" presStyleIdx="0" presStyleCnt="5"/>
      <dgm:spPr>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tailEnd type="triangle" w="lg" len="lg"/>
        </a:ln>
        <a:effectLst/>
      </dgm:spPr>
    </dgm:pt>
    <dgm:pt modelId="{04DF59A1-7AD3-461D-9C1F-0FC55EDB2766}" type="pres">
      <dgm:prSet presAssocID="{00C014E9-C588-4D51-95B6-0AF11172EC72}" presName="nodes" presStyleCnt="0">
        <dgm:presLayoutVars>
          <dgm:chMax/>
          <dgm:chPref/>
          <dgm:animLvl val="lvl"/>
        </dgm:presLayoutVars>
      </dgm:prSet>
      <dgm:spPr/>
    </dgm:pt>
    <dgm:pt modelId="{C6451236-5E31-4C78-9467-DAFAEAFDC386}" type="pres">
      <dgm:prSet presAssocID="{BC94CE20-B9BA-4B4D-A60D-485A6C387172}" presName="composite" presStyleCnt="0"/>
      <dgm:spPr/>
    </dgm:pt>
    <dgm:pt modelId="{6D28D238-BA59-4535-8861-16F62D11F0D0}" type="pres">
      <dgm:prSet presAssocID="{BC94CE20-B9BA-4B4D-A60D-485A6C387172}" presName="ConnectorPoint" presStyleLbl="lnNode1" presStyleIdx="0" presStyleCnt="4"/>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002B06B7-E4A3-4769-9460-0FEBF0C75C8A}" type="pres">
      <dgm:prSet presAssocID="{BC94CE20-B9BA-4B4D-A60D-485A6C387172}" presName="DropPinPlaceHolder" presStyleCnt="0"/>
      <dgm:spPr/>
    </dgm:pt>
    <dgm:pt modelId="{FDAB6F2C-1A56-4D77-A9F2-1311BDB2A27A}" type="pres">
      <dgm:prSet presAssocID="{BC94CE20-B9BA-4B4D-A60D-485A6C387172}" presName="DropPin" presStyleLbl="alignNode1" presStyleIdx="0" presStyleCnt="4"/>
      <dgm:spPr/>
    </dgm:pt>
    <dgm:pt modelId="{B52E3D16-CC29-454E-B29F-7C1C189249B7}" type="pres">
      <dgm:prSet presAssocID="{BC94CE20-B9BA-4B4D-A60D-485A6C387172}" presName="Ellipse" presStyleLbl="fgAcc1" presStyleIdx="1" presStyleCnt="5"/>
      <dgm:spPr>
        <a:solidFill>
          <a:schemeClr val="lt1">
            <a:alpha val="90000"/>
            <a:hueOff val="0"/>
            <a:satOff val="0"/>
            <a:lumOff val="0"/>
            <a:alphaOff val="0"/>
          </a:schemeClr>
        </a:solidFill>
        <a:ln w="12700" cap="flat" cmpd="sng" algn="ctr">
          <a:noFill/>
          <a:prstDash val="solid"/>
          <a:miter lim="800000"/>
        </a:ln>
        <a:effectLst/>
      </dgm:spPr>
    </dgm:pt>
    <dgm:pt modelId="{6835D768-F251-4CF7-8AC1-F820B012B360}" type="pres">
      <dgm:prSet presAssocID="{BC94CE20-B9BA-4B4D-A60D-485A6C387172}" presName="L2TextContainer" presStyleLbl="revTx" presStyleIdx="0" presStyleCnt="8">
        <dgm:presLayoutVars>
          <dgm:bulletEnabled val="1"/>
        </dgm:presLayoutVars>
      </dgm:prSet>
      <dgm:spPr/>
    </dgm:pt>
    <dgm:pt modelId="{E1A06CE4-C2B2-4AEF-AB87-0E059DC50726}" type="pres">
      <dgm:prSet presAssocID="{BC94CE20-B9BA-4B4D-A60D-485A6C387172}" presName="L1TextContainer" presStyleLbl="revTx" presStyleIdx="1" presStyleCnt="8">
        <dgm:presLayoutVars>
          <dgm:chMax val="1"/>
          <dgm:chPref val="1"/>
          <dgm:bulletEnabled val="1"/>
        </dgm:presLayoutVars>
      </dgm:prSet>
      <dgm:spPr/>
    </dgm:pt>
    <dgm:pt modelId="{1D346E3B-D043-40AA-8C72-DEED318BB4D5}" type="pres">
      <dgm:prSet presAssocID="{BC94CE20-B9BA-4B4D-A60D-485A6C387172}" presName="ConnectLine" presStyleLbl="sibTrans1D1" presStyleIdx="0" presStyleCnt="4"/>
      <dgm:spPr>
        <a:noFill/>
        <a:ln w="12700" cap="flat" cmpd="sng" algn="ctr">
          <a:solidFill>
            <a:schemeClr val="accent1">
              <a:hueOff val="0"/>
              <a:satOff val="0"/>
              <a:lumOff val="0"/>
              <a:alphaOff val="0"/>
            </a:schemeClr>
          </a:solidFill>
          <a:prstDash val="dash"/>
          <a:miter lim="800000"/>
        </a:ln>
        <a:effectLst/>
      </dgm:spPr>
    </dgm:pt>
    <dgm:pt modelId="{7AADE143-451E-4F76-9BA0-54A60235C904}" type="pres">
      <dgm:prSet presAssocID="{BC94CE20-B9BA-4B4D-A60D-485A6C387172}" presName="EmptyPlaceHolder" presStyleCnt="0"/>
      <dgm:spPr/>
    </dgm:pt>
    <dgm:pt modelId="{0963C042-6A9C-42CA-B754-E5F8397F5959}" type="pres">
      <dgm:prSet presAssocID="{92CA4645-98DA-48C5-AE23-BFEB205BEF22}" presName="spaceBetweenRectangles" presStyleCnt="0"/>
      <dgm:spPr/>
    </dgm:pt>
    <dgm:pt modelId="{8BC5189F-0475-449E-9AA8-7A31A9D1C3DB}" type="pres">
      <dgm:prSet presAssocID="{EF037B36-931E-4F50-B061-F077199857C5}" presName="composite" presStyleCnt="0"/>
      <dgm:spPr/>
    </dgm:pt>
    <dgm:pt modelId="{8FD73AE4-B47E-48B0-B3F9-F48BFC151DF2}" type="pres">
      <dgm:prSet presAssocID="{EF037B36-931E-4F50-B061-F077199857C5}" presName="ConnectorPoint" presStyleLbl="lnNode1" presStyleIdx="1" presStyleCnt="4"/>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5311296E-0C34-4981-89B7-03C9EE631206}" type="pres">
      <dgm:prSet presAssocID="{EF037B36-931E-4F50-B061-F077199857C5}" presName="DropPinPlaceHolder" presStyleCnt="0"/>
      <dgm:spPr/>
    </dgm:pt>
    <dgm:pt modelId="{2BE1A949-D294-4955-AE92-3794756ED2DC}" type="pres">
      <dgm:prSet presAssocID="{EF037B36-931E-4F50-B061-F077199857C5}" presName="DropPin" presStyleLbl="alignNode1" presStyleIdx="1" presStyleCnt="4"/>
      <dgm:spPr/>
    </dgm:pt>
    <dgm:pt modelId="{2907762F-4C81-4F5A-B0DD-E1D1AEA45242}" type="pres">
      <dgm:prSet presAssocID="{EF037B36-931E-4F50-B061-F077199857C5}" presName="Ellipse" presStyleLbl="fgAcc1" presStyleIdx="2" presStyleCnt="5"/>
      <dgm:spPr>
        <a:solidFill>
          <a:schemeClr val="lt1">
            <a:alpha val="90000"/>
            <a:hueOff val="0"/>
            <a:satOff val="0"/>
            <a:lumOff val="0"/>
            <a:alphaOff val="0"/>
          </a:schemeClr>
        </a:solidFill>
        <a:ln w="12700" cap="flat" cmpd="sng" algn="ctr">
          <a:noFill/>
          <a:prstDash val="solid"/>
          <a:miter lim="800000"/>
        </a:ln>
        <a:effectLst/>
      </dgm:spPr>
    </dgm:pt>
    <dgm:pt modelId="{76358F5D-34CF-4A3C-8966-EB4F0620026E}" type="pres">
      <dgm:prSet presAssocID="{EF037B36-931E-4F50-B061-F077199857C5}" presName="L2TextContainer" presStyleLbl="revTx" presStyleIdx="2" presStyleCnt="8">
        <dgm:presLayoutVars>
          <dgm:bulletEnabled val="1"/>
        </dgm:presLayoutVars>
      </dgm:prSet>
      <dgm:spPr/>
    </dgm:pt>
    <dgm:pt modelId="{66C804CE-5FA4-4FF1-8D6A-B4FEE1F7B0D8}" type="pres">
      <dgm:prSet presAssocID="{EF037B36-931E-4F50-B061-F077199857C5}" presName="L1TextContainer" presStyleLbl="revTx" presStyleIdx="3" presStyleCnt="8">
        <dgm:presLayoutVars>
          <dgm:chMax val="1"/>
          <dgm:chPref val="1"/>
          <dgm:bulletEnabled val="1"/>
        </dgm:presLayoutVars>
      </dgm:prSet>
      <dgm:spPr/>
    </dgm:pt>
    <dgm:pt modelId="{2B1420D3-E1BE-45EC-97D2-384886EC90F1}" type="pres">
      <dgm:prSet presAssocID="{EF037B36-931E-4F50-B061-F077199857C5}" presName="ConnectLine" presStyleLbl="sibTrans1D1" presStyleIdx="1" presStyleCnt="4"/>
      <dgm:spPr>
        <a:noFill/>
        <a:ln w="12700" cap="flat" cmpd="sng" algn="ctr">
          <a:solidFill>
            <a:schemeClr val="accent1">
              <a:hueOff val="0"/>
              <a:satOff val="0"/>
              <a:lumOff val="0"/>
              <a:alphaOff val="0"/>
            </a:schemeClr>
          </a:solidFill>
          <a:prstDash val="dash"/>
          <a:miter lim="800000"/>
        </a:ln>
        <a:effectLst/>
      </dgm:spPr>
    </dgm:pt>
    <dgm:pt modelId="{CF7BFF86-2BD7-4F9B-B014-BD6870864072}" type="pres">
      <dgm:prSet presAssocID="{EF037B36-931E-4F50-B061-F077199857C5}" presName="EmptyPlaceHolder" presStyleCnt="0"/>
      <dgm:spPr/>
    </dgm:pt>
    <dgm:pt modelId="{34849ABC-EC73-458E-9444-B98CE3203BCA}" type="pres">
      <dgm:prSet presAssocID="{5D7EA688-FBEB-460D-AE09-F7BD053FA68B}" presName="spaceBetweenRectangles" presStyleCnt="0"/>
      <dgm:spPr/>
    </dgm:pt>
    <dgm:pt modelId="{4A34A152-BF32-404B-95C2-7131AAC940C3}" type="pres">
      <dgm:prSet presAssocID="{37747725-C2BB-457A-9AF8-829B47EE23E1}" presName="composite" presStyleCnt="0"/>
      <dgm:spPr/>
    </dgm:pt>
    <dgm:pt modelId="{42469113-C955-494C-8F42-067E85280466}" type="pres">
      <dgm:prSet presAssocID="{37747725-C2BB-457A-9AF8-829B47EE23E1}" presName="ConnectorPoint" presStyleLbl="lnNode1" presStyleIdx="2" presStyleCnt="4"/>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0883F006-A7BF-444B-A3D6-FC61294FB3B5}" type="pres">
      <dgm:prSet presAssocID="{37747725-C2BB-457A-9AF8-829B47EE23E1}" presName="DropPinPlaceHolder" presStyleCnt="0"/>
      <dgm:spPr/>
    </dgm:pt>
    <dgm:pt modelId="{0E7ACDD6-2874-46FA-9431-95B21014330C}" type="pres">
      <dgm:prSet presAssocID="{37747725-C2BB-457A-9AF8-829B47EE23E1}" presName="DropPin" presStyleLbl="alignNode1" presStyleIdx="2" presStyleCnt="4"/>
      <dgm:spPr/>
    </dgm:pt>
    <dgm:pt modelId="{E67FA20C-8ED0-4270-B777-4AB20405D048}" type="pres">
      <dgm:prSet presAssocID="{37747725-C2BB-457A-9AF8-829B47EE23E1}" presName="Ellipse" presStyleLbl="fgAcc1" presStyleIdx="3" presStyleCnt="5"/>
      <dgm:spPr>
        <a:solidFill>
          <a:schemeClr val="lt1">
            <a:alpha val="90000"/>
            <a:hueOff val="0"/>
            <a:satOff val="0"/>
            <a:lumOff val="0"/>
            <a:alphaOff val="0"/>
          </a:schemeClr>
        </a:solidFill>
        <a:ln w="12700" cap="flat" cmpd="sng" algn="ctr">
          <a:noFill/>
          <a:prstDash val="solid"/>
          <a:miter lim="800000"/>
        </a:ln>
        <a:effectLst/>
      </dgm:spPr>
    </dgm:pt>
    <dgm:pt modelId="{1165DBF1-0886-4316-B13C-60BD03348392}" type="pres">
      <dgm:prSet presAssocID="{37747725-C2BB-457A-9AF8-829B47EE23E1}" presName="L2TextContainer" presStyleLbl="revTx" presStyleIdx="4" presStyleCnt="8">
        <dgm:presLayoutVars>
          <dgm:bulletEnabled val="1"/>
        </dgm:presLayoutVars>
      </dgm:prSet>
      <dgm:spPr/>
    </dgm:pt>
    <dgm:pt modelId="{50696549-48FF-4E0F-986F-68623AF69183}" type="pres">
      <dgm:prSet presAssocID="{37747725-C2BB-457A-9AF8-829B47EE23E1}" presName="L1TextContainer" presStyleLbl="revTx" presStyleIdx="5" presStyleCnt="8">
        <dgm:presLayoutVars>
          <dgm:chMax val="1"/>
          <dgm:chPref val="1"/>
          <dgm:bulletEnabled val="1"/>
        </dgm:presLayoutVars>
      </dgm:prSet>
      <dgm:spPr/>
    </dgm:pt>
    <dgm:pt modelId="{8899FEB3-0B5C-400B-AFFE-7F3E4DF75E4B}" type="pres">
      <dgm:prSet presAssocID="{37747725-C2BB-457A-9AF8-829B47EE23E1}" presName="ConnectLine" presStyleLbl="sibTrans1D1" presStyleIdx="2" presStyleCnt="4"/>
      <dgm:spPr>
        <a:noFill/>
        <a:ln w="12700" cap="flat" cmpd="sng" algn="ctr">
          <a:solidFill>
            <a:schemeClr val="accent1">
              <a:hueOff val="0"/>
              <a:satOff val="0"/>
              <a:lumOff val="0"/>
              <a:alphaOff val="0"/>
            </a:schemeClr>
          </a:solidFill>
          <a:prstDash val="dash"/>
          <a:miter lim="800000"/>
        </a:ln>
        <a:effectLst/>
      </dgm:spPr>
    </dgm:pt>
    <dgm:pt modelId="{DF9030AA-4088-4747-8D37-CFDEE3C7B055}" type="pres">
      <dgm:prSet presAssocID="{37747725-C2BB-457A-9AF8-829B47EE23E1}" presName="EmptyPlaceHolder" presStyleCnt="0"/>
      <dgm:spPr/>
    </dgm:pt>
    <dgm:pt modelId="{9B561E6C-0FC9-4B73-A2DB-FA0AE25BE54D}" type="pres">
      <dgm:prSet presAssocID="{2DFC76A0-DD63-4EAF-9365-432ED8539640}" presName="spaceBetweenRectangles" presStyleCnt="0"/>
      <dgm:spPr/>
    </dgm:pt>
    <dgm:pt modelId="{00F2E3A4-6B72-4A34-8242-3DBF8255DBCB}" type="pres">
      <dgm:prSet presAssocID="{02276A64-B609-4225-8F1D-765FF797B318}" presName="composite" presStyleCnt="0"/>
      <dgm:spPr/>
    </dgm:pt>
    <dgm:pt modelId="{8BF73D54-6894-4088-9672-6B2F7BC995DF}" type="pres">
      <dgm:prSet presAssocID="{02276A64-B609-4225-8F1D-765FF797B318}" presName="ConnectorPoint" presStyleLbl="lnNode1" presStyleIdx="3" presStyleCnt="4"/>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ADFD928A-A116-4D49-8A25-76541780B7A1}" type="pres">
      <dgm:prSet presAssocID="{02276A64-B609-4225-8F1D-765FF797B318}" presName="DropPinPlaceHolder" presStyleCnt="0"/>
      <dgm:spPr/>
    </dgm:pt>
    <dgm:pt modelId="{D0695225-5DE5-4263-B857-45426E848AD2}" type="pres">
      <dgm:prSet presAssocID="{02276A64-B609-4225-8F1D-765FF797B318}" presName="DropPin" presStyleLbl="alignNode1" presStyleIdx="3" presStyleCnt="4"/>
      <dgm:spPr/>
    </dgm:pt>
    <dgm:pt modelId="{6C59E6CE-4172-461F-B5AF-113843AB7A3B}" type="pres">
      <dgm:prSet presAssocID="{02276A64-B609-4225-8F1D-765FF797B318}" presName="Ellipse" presStyleLbl="fgAcc1" presStyleIdx="4" presStyleCnt="5"/>
      <dgm:spPr>
        <a:solidFill>
          <a:schemeClr val="lt1">
            <a:alpha val="90000"/>
            <a:hueOff val="0"/>
            <a:satOff val="0"/>
            <a:lumOff val="0"/>
            <a:alphaOff val="0"/>
          </a:schemeClr>
        </a:solidFill>
        <a:ln w="12700" cap="flat" cmpd="sng" algn="ctr">
          <a:noFill/>
          <a:prstDash val="solid"/>
          <a:miter lim="800000"/>
        </a:ln>
        <a:effectLst/>
      </dgm:spPr>
    </dgm:pt>
    <dgm:pt modelId="{2F286079-335F-4ACA-9578-ACD2731209A8}" type="pres">
      <dgm:prSet presAssocID="{02276A64-B609-4225-8F1D-765FF797B318}" presName="L2TextContainer" presStyleLbl="revTx" presStyleIdx="6" presStyleCnt="8">
        <dgm:presLayoutVars>
          <dgm:bulletEnabled val="1"/>
        </dgm:presLayoutVars>
      </dgm:prSet>
      <dgm:spPr/>
    </dgm:pt>
    <dgm:pt modelId="{EDB270E4-FD5B-4A45-83A2-64936CCDF4BB}" type="pres">
      <dgm:prSet presAssocID="{02276A64-B609-4225-8F1D-765FF797B318}" presName="L1TextContainer" presStyleLbl="revTx" presStyleIdx="7" presStyleCnt="8">
        <dgm:presLayoutVars>
          <dgm:chMax val="1"/>
          <dgm:chPref val="1"/>
          <dgm:bulletEnabled val="1"/>
        </dgm:presLayoutVars>
      </dgm:prSet>
      <dgm:spPr/>
    </dgm:pt>
    <dgm:pt modelId="{863C6133-7853-410C-8F6F-58ECC34E5ECA}" type="pres">
      <dgm:prSet presAssocID="{02276A64-B609-4225-8F1D-765FF797B318}" presName="ConnectLine" presStyleLbl="sibTrans1D1" presStyleIdx="3" presStyleCnt="4"/>
      <dgm:spPr>
        <a:noFill/>
        <a:ln w="12700" cap="flat" cmpd="sng" algn="ctr">
          <a:solidFill>
            <a:schemeClr val="accent1">
              <a:hueOff val="0"/>
              <a:satOff val="0"/>
              <a:lumOff val="0"/>
              <a:alphaOff val="0"/>
            </a:schemeClr>
          </a:solidFill>
          <a:prstDash val="dash"/>
          <a:miter lim="800000"/>
        </a:ln>
        <a:effectLst/>
      </dgm:spPr>
    </dgm:pt>
    <dgm:pt modelId="{C8DABDBA-B043-42EC-A0A1-067A4344C7AC}" type="pres">
      <dgm:prSet presAssocID="{02276A64-B609-4225-8F1D-765FF797B318}" presName="EmptyPlaceHolder" presStyleCnt="0"/>
      <dgm:spPr/>
    </dgm:pt>
  </dgm:ptLst>
  <dgm:cxnLst>
    <dgm:cxn modelId="{0062660C-35F7-4954-ADD4-A38629D35CA5}" srcId="{00C014E9-C588-4D51-95B6-0AF11172EC72}" destId="{02276A64-B609-4225-8F1D-765FF797B318}" srcOrd="3" destOrd="0" parTransId="{79B2F9E8-ACE6-49AC-A713-CCA6042434E8}" sibTransId="{A9735194-318F-49A1-9FF7-0F3AD48BDECC}"/>
    <dgm:cxn modelId="{1217BE15-06EA-439A-B68B-C5D5E332F8E2}" srcId="{00C014E9-C588-4D51-95B6-0AF11172EC72}" destId="{BC94CE20-B9BA-4B4D-A60D-485A6C387172}" srcOrd="0" destOrd="0" parTransId="{BD3A40C0-1D14-4F6A-AA1C-636A283E0E84}" sibTransId="{92CA4645-98DA-48C5-AE23-BFEB205BEF22}"/>
    <dgm:cxn modelId="{CEB3941A-5BFD-4ECF-8F57-507C954FD237}" type="presOf" srcId="{02276A64-B609-4225-8F1D-765FF797B318}" destId="{EDB270E4-FD5B-4A45-83A2-64936CCDF4BB}" srcOrd="0" destOrd="0" presId="urn:microsoft.com/office/officeart/2017/3/layout/DropPinTimeline"/>
    <dgm:cxn modelId="{873D991B-07AF-454D-B453-F64366D10750}" srcId="{BC94CE20-B9BA-4B4D-A60D-485A6C387172}" destId="{7317ECC5-149A-4D15-A74C-193CA0704667}" srcOrd="0" destOrd="0" parTransId="{19D5A937-B4C3-4A89-B174-153391A04D84}" sibTransId="{C816CFCE-532F-40A6-975A-24EC6AA6093C}"/>
    <dgm:cxn modelId="{5770C41B-5529-46B1-BB6A-ECD5D3B93D7A}" type="presOf" srcId="{BC94CE20-B9BA-4B4D-A60D-485A6C387172}" destId="{E1A06CE4-C2B2-4AEF-AB87-0E059DC50726}" srcOrd="0" destOrd="0" presId="urn:microsoft.com/office/officeart/2017/3/layout/DropPinTimeline"/>
    <dgm:cxn modelId="{9B559224-CA67-4432-A82D-F66D89A8F2EC}" type="presOf" srcId="{37747725-C2BB-457A-9AF8-829B47EE23E1}" destId="{50696549-48FF-4E0F-986F-68623AF69183}" srcOrd="0" destOrd="0" presId="urn:microsoft.com/office/officeart/2017/3/layout/DropPinTimeline"/>
    <dgm:cxn modelId="{AAA3372D-0300-4ADC-8F47-2DBE86182C35}" type="presOf" srcId="{00C014E9-C588-4D51-95B6-0AF11172EC72}" destId="{7EFDAF0F-8930-4A56-A0E5-39E675E85195}" srcOrd="0" destOrd="0" presId="urn:microsoft.com/office/officeart/2017/3/layout/DropPinTimeline"/>
    <dgm:cxn modelId="{826C237D-EA3D-4541-936E-445E111E1A81}" type="presOf" srcId="{A57CB8E1-4E6B-4F0D-9D82-655B90D98A50}" destId="{1165DBF1-0886-4316-B13C-60BD03348392}" srcOrd="0" destOrd="0" presId="urn:microsoft.com/office/officeart/2017/3/layout/DropPinTimeline"/>
    <dgm:cxn modelId="{5EA01889-A7C4-4FA4-BD71-32112583E35C}" type="presOf" srcId="{37821A0E-ED89-4564-9285-3A6F70718C67}" destId="{76358F5D-34CF-4A3C-8966-EB4F0620026E}" srcOrd="0" destOrd="0" presId="urn:microsoft.com/office/officeart/2017/3/layout/DropPinTimeline"/>
    <dgm:cxn modelId="{FD5381AC-D69A-47DE-B141-E7C12928952A}" srcId="{00C014E9-C588-4D51-95B6-0AF11172EC72}" destId="{37747725-C2BB-457A-9AF8-829B47EE23E1}" srcOrd="2" destOrd="0" parTransId="{FB32A652-2CC3-40CD-837A-9AA846324546}" sibTransId="{2DFC76A0-DD63-4EAF-9365-432ED8539640}"/>
    <dgm:cxn modelId="{9D02BCAD-170A-43C1-81DA-6B1D2D6027E5}" srcId="{EF037B36-931E-4F50-B061-F077199857C5}" destId="{37821A0E-ED89-4564-9285-3A6F70718C67}" srcOrd="0" destOrd="0" parTransId="{3525CA51-3B47-4D1D-9EAE-FA2F961A3A66}" sibTransId="{7E29EA36-7AAE-48D1-857A-CB19D08C5165}"/>
    <dgm:cxn modelId="{F4D05BAF-18A5-43C7-82B2-A61EF7C2A1EB}" type="presOf" srcId="{A09BC41E-3731-41E4-A862-F19C59A1360B}" destId="{2F286079-335F-4ACA-9578-ACD2731209A8}" srcOrd="0" destOrd="0" presId="urn:microsoft.com/office/officeart/2017/3/layout/DropPinTimeline"/>
    <dgm:cxn modelId="{073023B6-DFA4-4100-B494-45DB23C4B2C8}" srcId="{02276A64-B609-4225-8F1D-765FF797B318}" destId="{A09BC41E-3731-41E4-A862-F19C59A1360B}" srcOrd="0" destOrd="0" parTransId="{C0E36FA8-DE3F-401E-AFBF-D936AF9D7AB8}" sibTransId="{92E8AD9E-3C0C-4600-8BF5-27017403D873}"/>
    <dgm:cxn modelId="{F97DF6BA-8DB9-433C-8A13-8CFD1B3BCE2A}" type="presOf" srcId="{EF037B36-931E-4F50-B061-F077199857C5}" destId="{66C804CE-5FA4-4FF1-8D6A-B4FEE1F7B0D8}" srcOrd="0" destOrd="0" presId="urn:microsoft.com/office/officeart/2017/3/layout/DropPinTimeline"/>
    <dgm:cxn modelId="{9E6871D0-7615-4ED5-9647-26F3E126E3CF}" type="presOf" srcId="{7317ECC5-149A-4D15-A74C-193CA0704667}" destId="{6835D768-F251-4CF7-8AC1-F820B012B360}" srcOrd="0" destOrd="0" presId="urn:microsoft.com/office/officeart/2017/3/layout/DropPinTimeline"/>
    <dgm:cxn modelId="{AD03A9DE-7097-4498-B5B5-385469EEDEFF}" srcId="{00C014E9-C588-4D51-95B6-0AF11172EC72}" destId="{EF037B36-931E-4F50-B061-F077199857C5}" srcOrd="1" destOrd="0" parTransId="{715F1F59-7C3D-49DD-BAB3-2C186961EC24}" sibTransId="{5D7EA688-FBEB-460D-AE09-F7BD053FA68B}"/>
    <dgm:cxn modelId="{032A72F3-7AAB-412D-AE0F-FF2B6DAA66A3}" srcId="{37747725-C2BB-457A-9AF8-829B47EE23E1}" destId="{A57CB8E1-4E6B-4F0D-9D82-655B90D98A50}" srcOrd="0" destOrd="0" parTransId="{0E13EC5A-02E1-4ACA-93E2-6671A7E60B79}" sibTransId="{11918516-5482-4B9B-8D90-8D208F14B902}"/>
    <dgm:cxn modelId="{9DE1CF07-FE8E-4ACB-B0B9-6073634295CF}" type="presParOf" srcId="{7EFDAF0F-8930-4A56-A0E5-39E675E85195}" destId="{663D690F-AF60-4510-8CC3-9DDD6EA83432}" srcOrd="0" destOrd="0" presId="urn:microsoft.com/office/officeart/2017/3/layout/DropPinTimeline"/>
    <dgm:cxn modelId="{E6DD5C70-96AE-4B94-B676-22463F3FF8B6}" type="presParOf" srcId="{7EFDAF0F-8930-4A56-A0E5-39E675E85195}" destId="{04DF59A1-7AD3-461D-9C1F-0FC55EDB2766}" srcOrd="1" destOrd="0" presId="urn:microsoft.com/office/officeart/2017/3/layout/DropPinTimeline"/>
    <dgm:cxn modelId="{F9A49AF2-B653-4A61-A983-ECA51CE887B5}" type="presParOf" srcId="{04DF59A1-7AD3-461D-9C1F-0FC55EDB2766}" destId="{C6451236-5E31-4C78-9467-DAFAEAFDC386}" srcOrd="0" destOrd="0" presId="urn:microsoft.com/office/officeart/2017/3/layout/DropPinTimeline"/>
    <dgm:cxn modelId="{65DAAC46-6D80-4CA2-A367-AA7532E22AFF}" type="presParOf" srcId="{C6451236-5E31-4C78-9467-DAFAEAFDC386}" destId="{6D28D238-BA59-4535-8861-16F62D11F0D0}" srcOrd="0" destOrd="0" presId="urn:microsoft.com/office/officeart/2017/3/layout/DropPinTimeline"/>
    <dgm:cxn modelId="{8035EC11-6FCB-4A10-B2EC-209C3F103A7D}" type="presParOf" srcId="{C6451236-5E31-4C78-9467-DAFAEAFDC386}" destId="{002B06B7-E4A3-4769-9460-0FEBF0C75C8A}" srcOrd="1" destOrd="0" presId="urn:microsoft.com/office/officeart/2017/3/layout/DropPinTimeline"/>
    <dgm:cxn modelId="{6B0B6A94-75A1-4818-A36D-63415B1D159A}" type="presParOf" srcId="{002B06B7-E4A3-4769-9460-0FEBF0C75C8A}" destId="{FDAB6F2C-1A56-4D77-A9F2-1311BDB2A27A}" srcOrd="0" destOrd="0" presId="urn:microsoft.com/office/officeart/2017/3/layout/DropPinTimeline"/>
    <dgm:cxn modelId="{D26391CB-1481-4C96-B5F5-9B367E2C68C3}" type="presParOf" srcId="{002B06B7-E4A3-4769-9460-0FEBF0C75C8A}" destId="{B52E3D16-CC29-454E-B29F-7C1C189249B7}" srcOrd="1" destOrd="0" presId="urn:microsoft.com/office/officeart/2017/3/layout/DropPinTimeline"/>
    <dgm:cxn modelId="{20002122-8B36-412D-B5EC-3978F87D715D}" type="presParOf" srcId="{C6451236-5E31-4C78-9467-DAFAEAFDC386}" destId="{6835D768-F251-4CF7-8AC1-F820B012B360}" srcOrd="2" destOrd="0" presId="urn:microsoft.com/office/officeart/2017/3/layout/DropPinTimeline"/>
    <dgm:cxn modelId="{E46E6705-3CC8-46BF-B85F-082D37B9E7D5}" type="presParOf" srcId="{C6451236-5E31-4C78-9467-DAFAEAFDC386}" destId="{E1A06CE4-C2B2-4AEF-AB87-0E059DC50726}" srcOrd="3" destOrd="0" presId="urn:microsoft.com/office/officeart/2017/3/layout/DropPinTimeline"/>
    <dgm:cxn modelId="{9970CD1D-2240-4689-9B9D-11307FCF1C7F}" type="presParOf" srcId="{C6451236-5E31-4C78-9467-DAFAEAFDC386}" destId="{1D346E3B-D043-40AA-8C72-DEED318BB4D5}" srcOrd="4" destOrd="0" presId="urn:microsoft.com/office/officeart/2017/3/layout/DropPinTimeline"/>
    <dgm:cxn modelId="{3FF8B41B-092C-4891-8A97-5FB5274F4C0E}" type="presParOf" srcId="{C6451236-5E31-4C78-9467-DAFAEAFDC386}" destId="{7AADE143-451E-4F76-9BA0-54A60235C904}" srcOrd="5" destOrd="0" presId="urn:microsoft.com/office/officeart/2017/3/layout/DropPinTimeline"/>
    <dgm:cxn modelId="{7C4093EA-03B5-4AD7-A5C6-C368FE6E473E}" type="presParOf" srcId="{04DF59A1-7AD3-461D-9C1F-0FC55EDB2766}" destId="{0963C042-6A9C-42CA-B754-E5F8397F5959}" srcOrd="1" destOrd="0" presId="urn:microsoft.com/office/officeart/2017/3/layout/DropPinTimeline"/>
    <dgm:cxn modelId="{23A68262-5208-4027-B550-53229EC49FDA}" type="presParOf" srcId="{04DF59A1-7AD3-461D-9C1F-0FC55EDB2766}" destId="{8BC5189F-0475-449E-9AA8-7A31A9D1C3DB}" srcOrd="2" destOrd="0" presId="urn:microsoft.com/office/officeart/2017/3/layout/DropPinTimeline"/>
    <dgm:cxn modelId="{266B823A-C6BA-4F36-B49D-42ADC2DC7DA3}" type="presParOf" srcId="{8BC5189F-0475-449E-9AA8-7A31A9D1C3DB}" destId="{8FD73AE4-B47E-48B0-B3F9-F48BFC151DF2}" srcOrd="0" destOrd="0" presId="urn:microsoft.com/office/officeart/2017/3/layout/DropPinTimeline"/>
    <dgm:cxn modelId="{6DBA5AB5-77B3-4414-B27C-1C69E30A7BFE}" type="presParOf" srcId="{8BC5189F-0475-449E-9AA8-7A31A9D1C3DB}" destId="{5311296E-0C34-4981-89B7-03C9EE631206}" srcOrd="1" destOrd="0" presId="urn:microsoft.com/office/officeart/2017/3/layout/DropPinTimeline"/>
    <dgm:cxn modelId="{172ADEAD-C424-48DF-8516-9C7FECFB3A1B}" type="presParOf" srcId="{5311296E-0C34-4981-89B7-03C9EE631206}" destId="{2BE1A949-D294-4955-AE92-3794756ED2DC}" srcOrd="0" destOrd="0" presId="urn:microsoft.com/office/officeart/2017/3/layout/DropPinTimeline"/>
    <dgm:cxn modelId="{9C49BBCC-0312-4670-A97C-7A99AFE65C36}" type="presParOf" srcId="{5311296E-0C34-4981-89B7-03C9EE631206}" destId="{2907762F-4C81-4F5A-B0DD-E1D1AEA45242}" srcOrd="1" destOrd="0" presId="urn:microsoft.com/office/officeart/2017/3/layout/DropPinTimeline"/>
    <dgm:cxn modelId="{858E2ED0-955B-4897-BF5D-15D24CAF7961}" type="presParOf" srcId="{8BC5189F-0475-449E-9AA8-7A31A9D1C3DB}" destId="{76358F5D-34CF-4A3C-8966-EB4F0620026E}" srcOrd="2" destOrd="0" presId="urn:microsoft.com/office/officeart/2017/3/layout/DropPinTimeline"/>
    <dgm:cxn modelId="{DA43331E-3C4C-4292-9751-B384E964CD52}" type="presParOf" srcId="{8BC5189F-0475-449E-9AA8-7A31A9D1C3DB}" destId="{66C804CE-5FA4-4FF1-8D6A-B4FEE1F7B0D8}" srcOrd="3" destOrd="0" presId="urn:microsoft.com/office/officeart/2017/3/layout/DropPinTimeline"/>
    <dgm:cxn modelId="{564CC092-4A4F-4473-82E6-CD51282811EA}" type="presParOf" srcId="{8BC5189F-0475-449E-9AA8-7A31A9D1C3DB}" destId="{2B1420D3-E1BE-45EC-97D2-384886EC90F1}" srcOrd="4" destOrd="0" presId="urn:microsoft.com/office/officeart/2017/3/layout/DropPinTimeline"/>
    <dgm:cxn modelId="{5FFD181C-15CB-4F55-A8A1-6FFA100249F1}" type="presParOf" srcId="{8BC5189F-0475-449E-9AA8-7A31A9D1C3DB}" destId="{CF7BFF86-2BD7-4F9B-B014-BD6870864072}" srcOrd="5" destOrd="0" presId="urn:microsoft.com/office/officeart/2017/3/layout/DropPinTimeline"/>
    <dgm:cxn modelId="{EB041C3E-FB51-45A8-9025-F630C3E615EF}" type="presParOf" srcId="{04DF59A1-7AD3-461D-9C1F-0FC55EDB2766}" destId="{34849ABC-EC73-458E-9444-B98CE3203BCA}" srcOrd="3" destOrd="0" presId="urn:microsoft.com/office/officeart/2017/3/layout/DropPinTimeline"/>
    <dgm:cxn modelId="{B5DFE516-EDF2-460B-962A-69561BC5CC4A}" type="presParOf" srcId="{04DF59A1-7AD3-461D-9C1F-0FC55EDB2766}" destId="{4A34A152-BF32-404B-95C2-7131AAC940C3}" srcOrd="4" destOrd="0" presId="urn:microsoft.com/office/officeart/2017/3/layout/DropPinTimeline"/>
    <dgm:cxn modelId="{245099FD-C497-4D5F-8CB8-AADCEC571B0A}" type="presParOf" srcId="{4A34A152-BF32-404B-95C2-7131AAC940C3}" destId="{42469113-C955-494C-8F42-067E85280466}" srcOrd="0" destOrd="0" presId="urn:microsoft.com/office/officeart/2017/3/layout/DropPinTimeline"/>
    <dgm:cxn modelId="{338BB8F5-D674-48E8-A3F2-9CA66803D58D}" type="presParOf" srcId="{4A34A152-BF32-404B-95C2-7131AAC940C3}" destId="{0883F006-A7BF-444B-A3D6-FC61294FB3B5}" srcOrd="1" destOrd="0" presId="urn:microsoft.com/office/officeart/2017/3/layout/DropPinTimeline"/>
    <dgm:cxn modelId="{1C859404-4214-44D7-96B6-F4B4A4D2812C}" type="presParOf" srcId="{0883F006-A7BF-444B-A3D6-FC61294FB3B5}" destId="{0E7ACDD6-2874-46FA-9431-95B21014330C}" srcOrd="0" destOrd="0" presId="urn:microsoft.com/office/officeart/2017/3/layout/DropPinTimeline"/>
    <dgm:cxn modelId="{C9CE62FD-9AAC-41A7-9651-EDC43139B4D2}" type="presParOf" srcId="{0883F006-A7BF-444B-A3D6-FC61294FB3B5}" destId="{E67FA20C-8ED0-4270-B777-4AB20405D048}" srcOrd="1" destOrd="0" presId="urn:microsoft.com/office/officeart/2017/3/layout/DropPinTimeline"/>
    <dgm:cxn modelId="{914CB7BE-BA10-45AE-B44F-918DA3434B5C}" type="presParOf" srcId="{4A34A152-BF32-404B-95C2-7131AAC940C3}" destId="{1165DBF1-0886-4316-B13C-60BD03348392}" srcOrd="2" destOrd="0" presId="urn:microsoft.com/office/officeart/2017/3/layout/DropPinTimeline"/>
    <dgm:cxn modelId="{AD3624DC-AACB-4AAF-9137-49B2A638A14A}" type="presParOf" srcId="{4A34A152-BF32-404B-95C2-7131AAC940C3}" destId="{50696549-48FF-4E0F-986F-68623AF69183}" srcOrd="3" destOrd="0" presId="urn:microsoft.com/office/officeart/2017/3/layout/DropPinTimeline"/>
    <dgm:cxn modelId="{765ADB93-A827-4936-BB7F-D4E695138C7B}" type="presParOf" srcId="{4A34A152-BF32-404B-95C2-7131AAC940C3}" destId="{8899FEB3-0B5C-400B-AFFE-7F3E4DF75E4B}" srcOrd="4" destOrd="0" presId="urn:microsoft.com/office/officeart/2017/3/layout/DropPinTimeline"/>
    <dgm:cxn modelId="{AB670362-D787-468C-A754-B6111D9F0BF4}" type="presParOf" srcId="{4A34A152-BF32-404B-95C2-7131AAC940C3}" destId="{DF9030AA-4088-4747-8D37-CFDEE3C7B055}" srcOrd="5" destOrd="0" presId="urn:microsoft.com/office/officeart/2017/3/layout/DropPinTimeline"/>
    <dgm:cxn modelId="{E82D1F3A-FFD1-4B9C-B793-2B76AAB2CA54}" type="presParOf" srcId="{04DF59A1-7AD3-461D-9C1F-0FC55EDB2766}" destId="{9B561E6C-0FC9-4B73-A2DB-FA0AE25BE54D}" srcOrd="5" destOrd="0" presId="urn:microsoft.com/office/officeart/2017/3/layout/DropPinTimeline"/>
    <dgm:cxn modelId="{0AA83088-4930-42F1-81CF-83DC15C41E08}" type="presParOf" srcId="{04DF59A1-7AD3-461D-9C1F-0FC55EDB2766}" destId="{00F2E3A4-6B72-4A34-8242-3DBF8255DBCB}" srcOrd="6" destOrd="0" presId="urn:microsoft.com/office/officeart/2017/3/layout/DropPinTimeline"/>
    <dgm:cxn modelId="{BD7ACE6B-3402-4AD7-BD26-2601ACD20A5D}" type="presParOf" srcId="{00F2E3A4-6B72-4A34-8242-3DBF8255DBCB}" destId="{8BF73D54-6894-4088-9672-6B2F7BC995DF}" srcOrd="0" destOrd="0" presId="urn:microsoft.com/office/officeart/2017/3/layout/DropPinTimeline"/>
    <dgm:cxn modelId="{E4B3F37B-83D0-44B7-AE9A-EAA5E8CFBFE8}" type="presParOf" srcId="{00F2E3A4-6B72-4A34-8242-3DBF8255DBCB}" destId="{ADFD928A-A116-4D49-8A25-76541780B7A1}" srcOrd="1" destOrd="0" presId="urn:microsoft.com/office/officeart/2017/3/layout/DropPinTimeline"/>
    <dgm:cxn modelId="{D85DBB17-F65F-40C2-B6F3-CFD9A0048A1B}" type="presParOf" srcId="{ADFD928A-A116-4D49-8A25-76541780B7A1}" destId="{D0695225-5DE5-4263-B857-45426E848AD2}" srcOrd="0" destOrd="0" presId="urn:microsoft.com/office/officeart/2017/3/layout/DropPinTimeline"/>
    <dgm:cxn modelId="{97288239-A561-4E14-9A64-E7380B67732F}" type="presParOf" srcId="{ADFD928A-A116-4D49-8A25-76541780B7A1}" destId="{6C59E6CE-4172-461F-B5AF-113843AB7A3B}" srcOrd="1" destOrd="0" presId="urn:microsoft.com/office/officeart/2017/3/layout/DropPinTimeline"/>
    <dgm:cxn modelId="{D4E0FF94-A7C3-4E7C-B0FF-DC90FCD7EBFE}" type="presParOf" srcId="{00F2E3A4-6B72-4A34-8242-3DBF8255DBCB}" destId="{2F286079-335F-4ACA-9578-ACD2731209A8}" srcOrd="2" destOrd="0" presId="urn:microsoft.com/office/officeart/2017/3/layout/DropPinTimeline"/>
    <dgm:cxn modelId="{7689B823-7EB6-488F-855D-A8D0375E3791}" type="presParOf" srcId="{00F2E3A4-6B72-4A34-8242-3DBF8255DBCB}" destId="{EDB270E4-FD5B-4A45-83A2-64936CCDF4BB}" srcOrd="3" destOrd="0" presId="urn:microsoft.com/office/officeart/2017/3/layout/DropPinTimeline"/>
    <dgm:cxn modelId="{B715B7C7-68B6-4C9C-9BC3-B4B29DE15CC3}" type="presParOf" srcId="{00F2E3A4-6B72-4A34-8242-3DBF8255DBCB}" destId="{863C6133-7853-410C-8F6F-58ECC34E5ECA}" srcOrd="4" destOrd="0" presId="urn:microsoft.com/office/officeart/2017/3/layout/DropPinTimeline"/>
    <dgm:cxn modelId="{14F244A0-F095-4513-9F9F-A841F0A38276}" type="presParOf" srcId="{00F2E3A4-6B72-4A34-8242-3DBF8255DBCB}" destId="{C8DABDBA-B043-42EC-A0A1-067A4344C7AC}" srcOrd="5" destOrd="0" presId="urn:microsoft.com/office/officeart/2017/3/layout/DropPin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3AFC27E-7E7B-488E-8C95-D1B414A0E130}"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473EB2FF-3DD3-46AC-BE61-F5B50973F9FF}">
      <dgm:prSet/>
      <dgm:spPr/>
      <dgm:t>
        <a:bodyPr/>
        <a:lstStyle/>
        <a:p>
          <a:r>
            <a:rPr lang="en-US" dirty="0"/>
            <a:t>New chairs for House Public Health and House Appropriations, Article II</a:t>
          </a:r>
        </a:p>
      </dgm:t>
    </dgm:pt>
    <dgm:pt modelId="{2F5C0CF4-5963-461C-BAA7-E4443338CB2E}" type="parTrans" cxnId="{207638FE-D6ED-4024-BACD-C5AA7FB5D0FD}">
      <dgm:prSet/>
      <dgm:spPr/>
      <dgm:t>
        <a:bodyPr/>
        <a:lstStyle/>
        <a:p>
          <a:endParaRPr lang="en-US"/>
        </a:p>
      </dgm:t>
    </dgm:pt>
    <dgm:pt modelId="{C21B0A98-E633-45C8-AA62-794A305DB76A}" type="sibTrans" cxnId="{207638FE-D6ED-4024-BACD-C5AA7FB5D0FD}">
      <dgm:prSet/>
      <dgm:spPr/>
      <dgm:t>
        <a:bodyPr/>
        <a:lstStyle/>
        <a:p>
          <a:endParaRPr lang="en-US"/>
        </a:p>
      </dgm:t>
    </dgm:pt>
    <dgm:pt modelId="{7A02FD18-1ADA-4E79-AECD-3EDA666B8F85}">
      <dgm:prSet/>
      <dgm:spPr/>
      <dgm:t>
        <a:bodyPr/>
        <a:lstStyle/>
        <a:p>
          <a:r>
            <a:rPr lang="en-US" dirty="0"/>
            <a:t>Do not know who will be House Speaker</a:t>
          </a:r>
        </a:p>
      </dgm:t>
    </dgm:pt>
    <dgm:pt modelId="{A1B7FA30-5083-479B-A8FF-207E74F8977B}" type="parTrans" cxnId="{C7E3C77D-139E-4199-91EE-708FBEEA76F5}">
      <dgm:prSet/>
      <dgm:spPr/>
      <dgm:t>
        <a:bodyPr/>
        <a:lstStyle/>
        <a:p>
          <a:endParaRPr lang="en-US"/>
        </a:p>
      </dgm:t>
    </dgm:pt>
    <dgm:pt modelId="{1CDCD087-FEA1-4509-A471-832EA776587E}" type="sibTrans" cxnId="{C7E3C77D-139E-4199-91EE-708FBEEA76F5}">
      <dgm:prSet/>
      <dgm:spPr/>
      <dgm:t>
        <a:bodyPr/>
        <a:lstStyle/>
        <a:p>
          <a:endParaRPr lang="en-US"/>
        </a:p>
      </dgm:t>
    </dgm:pt>
    <dgm:pt modelId="{378EA430-22EB-4964-BFD0-C288CB6C3F59}" type="pres">
      <dgm:prSet presAssocID="{13AFC27E-7E7B-488E-8C95-D1B414A0E130}" presName="root" presStyleCnt="0">
        <dgm:presLayoutVars>
          <dgm:dir/>
          <dgm:resizeHandles val="exact"/>
        </dgm:presLayoutVars>
      </dgm:prSet>
      <dgm:spPr/>
    </dgm:pt>
    <dgm:pt modelId="{8CFDF0F3-4162-46FE-B5AA-8BA6161006E4}" type="pres">
      <dgm:prSet presAssocID="{473EB2FF-3DD3-46AC-BE61-F5B50973F9FF}" presName="compNode" presStyleCnt="0"/>
      <dgm:spPr/>
    </dgm:pt>
    <dgm:pt modelId="{2EE725E6-DB02-42F9-B7D6-E4454C4929C1}" type="pres">
      <dgm:prSet presAssocID="{473EB2FF-3DD3-46AC-BE61-F5B50973F9FF}" presName="bgRect" presStyleLbl="bgShp" presStyleIdx="0" presStyleCnt="2"/>
      <dgm:spPr/>
    </dgm:pt>
    <dgm:pt modelId="{A670CB3C-3CFA-45E4-99B1-4441D95E2F87}" type="pres">
      <dgm:prSet presAssocID="{473EB2FF-3DD3-46AC-BE61-F5B50973F9FF}"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nk"/>
        </a:ext>
      </dgm:extLst>
    </dgm:pt>
    <dgm:pt modelId="{E60C6ED8-9E3B-40BE-B2A7-093CBF2CB117}" type="pres">
      <dgm:prSet presAssocID="{473EB2FF-3DD3-46AC-BE61-F5B50973F9FF}" presName="spaceRect" presStyleCnt="0"/>
      <dgm:spPr/>
    </dgm:pt>
    <dgm:pt modelId="{C65C92AA-445A-4C31-8143-E2EE33B1F6A4}" type="pres">
      <dgm:prSet presAssocID="{473EB2FF-3DD3-46AC-BE61-F5B50973F9FF}" presName="parTx" presStyleLbl="revTx" presStyleIdx="0" presStyleCnt="2">
        <dgm:presLayoutVars>
          <dgm:chMax val="0"/>
          <dgm:chPref val="0"/>
        </dgm:presLayoutVars>
      </dgm:prSet>
      <dgm:spPr/>
    </dgm:pt>
    <dgm:pt modelId="{46DD5241-6391-4D16-AFA3-51CC65C58C4A}" type="pres">
      <dgm:prSet presAssocID="{C21B0A98-E633-45C8-AA62-794A305DB76A}" presName="sibTrans" presStyleCnt="0"/>
      <dgm:spPr/>
    </dgm:pt>
    <dgm:pt modelId="{EC06170C-DE58-44E6-9073-022522314F6B}" type="pres">
      <dgm:prSet presAssocID="{7A02FD18-1ADA-4E79-AECD-3EDA666B8F85}" presName="compNode" presStyleCnt="0"/>
      <dgm:spPr/>
    </dgm:pt>
    <dgm:pt modelId="{C668B9F6-0A8A-4FBB-A36C-45143FBCEC0B}" type="pres">
      <dgm:prSet presAssocID="{7A02FD18-1ADA-4E79-AECD-3EDA666B8F85}" presName="bgRect" presStyleLbl="bgShp" presStyleIdx="1" presStyleCnt="2"/>
      <dgm:spPr/>
    </dgm:pt>
    <dgm:pt modelId="{20A51EB0-1E46-43AB-B826-121D47CD1E4C}" type="pres">
      <dgm:prSet presAssocID="{7A02FD18-1ADA-4E79-AECD-3EDA666B8F85}"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ecturer"/>
        </a:ext>
      </dgm:extLst>
    </dgm:pt>
    <dgm:pt modelId="{36081FC5-B861-4B3F-88A1-1E38298FD113}" type="pres">
      <dgm:prSet presAssocID="{7A02FD18-1ADA-4E79-AECD-3EDA666B8F85}" presName="spaceRect" presStyleCnt="0"/>
      <dgm:spPr/>
    </dgm:pt>
    <dgm:pt modelId="{779F0256-A092-48B0-9CB5-DB4D5B531C15}" type="pres">
      <dgm:prSet presAssocID="{7A02FD18-1ADA-4E79-AECD-3EDA666B8F85}" presName="parTx" presStyleLbl="revTx" presStyleIdx="1" presStyleCnt="2">
        <dgm:presLayoutVars>
          <dgm:chMax val="0"/>
          <dgm:chPref val="0"/>
        </dgm:presLayoutVars>
      </dgm:prSet>
      <dgm:spPr/>
    </dgm:pt>
  </dgm:ptLst>
  <dgm:cxnLst>
    <dgm:cxn modelId="{8BD99375-83F4-4229-AC44-89DA61170CA0}" type="presOf" srcId="{473EB2FF-3DD3-46AC-BE61-F5B50973F9FF}" destId="{C65C92AA-445A-4C31-8143-E2EE33B1F6A4}" srcOrd="0" destOrd="0" presId="urn:microsoft.com/office/officeart/2018/2/layout/IconVerticalSolidList"/>
    <dgm:cxn modelId="{C7E3C77D-139E-4199-91EE-708FBEEA76F5}" srcId="{13AFC27E-7E7B-488E-8C95-D1B414A0E130}" destId="{7A02FD18-1ADA-4E79-AECD-3EDA666B8F85}" srcOrd="1" destOrd="0" parTransId="{A1B7FA30-5083-479B-A8FF-207E74F8977B}" sibTransId="{1CDCD087-FEA1-4509-A471-832EA776587E}"/>
    <dgm:cxn modelId="{DA3F22E4-EE2B-4502-9593-6CF6B1DF0386}" type="presOf" srcId="{7A02FD18-1ADA-4E79-AECD-3EDA666B8F85}" destId="{779F0256-A092-48B0-9CB5-DB4D5B531C15}" srcOrd="0" destOrd="0" presId="urn:microsoft.com/office/officeart/2018/2/layout/IconVerticalSolidList"/>
    <dgm:cxn modelId="{2D9C76F2-C85D-415B-A5FA-9B077842CAC9}" type="presOf" srcId="{13AFC27E-7E7B-488E-8C95-D1B414A0E130}" destId="{378EA430-22EB-4964-BFD0-C288CB6C3F59}" srcOrd="0" destOrd="0" presId="urn:microsoft.com/office/officeart/2018/2/layout/IconVerticalSolidList"/>
    <dgm:cxn modelId="{207638FE-D6ED-4024-BACD-C5AA7FB5D0FD}" srcId="{13AFC27E-7E7B-488E-8C95-D1B414A0E130}" destId="{473EB2FF-3DD3-46AC-BE61-F5B50973F9FF}" srcOrd="0" destOrd="0" parTransId="{2F5C0CF4-5963-461C-BAA7-E4443338CB2E}" sibTransId="{C21B0A98-E633-45C8-AA62-794A305DB76A}"/>
    <dgm:cxn modelId="{EE03A3DA-854E-4581-ACD1-07186A94BA8D}" type="presParOf" srcId="{378EA430-22EB-4964-BFD0-C288CB6C3F59}" destId="{8CFDF0F3-4162-46FE-B5AA-8BA6161006E4}" srcOrd="0" destOrd="0" presId="urn:microsoft.com/office/officeart/2018/2/layout/IconVerticalSolidList"/>
    <dgm:cxn modelId="{53299A37-E360-4D42-BEDE-8C4CDFD4D82F}" type="presParOf" srcId="{8CFDF0F3-4162-46FE-B5AA-8BA6161006E4}" destId="{2EE725E6-DB02-42F9-B7D6-E4454C4929C1}" srcOrd="0" destOrd="0" presId="urn:microsoft.com/office/officeart/2018/2/layout/IconVerticalSolidList"/>
    <dgm:cxn modelId="{A333045F-E701-41CD-A6D7-A72B2C155A99}" type="presParOf" srcId="{8CFDF0F3-4162-46FE-B5AA-8BA6161006E4}" destId="{A670CB3C-3CFA-45E4-99B1-4441D95E2F87}" srcOrd="1" destOrd="0" presId="urn:microsoft.com/office/officeart/2018/2/layout/IconVerticalSolidList"/>
    <dgm:cxn modelId="{F488E5EF-99B0-454D-9BCE-2726A04E5685}" type="presParOf" srcId="{8CFDF0F3-4162-46FE-B5AA-8BA6161006E4}" destId="{E60C6ED8-9E3B-40BE-B2A7-093CBF2CB117}" srcOrd="2" destOrd="0" presId="urn:microsoft.com/office/officeart/2018/2/layout/IconVerticalSolidList"/>
    <dgm:cxn modelId="{693CB879-9873-4BD0-B0B8-E9BB3E095921}" type="presParOf" srcId="{8CFDF0F3-4162-46FE-B5AA-8BA6161006E4}" destId="{C65C92AA-445A-4C31-8143-E2EE33B1F6A4}" srcOrd="3" destOrd="0" presId="urn:microsoft.com/office/officeart/2018/2/layout/IconVerticalSolidList"/>
    <dgm:cxn modelId="{696EC72E-FC99-49F7-AFC0-B0D3DBFD8453}" type="presParOf" srcId="{378EA430-22EB-4964-BFD0-C288CB6C3F59}" destId="{46DD5241-6391-4D16-AFA3-51CC65C58C4A}" srcOrd="1" destOrd="0" presId="urn:microsoft.com/office/officeart/2018/2/layout/IconVerticalSolidList"/>
    <dgm:cxn modelId="{63CB2E1C-0D7C-4846-A88D-F74C468AD886}" type="presParOf" srcId="{378EA430-22EB-4964-BFD0-C288CB6C3F59}" destId="{EC06170C-DE58-44E6-9073-022522314F6B}" srcOrd="2" destOrd="0" presId="urn:microsoft.com/office/officeart/2018/2/layout/IconVerticalSolidList"/>
    <dgm:cxn modelId="{68CBD0FC-C356-46E2-8409-E8546F0B1F18}" type="presParOf" srcId="{EC06170C-DE58-44E6-9073-022522314F6B}" destId="{C668B9F6-0A8A-4FBB-A36C-45143FBCEC0B}" srcOrd="0" destOrd="0" presId="urn:microsoft.com/office/officeart/2018/2/layout/IconVerticalSolidList"/>
    <dgm:cxn modelId="{4C7C3847-8C29-44F4-A4DF-A59317A80EF2}" type="presParOf" srcId="{EC06170C-DE58-44E6-9073-022522314F6B}" destId="{20A51EB0-1E46-43AB-B826-121D47CD1E4C}" srcOrd="1" destOrd="0" presId="urn:microsoft.com/office/officeart/2018/2/layout/IconVerticalSolidList"/>
    <dgm:cxn modelId="{1B7F84F4-CDFB-404F-A66F-81104F31B2CE}" type="presParOf" srcId="{EC06170C-DE58-44E6-9073-022522314F6B}" destId="{36081FC5-B861-4B3F-88A1-1E38298FD113}" srcOrd="2" destOrd="0" presId="urn:microsoft.com/office/officeart/2018/2/layout/IconVerticalSolidList"/>
    <dgm:cxn modelId="{7F0E78EA-8BE9-4149-9819-45FBAD8C377E}" type="presParOf" srcId="{EC06170C-DE58-44E6-9073-022522314F6B}" destId="{779F0256-A092-48B0-9CB5-DB4D5B531C15}"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F55E5A2-C0BA-4596-B551-FC56A06FFF71}" type="doc">
      <dgm:prSet loTypeId="urn:microsoft.com/office/officeart/2005/8/layout/default" loCatId="list" qsTypeId="urn:microsoft.com/office/officeart/2005/8/quickstyle/simple5" qsCatId="simple" csTypeId="urn:microsoft.com/office/officeart/2005/8/colors/accent3_2" csCatId="accent3" phldr="1"/>
      <dgm:spPr/>
      <dgm:t>
        <a:bodyPr/>
        <a:lstStyle/>
        <a:p>
          <a:endParaRPr lang="en-US"/>
        </a:p>
      </dgm:t>
    </dgm:pt>
    <dgm:pt modelId="{21F4E306-9B5B-4F68-AC6D-4EE14FC28947}">
      <dgm:prSet/>
      <dgm:spPr/>
      <dgm:t>
        <a:bodyPr/>
        <a:lstStyle/>
        <a:p>
          <a:r>
            <a:rPr lang="en-US" b="0" i="0" dirty="0"/>
            <a:t>Property Taxes​</a:t>
          </a:r>
          <a:endParaRPr lang="en-US" dirty="0"/>
        </a:p>
      </dgm:t>
    </dgm:pt>
    <dgm:pt modelId="{95404CD7-1F59-4A56-BB42-D1F0EAE4820D}" type="parTrans" cxnId="{B0F89903-9FE9-48CD-BA21-1405606B1518}">
      <dgm:prSet/>
      <dgm:spPr/>
      <dgm:t>
        <a:bodyPr/>
        <a:lstStyle/>
        <a:p>
          <a:endParaRPr lang="en-US"/>
        </a:p>
      </dgm:t>
    </dgm:pt>
    <dgm:pt modelId="{FE14B6E6-EAFA-48DC-80F9-A610C834E25F}" type="sibTrans" cxnId="{B0F89903-9FE9-48CD-BA21-1405606B1518}">
      <dgm:prSet/>
      <dgm:spPr/>
      <dgm:t>
        <a:bodyPr/>
        <a:lstStyle/>
        <a:p>
          <a:endParaRPr lang="en-US"/>
        </a:p>
      </dgm:t>
    </dgm:pt>
    <dgm:pt modelId="{D9E0BBD7-FDBA-4C6E-83E3-E315A7135EF1}">
      <dgm:prSet/>
      <dgm:spPr/>
      <dgm:t>
        <a:bodyPr/>
        <a:lstStyle/>
        <a:p>
          <a:r>
            <a:rPr lang="en-US" b="0" i="0" dirty="0"/>
            <a:t>Public Education​</a:t>
          </a:r>
          <a:endParaRPr lang="en-US" dirty="0"/>
        </a:p>
      </dgm:t>
    </dgm:pt>
    <dgm:pt modelId="{737248E7-F15D-4430-A4A2-687905825E53}" type="parTrans" cxnId="{3C226DC2-1EA6-47D4-83ED-E6434A2E3105}">
      <dgm:prSet/>
      <dgm:spPr/>
      <dgm:t>
        <a:bodyPr/>
        <a:lstStyle/>
        <a:p>
          <a:endParaRPr lang="en-US"/>
        </a:p>
      </dgm:t>
    </dgm:pt>
    <dgm:pt modelId="{5FDE4836-B0FB-4FF2-A1AC-686C2A98639D}" type="sibTrans" cxnId="{3C226DC2-1EA6-47D4-83ED-E6434A2E3105}">
      <dgm:prSet/>
      <dgm:spPr/>
      <dgm:t>
        <a:bodyPr/>
        <a:lstStyle/>
        <a:p>
          <a:endParaRPr lang="en-US"/>
        </a:p>
      </dgm:t>
    </dgm:pt>
    <dgm:pt modelId="{716A12E2-4D2F-4E8D-B79E-9AD37E5445CB}">
      <dgm:prSet/>
      <dgm:spPr/>
      <dgm:t>
        <a:bodyPr/>
        <a:lstStyle/>
        <a:p>
          <a:r>
            <a:rPr lang="en-US" b="0" i="0" dirty="0"/>
            <a:t>Border and Immigration​</a:t>
          </a:r>
          <a:endParaRPr lang="en-US" dirty="0"/>
        </a:p>
      </dgm:t>
    </dgm:pt>
    <dgm:pt modelId="{99F47FCB-10E5-4A22-891F-56A3CFBE38D7}" type="parTrans" cxnId="{1FC3F579-9289-43BD-B763-D9751CCD064C}">
      <dgm:prSet/>
      <dgm:spPr/>
      <dgm:t>
        <a:bodyPr/>
        <a:lstStyle/>
        <a:p>
          <a:endParaRPr lang="en-US"/>
        </a:p>
      </dgm:t>
    </dgm:pt>
    <dgm:pt modelId="{89E72E54-3404-4C07-AEF0-22E6398DC479}" type="sibTrans" cxnId="{1FC3F579-9289-43BD-B763-D9751CCD064C}">
      <dgm:prSet/>
      <dgm:spPr/>
      <dgm:t>
        <a:bodyPr/>
        <a:lstStyle/>
        <a:p>
          <a:endParaRPr lang="en-US"/>
        </a:p>
      </dgm:t>
    </dgm:pt>
    <dgm:pt modelId="{5AB401F4-6DB5-4BFA-A75B-C5840E71E7ED}">
      <dgm:prSet/>
      <dgm:spPr/>
      <dgm:t>
        <a:bodyPr/>
        <a:lstStyle/>
        <a:p>
          <a:r>
            <a:rPr lang="en-US" b="0" i="0" dirty="0"/>
            <a:t>Elections​</a:t>
          </a:r>
          <a:endParaRPr lang="en-US" dirty="0"/>
        </a:p>
      </dgm:t>
    </dgm:pt>
    <dgm:pt modelId="{E85ABFA5-C1A8-4627-8F7D-71242A5B380C}" type="parTrans" cxnId="{C1B3DB0C-E53B-48F3-8B04-58B1FA4DB173}">
      <dgm:prSet/>
      <dgm:spPr/>
      <dgm:t>
        <a:bodyPr/>
        <a:lstStyle/>
        <a:p>
          <a:endParaRPr lang="en-US"/>
        </a:p>
      </dgm:t>
    </dgm:pt>
    <dgm:pt modelId="{9ABB24FC-21B4-4760-B738-0116D56C89F6}" type="sibTrans" cxnId="{C1B3DB0C-E53B-48F3-8B04-58B1FA4DB173}">
      <dgm:prSet/>
      <dgm:spPr/>
      <dgm:t>
        <a:bodyPr/>
        <a:lstStyle/>
        <a:p>
          <a:endParaRPr lang="en-US"/>
        </a:p>
      </dgm:t>
    </dgm:pt>
    <dgm:pt modelId="{17C3B051-C3AA-45FD-8EF1-67DF7D43B58A}">
      <dgm:prSet/>
      <dgm:spPr/>
      <dgm:t>
        <a:bodyPr/>
        <a:lstStyle/>
        <a:p>
          <a:r>
            <a:rPr lang="en-US" b="0" i="0" dirty="0"/>
            <a:t>Energy​</a:t>
          </a:r>
          <a:endParaRPr lang="en-US" dirty="0"/>
        </a:p>
      </dgm:t>
    </dgm:pt>
    <dgm:pt modelId="{96DD1D35-74B2-4B0A-9FE1-3D3CE058E6A2}" type="parTrans" cxnId="{B4C26398-0472-4D67-8EFC-1721F6F28524}">
      <dgm:prSet/>
      <dgm:spPr/>
      <dgm:t>
        <a:bodyPr/>
        <a:lstStyle/>
        <a:p>
          <a:endParaRPr lang="en-US"/>
        </a:p>
      </dgm:t>
    </dgm:pt>
    <dgm:pt modelId="{A4C54855-4BA7-4240-81D9-7EF85C08B981}" type="sibTrans" cxnId="{B4C26398-0472-4D67-8EFC-1721F6F28524}">
      <dgm:prSet/>
      <dgm:spPr/>
      <dgm:t>
        <a:bodyPr/>
        <a:lstStyle/>
        <a:p>
          <a:endParaRPr lang="en-US"/>
        </a:p>
      </dgm:t>
    </dgm:pt>
    <dgm:pt modelId="{9584D24B-1578-46D7-A52C-DEA53784F397}">
      <dgm:prSet/>
      <dgm:spPr/>
      <dgm:t>
        <a:bodyPr/>
        <a:lstStyle/>
        <a:p>
          <a:r>
            <a:rPr lang="en-US" b="0" i="0" dirty="0"/>
            <a:t>Criminal Justice​</a:t>
          </a:r>
          <a:endParaRPr lang="en-US" dirty="0"/>
        </a:p>
      </dgm:t>
    </dgm:pt>
    <dgm:pt modelId="{F1ED2A92-9389-4BB6-8C67-8F54DA40129F}" type="parTrans" cxnId="{D3AD3134-F800-4029-A43B-9F9EB049FF4E}">
      <dgm:prSet/>
      <dgm:spPr/>
      <dgm:t>
        <a:bodyPr/>
        <a:lstStyle/>
        <a:p>
          <a:endParaRPr lang="en-US"/>
        </a:p>
      </dgm:t>
    </dgm:pt>
    <dgm:pt modelId="{D8A086AA-14F6-436A-9C1E-5C766762EF70}" type="sibTrans" cxnId="{D3AD3134-F800-4029-A43B-9F9EB049FF4E}">
      <dgm:prSet/>
      <dgm:spPr/>
      <dgm:t>
        <a:bodyPr/>
        <a:lstStyle/>
        <a:p>
          <a:endParaRPr lang="en-US"/>
        </a:p>
      </dgm:t>
    </dgm:pt>
    <dgm:pt modelId="{2DBFD0CD-32DB-4332-AA2A-122A0890BCD6}" type="pres">
      <dgm:prSet presAssocID="{FF55E5A2-C0BA-4596-B551-FC56A06FFF71}" presName="diagram" presStyleCnt="0">
        <dgm:presLayoutVars>
          <dgm:dir/>
          <dgm:resizeHandles val="exact"/>
        </dgm:presLayoutVars>
      </dgm:prSet>
      <dgm:spPr/>
    </dgm:pt>
    <dgm:pt modelId="{254C9CF9-A8CE-41A8-837B-3D1DCA12ADF9}" type="pres">
      <dgm:prSet presAssocID="{21F4E306-9B5B-4F68-AC6D-4EE14FC28947}" presName="node" presStyleLbl="node1" presStyleIdx="0" presStyleCnt="6">
        <dgm:presLayoutVars>
          <dgm:bulletEnabled val="1"/>
        </dgm:presLayoutVars>
      </dgm:prSet>
      <dgm:spPr/>
    </dgm:pt>
    <dgm:pt modelId="{34880E55-D229-4A8B-9466-D7A63CF91326}" type="pres">
      <dgm:prSet presAssocID="{FE14B6E6-EAFA-48DC-80F9-A610C834E25F}" presName="sibTrans" presStyleCnt="0"/>
      <dgm:spPr/>
    </dgm:pt>
    <dgm:pt modelId="{A7EC8552-A327-4DBF-8093-A71BBFEF828C}" type="pres">
      <dgm:prSet presAssocID="{D9E0BBD7-FDBA-4C6E-83E3-E315A7135EF1}" presName="node" presStyleLbl="node1" presStyleIdx="1" presStyleCnt="6">
        <dgm:presLayoutVars>
          <dgm:bulletEnabled val="1"/>
        </dgm:presLayoutVars>
      </dgm:prSet>
      <dgm:spPr/>
    </dgm:pt>
    <dgm:pt modelId="{0FB53C0C-9F7A-4AA8-817B-B53AFCD2875F}" type="pres">
      <dgm:prSet presAssocID="{5FDE4836-B0FB-4FF2-A1AC-686C2A98639D}" presName="sibTrans" presStyleCnt="0"/>
      <dgm:spPr/>
    </dgm:pt>
    <dgm:pt modelId="{88AD9BB4-C9A8-48FC-9066-9A2A7B352A55}" type="pres">
      <dgm:prSet presAssocID="{716A12E2-4D2F-4E8D-B79E-9AD37E5445CB}" presName="node" presStyleLbl="node1" presStyleIdx="2" presStyleCnt="6">
        <dgm:presLayoutVars>
          <dgm:bulletEnabled val="1"/>
        </dgm:presLayoutVars>
      </dgm:prSet>
      <dgm:spPr/>
    </dgm:pt>
    <dgm:pt modelId="{49409739-9782-4510-95BD-5AC867255D31}" type="pres">
      <dgm:prSet presAssocID="{89E72E54-3404-4C07-AEF0-22E6398DC479}" presName="sibTrans" presStyleCnt="0"/>
      <dgm:spPr/>
    </dgm:pt>
    <dgm:pt modelId="{6584A5EA-D2A7-45BD-B2B9-FAAA70DAA553}" type="pres">
      <dgm:prSet presAssocID="{5AB401F4-6DB5-4BFA-A75B-C5840E71E7ED}" presName="node" presStyleLbl="node1" presStyleIdx="3" presStyleCnt="6">
        <dgm:presLayoutVars>
          <dgm:bulletEnabled val="1"/>
        </dgm:presLayoutVars>
      </dgm:prSet>
      <dgm:spPr/>
    </dgm:pt>
    <dgm:pt modelId="{FC55E4D7-BB49-407C-9169-E2A15596F791}" type="pres">
      <dgm:prSet presAssocID="{9ABB24FC-21B4-4760-B738-0116D56C89F6}" presName="sibTrans" presStyleCnt="0"/>
      <dgm:spPr/>
    </dgm:pt>
    <dgm:pt modelId="{D2A62009-68C0-4599-B28E-2D21B83B1589}" type="pres">
      <dgm:prSet presAssocID="{17C3B051-C3AA-45FD-8EF1-67DF7D43B58A}" presName="node" presStyleLbl="node1" presStyleIdx="4" presStyleCnt="6">
        <dgm:presLayoutVars>
          <dgm:bulletEnabled val="1"/>
        </dgm:presLayoutVars>
      </dgm:prSet>
      <dgm:spPr/>
    </dgm:pt>
    <dgm:pt modelId="{387319A6-3721-4C51-ABA9-D431F42D08AF}" type="pres">
      <dgm:prSet presAssocID="{A4C54855-4BA7-4240-81D9-7EF85C08B981}" presName="sibTrans" presStyleCnt="0"/>
      <dgm:spPr/>
    </dgm:pt>
    <dgm:pt modelId="{94CF3A63-86B0-4FD9-A4B1-630E69608495}" type="pres">
      <dgm:prSet presAssocID="{9584D24B-1578-46D7-A52C-DEA53784F397}" presName="node" presStyleLbl="node1" presStyleIdx="5" presStyleCnt="6">
        <dgm:presLayoutVars>
          <dgm:bulletEnabled val="1"/>
        </dgm:presLayoutVars>
      </dgm:prSet>
      <dgm:spPr/>
    </dgm:pt>
  </dgm:ptLst>
  <dgm:cxnLst>
    <dgm:cxn modelId="{B0F89903-9FE9-48CD-BA21-1405606B1518}" srcId="{FF55E5A2-C0BA-4596-B551-FC56A06FFF71}" destId="{21F4E306-9B5B-4F68-AC6D-4EE14FC28947}" srcOrd="0" destOrd="0" parTransId="{95404CD7-1F59-4A56-BB42-D1F0EAE4820D}" sibTransId="{FE14B6E6-EAFA-48DC-80F9-A610C834E25F}"/>
    <dgm:cxn modelId="{C1B3DB0C-E53B-48F3-8B04-58B1FA4DB173}" srcId="{FF55E5A2-C0BA-4596-B551-FC56A06FFF71}" destId="{5AB401F4-6DB5-4BFA-A75B-C5840E71E7ED}" srcOrd="3" destOrd="0" parTransId="{E85ABFA5-C1A8-4627-8F7D-71242A5B380C}" sibTransId="{9ABB24FC-21B4-4760-B738-0116D56C89F6}"/>
    <dgm:cxn modelId="{C86CF028-5F3E-471D-AEA4-85ADA968532D}" type="presOf" srcId="{FF55E5A2-C0BA-4596-B551-FC56A06FFF71}" destId="{2DBFD0CD-32DB-4332-AA2A-122A0890BCD6}" srcOrd="0" destOrd="0" presId="urn:microsoft.com/office/officeart/2005/8/layout/default"/>
    <dgm:cxn modelId="{D3AD3134-F800-4029-A43B-9F9EB049FF4E}" srcId="{FF55E5A2-C0BA-4596-B551-FC56A06FFF71}" destId="{9584D24B-1578-46D7-A52C-DEA53784F397}" srcOrd="5" destOrd="0" parTransId="{F1ED2A92-9389-4BB6-8C67-8F54DA40129F}" sibTransId="{D8A086AA-14F6-436A-9C1E-5C766762EF70}"/>
    <dgm:cxn modelId="{7600125E-62D0-422B-82B9-72A2C23CD455}" type="presOf" srcId="{21F4E306-9B5B-4F68-AC6D-4EE14FC28947}" destId="{254C9CF9-A8CE-41A8-837B-3D1DCA12ADF9}" srcOrd="0" destOrd="0" presId="urn:microsoft.com/office/officeart/2005/8/layout/default"/>
    <dgm:cxn modelId="{BCE38C66-A7A9-4CFE-831A-EA9D32B24A53}" type="presOf" srcId="{17C3B051-C3AA-45FD-8EF1-67DF7D43B58A}" destId="{D2A62009-68C0-4599-B28E-2D21B83B1589}" srcOrd="0" destOrd="0" presId="urn:microsoft.com/office/officeart/2005/8/layout/default"/>
    <dgm:cxn modelId="{6C2C1C70-A17C-442C-B600-93E8572722B4}" type="presOf" srcId="{9584D24B-1578-46D7-A52C-DEA53784F397}" destId="{94CF3A63-86B0-4FD9-A4B1-630E69608495}" srcOrd="0" destOrd="0" presId="urn:microsoft.com/office/officeart/2005/8/layout/default"/>
    <dgm:cxn modelId="{6DFF9F74-8AE4-45B2-9507-C60A7E8B4950}" type="presOf" srcId="{5AB401F4-6DB5-4BFA-A75B-C5840E71E7ED}" destId="{6584A5EA-D2A7-45BD-B2B9-FAAA70DAA553}" srcOrd="0" destOrd="0" presId="urn:microsoft.com/office/officeart/2005/8/layout/default"/>
    <dgm:cxn modelId="{1FC3F579-9289-43BD-B763-D9751CCD064C}" srcId="{FF55E5A2-C0BA-4596-B551-FC56A06FFF71}" destId="{716A12E2-4D2F-4E8D-B79E-9AD37E5445CB}" srcOrd="2" destOrd="0" parTransId="{99F47FCB-10E5-4A22-891F-56A3CFBE38D7}" sibTransId="{89E72E54-3404-4C07-AEF0-22E6398DC479}"/>
    <dgm:cxn modelId="{6CB1F37F-B90D-4CE8-890E-A046DC0DB303}" type="presOf" srcId="{D9E0BBD7-FDBA-4C6E-83E3-E315A7135EF1}" destId="{A7EC8552-A327-4DBF-8093-A71BBFEF828C}" srcOrd="0" destOrd="0" presId="urn:microsoft.com/office/officeart/2005/8/layout/default"/>
    <dgm:cxn modelId="{BB100684-513B-46D5-9148-55B27C1A3124}" type="presOf" srcId="{716A12E2-4D2F-4E8D-B79E-9AD37E5445CB}" destId="{88AD9BB4-C9A8-48FC-9066-9A2A7B352A55}" srcOrd="0" destOrd="0" presId="urn:microsoft.com/office/officeart/2005/8/layout/default"/>
    <dgm:cxn modelId="{B4C26398-0472-4D67-8EFC-1721F6F28524}" srcId="{FF55E5A2-C0BA-4596-B551-FC56A06FFF71}" destId="{17C3B051-C3AA-45FD-8EF1-67DF7D43B58A}" srcOrd="4" destOrd="0" parTransId="{96DD1D35-74B2-4B0A-9FE1-3D3CE058E6A2}" sibTransId="{A4C54855-4BA7-4240-81D9-7EF85C08B981}"/>
    <dgm:cxn modelId="{3C226DC2-1EA6-47D4-83ED-E6434A2E3105}" srcId="{FF55E5A2-C0BA-4596-B551-FC56A06FFF71}" destId="{D9E0BBD7-FDBA-4C6E-83E3-E315A7135EF1}" srcOrd="1" destOrd="0" parTransId="{737248E7-F15D-4430-A4A2-687905825E53}" sibTransId="{5FDE4836-B0FB-4FF2-A1AC-686C2A98639D}"/>
    <dgm:cxn modelId="{43C1EBC2-7973-4488-A4ED-9B2A8B58B4A0}" type="presParOf" srcId="{2DBFD0CD-32DB-4332-AA2A-122A0890BCD6}" destId="{254C9CF9-A8CE-41A8-837B-3D1DCA12ADF9}" srcOrd="0" destOrd="0" presId="urn:microsoft.com/office/officeart/2005/8/layout/default"/>
    <dgm:cxn modelId="{9B89E78E-8C86-4AAD-BBE0-DF08F2B0FC13}" type="presParOf" srcId="{2DBFD0CD-32DB-4332-AA2A-122A0890BCD6}" destId="{34880E55-D229-4A8B-9466-D7A63CF91326}" srcOrd="1" destOrd="0" presId="urn:microsoft.com/office/officeart/2005/8/layout/default"/>
    <dgm:cxn modelId="{2B714063-1FE6-42C3-A712-077050C8BCCE}" type="presParOf" srcId="{2DBFD0CD-32DB-4332-AA2A-122A0890BCD6}" destId="{A7EC8552-A327-4DBF-8093-A71BBFEF828C}" srcOrd="2" destOrd="0" presId="urn:microsoft.com/office/officeart/2005/8/layout/default"/>
    <dgm:cxn modelId="{93C79195-7E9D-41F9-9E85-A9F9E6B91BDE}" type="presParOf" srcId="{2DBFD0CD-32DB-4332-AA2A-122A0890BCD6}" destId="{0FB53C0C-9F7A-4AA8-817B-B53AFCD2875F}" srcOrd="3" destOrd="0" presId="urn:microsoft.com/office/officeart/2005/8/layout/default"/>
    <dgm:cxn modelId="{B43EDF92-6665-4FC1-9C81-1BB957295B42}" type="presParOf" srcId="{2DBFD0CD-32DB-4332-AA2A-122A0890BCD6}" destId="{88AD9BB4-C9A8-48FC-9066-9A2A7B352A55}" srcOrd="4" destOrd="0" presId="urn:microsoft.com/office/officeart/2005/8/layout/default"/>
    <dgm:cxn modelId="{5300BA1E-086F-42F0-8857-E7BA783D2F40}" type="presParOf" srcId="{2DBFD0CD-32DB-4332-AA2A-122A0890BCD6}" destId="{49409739-9782-4510-95BD-5AC867255D31}" srcOrd="5" destOrd="0" presId="urn:microsoft.com/office/officeart/2005/8/layout/default"/>
    <dgm:cxn modelId="{E166F853-F15A-4354-ADF6-3DA80BF1B223}" type="presParOf" srcId="{2DBFD0CD-32DB-4332-AA2A-122A0890BCD6}" destId="{6584A5EA-D2A7-45BD-B2B9-FAAA70DAA553}" srcOrd="6" destOrd="0" presId="urn:microsoft.com/office/officeart/2005/8/layout/default"/>
    <dgm:cxn modelId="{F5A212C1-4266-4896-9F06-074279A06B71}" type="presParOf" srcId="{2DBFD0CD-32DB-4332-AA2A-122A0890BCD6}" destId="{FC55E4D7-BB49-407C-9169-E2A15596F791}" srcOrd="7" destOrd="0" presId="urn:microsoft.com/office/officeart/2005/8/layout/default"/>
    <dgm:cxn modelId="{8AE7D0E9-B63B-465B-B556-E0D8BBD47E9D}" type="presParOf" srcId="{2DBFD0CD-32DB-4332-AA2A-122A0890BCD6}" destId="{D2A62009-68C0-4599-B28E-2D21B83B1589}" srcOrd="8" destOrd="0" presId="urn:microsoft.com/office/officeart/2005/8/layout/default"/>
    <dgm:cxn modelId="{4EAF14EA-BBB3-4238-93EA-000ABE7B5CBF}" type="presParOf" srcId="{2DBFD0CD-32DB-4332-AA2A-122A0890BCD6}" destId="{387319A6-3721-4C51-ABA9-D431F42D08AF}" srcOrd="9" destOrd="0" presId="urn:microsoft.com/office/officeart/2005/8/layout/default"/>
    <dgm:cxn modelId="{8C2AB745-E52A-4530-A362-63A3FB356888}" type="presParOf" srcId="{2DBFD0CD-32DB-4332-AA2A-122A0890BCD6}" destId="{94CF3A63-86B0-4FD9-A4B1-630E69608495}"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954ABF2-D33F-4BD1-B180-3E5EAB206F47}" type="doc">
      <dgm:prSet loTypeId="urn:microsoft.com/office/officeart/2005/8/layout/default" loCatId="list" qsTypeId="urn:microsoft.com/office/officeart/2005/8/quickstyle/simple5" qsCatId="simple" csTypeId="urn:microsoft.com/office/officeart/2005/8/colors/accent3_2" csCatId="accent3" phldr="1"/>
      <dgm:spPr/>
      <dgm:t>
        <a:bodyPr/>
        <a:lstStyle/>
        <a:p>
          <a:endParaRPr lang="en-US"/>
        </a:p>
      </dgm:t>
    </dgm:pt>
    <dgm:pt modelId="{28A4AE41-984B-4ED1-95E9-ECACEC7F0414}">
      <dgm:prSet/>
      <dgm:spPr/>
      <dgm:t>
        <a:bodyPr/>
        <a:lstStyle/>
        <a:p>
          <a:r>
            <a:rPr lang="en-US" b="0" i="0" dirty="0"/>
            <a:t>School Health​</a:t>
          </a:r>
          <a:endParaRPr lang="en-US" dirty="0"/>
        </a:p>
      </dgm:t>
    </dgm:pt>
    <dgm:pt modelId="{7F9E2E6B-7C33-4500-839C-559C1572CB64}" type="parTrans" cxnId="{069CA0DE-859A-4E4A-8295-A4A34961FCB8}">
      <dgm:prSet/>
      <dgm:spPr/>
      <dgm:t>
        <a:bodyPr/>
        <a:lstStyle/>
        <a:p>
          <a:endParaRPr lang="en-US"/>
        </a:p>
      </dgm:t>
    </dgm:pt>
    <dgm:pt modelId="{AA6C46FB-2902-45A7-BF6A-BF2B79445FBF}" type="sibTrans" cxnId="{069CA0DE-859A-4E4A-8295-A4A34961FCB8}">
      <dgm:prSet/>
      <dgm:spPr/>
      <dgm:t>
        <a:bodyPr/>
        <a:lstStyle/>
        <a:p>
          <a:endParaRPr lang="en-US"/>
        </a:p>
      </dgm:t>
    </dgm:pt>
    <dgm:pt modelId="{02881533-9E87-43B8-A359-4F1A211E1CB1}">
      <dgm:prSet/>
      <dgm:spPr/>
      <dgm:t>
        <a:bodyPr/>
        <a:lstStyle/>
        <a:p>
          <a:r>
            <a:rPr lang="en-US" b="0" i="0" dirty="0"/>
            <a:t>Immunizations​</a:t>
          </a:r>
          <a:endParaRPr lang="en-US" dirty="0"/>
        </a:p>
      </dgm:t>
    </dgm:pt>
    <dgm:pt modelId="{F6411A84-F4BA-4537-AD98-B361BD6D1CD1}" type="parTrans" cxnId="{A7348B6D-1F3A-4BC8-96F1-2E60827976BB}">
      <dgm:prSet/>
      <dgm:spPr/>
      <dgm:t>
        <a:bodyPr/>
        <a:lstStyle/>
        <a:p>
          <a:endParaRPr lang="en-US"/>
        </a:p>
      </dgm:t>
    </dgm:pt>
    <dgm:pt modelId="{85644855-9CF7-4BD6-B8A6-6654DAA85FD8}" type="sibTrans" cxnId="{A7348B6D-1F3A-4BC8-96F1-2E60827976BB}">
      <dgm:prSet/>
      <dgm:spPr/>
      <dgm:t>
        <a:bodyPr/>
        <a:lstStyle/>
        <a:p>
          <a:endParaRPr lang="en-US"/>
        </a:p>
      </dgm:t>
    </dgm:pt>
    <dgm:pt modelId="{3E218D0C-8561-4ED0-8E0E-ADF0A3AC7FA3}">
      <dgm:prSet/>
      <dgm:spPr/>
      <dgm:t>
        <a:bodyPr/>
        <a:lstStyle/>
        <a:p>
          <a:r>
            <a:rPr lang="en-US" b="0" i="0" dirty="0"/>
            <a:t>Food Safety​</a:t>
          </a:r>
          <a:endParaRPr lang="en-US" dirty="0"/>
        </a:p>
      </dgm:t>
    </dgm:pt>
    <dgm:pt modelId="{E282FFB9-88AA-4CA6-BD77-6A5BE953B7B4}" type="parTrans" cxnId="{0B7C84F7-2936-47DA-ACCE-B3D5B0F3B753}">
      <dgm:prSet/>
      <dgm:spPr/>
      <dgm:t>
        <a:bodyPr/>
        <a:lstStyle/>
        <a:p>
          <a:endParaRPr lang="en-US"/>
        </a:p>
      </dgm:t>
    </dgm:pt>
    <dgm:pt modelId="{431735B6-CDAA-415D-B86F-A2084081239F}" type="sibTrans" cxnId="{0B7C84F7-2936-47DA-ACCE-B3D5B0F3B753}">
      <dgm:prSet/>
      <dgm:spPr/>
      <dgm:t>
        <a:bodyPr/>
        <a:lstStyle/>
        <a:p>
          <a:endParaRPr lang="en-US"/>
        </a:p>
      </dgm:t>
    </dgm:pt>
    <dgm:pt modelId="{824EF4B2-A8BF-4136-84F3-0AF533B495E9}">
      <dgm:prSet/>
      <dgm:spPr/>
      <dgm:t>
        <a:bodyPr/>
        <a:lstStyle/>
        <a:p>
          <a:r>
            <a:rPr lang="en-US" b="0" i="0" dirty="0"/>
            <a:t>Vital Statistics​</a:t>
          </a:r>
          <a:endParaRPr lang="en-US" dirty="0"/>
        </a:p>
      </dgm:t>
    </dgm:pt>
    <dgm:pt modelId="{B825F7B5-221A-4148-A127-FA83B587ACF1}" type="parTrans" cxnId="{17CE670A-6129-416D-B89D-98C90C65CBB2}">
      <dgm:prSet/>
      <dgm:spPr/>
      <dgm:t>
        <a:bodyPr/>
        <a:lstStyle/>
        <a:p>
          <a:endParaRPr lang="en-US"/>
        </a:p>
      </dgm:t>
    </dgm:pt>
    <dgm:pt modelId="{6200B2ED-32C6-4F6B-803F-59812A2F93FB}" type="sibTrans" cxnId="{17CE670A-6129-416D-B89D-98C90C65CBB2}">
      <dgm:prSet/>
      <dgm:spPr/>
      <dgm:t>
        <a:bodyPr/>
        <a:lstStyle/>
        <a:p>
          <a:endParaRPr lang="en-US"/>
        </a:p>
      </dgm:t>
    </dgm:pt>
    <dgm:pt modelId="{23E9B2B7-1843-44CB-BFCF-CF1EF26D4E25}">
      <dgm:prSet/>
      <dgm:spPr/>
      <dgm:t>
        <a:bodyPr/>
        <a:lstStyle/>
        <a:p>
          <a:r>
            <a:rPr lang="en-US" dirty="0"/>
            <a:t>Redefining Border Region</a:t>
          </a:r>
        </a:p>
      </dgm:t>
    </dgm:pt>
    <dgm:pt modelId="{4C63EED7-221C-42D1-ADFF-51CE506F8EA5}" type="parTrans" cxnId="{EF9E74AC-6F61-4370-ABE2-EF9DE6A2BC6A}">
      <dgm:prSet/>
      <dgm:spPr/>
      <dgm:t>
        <a:bodyPr/>
        <a:lstStyle/>
        <a:p>
          <a:endParaRPr lang="en-US"/>
        </a:p>
      </dgm:t>
    </dgm:pt>
    <dgm:pt modelId="{E3801F61-C250-467E-BF98-338B776949D9}" type="sibTrans" cxnId="{EF9E74AC-6F61-4370-ABE2-EF9DE6A2BC6A}">
      <dgm:prSet/>
      <dgm:spPr/>
      <dgm:t>
        <a:bodyPr/>
        <a:lstStyle/>
        <a:p>
          <a:endParaRPr lang="en-US"/>
        </a:p>
      </dgm:t>
    </dgm:pt>
    <dgm:pt modelId="{36488BD0-D0C2-4D2A-9D54-4B59FDBADCA4}" type="pres">
      <dgm:prSet presAssocID="{5954ABF2-D33F-4BD1-B180-3E5EAB206F47}" presName="diagram" presStyleCnt="0">
        <dgm:presLayoutVars>
          <dgm:dir/>
          <dgm:resizeHandles val="exact"/>
        </dgm:presLayoutVars>
      </dgm:prSet>
      <dgm:spPr/>
    </dgm:pt>
    <dgm:pt modelId="{CDD3ECE2-3543-43CE-A74E-1DB9EB3B5C1C}" type="pres">
      <dgm:prSet presAssocID="{28A4AE41-984B-4ED1-95E9-ECACEC7F0414}" presName="node" presStyleLbl="node1" presStyleIdx="0" presStyleCnt="5">
        <dgm:presLayoutVars>
          <dgm:bulletEnabled val="1"/>
        </dgm:presLayoutVars>
      </dgm:prSet>
      <dgm:spPr/>
    </dgm:pt>
    <dgm:pt modelId="{785DE048-1457-4464-A354-52DEBAA547F2}" type="pres">
      <dgm:prSet presAssocID="{AA6C46FB-2902-45A7-BF6A-BF2B79445FBF}" presName="sibTrans" presStyleCnt="0"/>
      <dgm:spPr/>
    </dgm:pt>
    <dgm:pt modelId="{D9B47B05-397F-44C2-A775-2BF8FF9FA386}" type="pres">
      <dgm:prSet presAssocID="{02881533-9E87-43B8-A359-4F1A211E1CB1}" presName="node" presStyleLbl="node1" presStyleIdx="1" presStyleCnt="5">
        <dgm:presLayoutVars>
          <dgm:bulletEnabled val="1"/>
        </dgm:presLayoutVars>
      </dgm:prSet>
      <dgm:spPr/>
    </dgm:pt>
    <dgm:pt modelId="{C965E596-07AA-434F-A3B4-DF8246183180}" type="pres">
      <dgm:prSet presAssocID="{85644855-9CF7-4BD6-B8A6-6654DAA85FD8}" presName="sibTrans" presStyleCnt="0"/>
      <dgm:spPr/>
    </dgm:pt>
    <dgm:pt modelId="{EA83B4BC-9799-4F96-850A-F387CA165931}" type="pres">
      <dgm:prSet presAssocID="{3E218D0C-8561-4ED0-8E0E-ADF0A3AC7FA3}" presName="node" presStyleLbl="node1" presStyleIdx="2" presStyleCnt="5">
        <dgm:presLayoutVars>
          <dgm:bulletEnabled val="1"/>
        </dgm:presLayoutVars>
      </dgm:prSet>
      <dgm:spPr/>
    </dgm:pt>
    <dgm:pt modelId="{C1FFCF65-5330-499B-ADD9-5F70C31D0C7C}" type="pres">
      <dgm:prSet presAssocID="{431735B6-CDAA-415D-B86F-A2084081239F}" presName="sibTrans" presStyleCnt="0"/>
      <dgm:spPr/>
    </dgm:pt>
    <dgm:pt modelId="{898C7033-DE2C-43E6-83BC-B375365A819E}" type="pres">
      <dgm:prSet presAssocID="{824EF4B2-A8BF-4136-84F3-0AF533B495E9}" presName="node" presStyleLbl="node1" presStyleIdx="3" presStyleCnt="5">
        <dgm:presLayoutVars>
          <dgm:bulletEnabled val="1"/>
        </dgm:presLayoutVars>
      </dgm:prSet>
      <dgm:spPr/>
    </dgm:pt>
    <dgm:pt modelId="{B4DF6998-5473-479A-92B7-3B44C78A112B}" type="pres">
      <dgm:prSet presAssocID="{6200B2ED-32C6-4F6B-803F-59812A2F93FB}" presName="sibTrans" presStyleCnt="0"/>
      <dgm:spPr/>
    </dgm:pt>
    <dgm:pt modelId="{0A9578B0-5C97-4FAE-AFC7-F53CFA66810C}" type="pres">
      <dgm:prSet presAssocID="{23E9B2B7-1843-44CB-BFCF-CF1EF26D4E25}" presName="node" presStyleLbl="node1" presStyleIdx="4" presStyleCnt="5">
        <dgm:presLayoutVars>
          <dgm:bulletEnabled val="1"/>
        </dgm:presLayoutVars>
      </dgm:prSet>
      <dgm:spPr/>
    </dgm:pt>
  </dgm:ptLst>
  <dgm:cxnLst>
    <dgm:cxn modelId="{17CE670A-6129-416D-B89D-98C90C65CBB2}" srcId="{5954ABF2-D33F-4BD1-B180-3E5EAB206F47}" destId="{824EF4B2-A8BF-4136-84F3-0AF533B495E9}" srcOrd="3" destOrd="0" parTransId="{B825F7B5-221A-4148-A127-FA83B587ACF1}" sibTransId="{6200B2ED-32C6-4F6B-803F-59812A2F93FB}"/>
    <dgm:cxn modelId="{27F02321-81E1-4DC4-8A53-68CE360A0425}" type="presOf" srcId="{23E9B2B7-1843-44CB-BFCF-CF1EF26D4E25}" destId="{0A9578B0-5C97-4FAE-AFC7-F53CFA66810C}" srcOrd="0" destOrd="0" presId="urn:microsoft.com/office/officeart/2005/8/layout/default"/>
    <dgm:cxn modelId="{5BB1673A-E96C-4D2A-9EFB-A65375A1961E}" type="presOf" srcId="{02881533-9E87-43B8-A359-4F1A211E1CB1}" destId="{D9B47B05-397F-44C2-A775-2BF8FF9FA386}" srcOrd="0" destOrd="0" presId="urn:microsoft.com/office/officeart/2005/8/layout/default"/>
    <dgm:cxn modelId="{1AB80F48-2307-4E0B-817A-6A4ECBBF0A5F}" type="presOf" srcId="{3E218D0C-8561-4ED0-8E0E-ADF0A3AC7FA3}" destId="{EA83B4BC-9799-4F96-850A-F387CA165931}" srcOrd="0" destOrd="0" presId="urn:microsoft.com/office/officeart/2005/8/layout/default"/>
    <dgm:cxn modelId="{A7348B6D-1F3A-4BC8-96F1-2E60827976BB}" srcId="{5954ABF2-D33F-4BD1-B180-3E5EAB206F47}" destId="{02881533-9E87-43B8-A359-4F1A211E1CB1}" srcOrd="1" destOrd="0" parTransId="{F6411A84-F4BA-4537-AD98-B361BD6D1CD1}" sibTransId="{85644855-9CF7-4BD6-B8A6-6654DAA85FD8}"/>
    <dgm:cxn modelId="{7B473371-7624-4A28-BC22-984D0ED1C376}" type="presOf" srcId="{824EF4B2-A8BF-4136-84F3-0AF533B495E9}" destId="{898C7033-DE2C-43E6-83BC-B375365A819E}" srcOrd="0" destOrd="0" presId="urn:microsoft.com/office/officeart/2005/8/layout/default"/>
    <dgm:cxn modelId="{AEE659A9-A198-493F-A802-160460A086C4}" type="presOf" srcId="{28A4AE41-984B-4ED1-95E9-ECACEC7F0414}" destId="{CDD3ECE2-3543-43CE-A74E-1DB9EB3B5C1C}" srcOrd="0" destOrd="0" presId="urn:microsoft.com/office/officeart/2005/8/layout/default"/>
    <dgm:cxn modelId="{EF9E74AC-6F61-4370-ABE2-EF9DE6A2BC6A}" srcId="{5954ABF2-D33F-4BD1-B180-3E5EAB206F47}" destId="{23E9B2B7-1843-44CB-BFCF-CF1EF26D4E25}" srcOrd="4" destOrd="0" parTransId="{4C63EED7-221C-42D1-ADFF-51CE506F8EA5}" sibTransId="{E3801F61-C250-467E-BF98-338B776949D9}"/>
    <dgm:cxn modelId="{069CA0DE-859A-4E4A-8295-A4A34961FCB8}" srcId="{5954ABF2-D33F-4BD1-B180-3E5EAB206F47}" destId="{28A4AE41-984B-4ED1-95E9-ECACEC7F0414}" srcOrd="0" destOrd="0" parTransId="{7F9E2E6B-7C33-4500-839C-559C1572CB64}" sibTransId="{AA6C46FB-2902-45A7-BF6A-BF2B79445FBF}"/>
    <dgm:cxn modelId="{4CD803E4-E2D3-40B6-BCBD-1FD353B1DDFB}" type="presOf" srcId="{5954ABF2-D33F-4BD1-B180-3E5EAB206F47}" destId="{36488BD0-D0C2-4D2A-9D54-4B59FDBADCA4}" srcOrd="0" destOrd="0" presId="urn:microsoft.com/office/officeart/2005/8/layout/default"/>
    <dgm:cxn modelId="{0B7C84F7-2936-47DA-ACCE-B3D5B0F3B753}" srcId="{5954ABF2-D33F-4BD1-B180-3E5EAB206F47}" destId="{3E218D0C-8561-4ED0-8E0E-ADF0A3AC7FA3}" srcOrd="2" destOrd="0" parTransId="{E282FFB9-88AA-4CA6-BD77-6A5BE953B7B4}" sibTransId="{431735B6-CDAA-415D-B86F-A2084081239F}"/>
    <dgm:cxn modelId="{C1FA41AD-FB23-40FE-8D44-D50489BEBB6F}" type="presParOf" srcId="{36488BD0-D0C2-4D2A-9D54-4B59FDBADCA4}" destId="{CDD3ECE2-3543-43CE-A74E-1DB9EB3B5C1C}" srcOrd="0" destOrd="0" presId="urn:microsoft.com/office/officeart/2005/8/layout/default"/>
    <dgm:cxn modelId="{1BA8BD1F-7262-427F-9A6F-8AAC55BE2644}" type="presParOf" srcId="{36488BD0-D0C2-4D2A-9D54-4B59FDBADCA4}" destId="{785DE048-1457-4464-A354-52DEBAA547F2}" srcOrd="1" destOrd="0" presId="urn:microsoft.com/office/officeart/2005/8/layout/default"/>
    <dgm:cxn modelId="{B16AFFD0-D1A0-442D-AFD3-A8D8DC1E7325}" type="presParOf" srcId="{36488BD0-D0C2-4D2A-9D54-4B59FDBADCA4}" destId="{D9B47B05-397F-44C2-A775-2BF8FF9FA386}" srcOrd="2" destOrd="0" presId="urn:microsoft.com/office/officeart/2005/8/layout/default"/>
    <dgm:cxn modelId="{2703D086-47D6-4644-9A0C-B92F3E5B6A6F}" type="presParOf" srcId="{36488BD0-D0C2-4D2A-9D54-4B59FDBADCA4}" destId="{C965E596-07AA-434F-A3B4-DF8246183180}" srcOrd="3" destOrd="0" presId="urn:microsoft.com/office/officeart/2005/8/layout/default"/>
    <dgm:cxn modelId="{2FC3040D-CE3B-462D-B43B-99C2146600F9}" type="presParOf" srcId="{36488BD0-D0C2-4D2A-9D54-4B59FDBADCA4}" destId="{EA83B4BC-9799-4F96-850A-F387CA165931}" srcOrd="4" destOrd="0" presId="urn:microsoft.com/office/officeart/2005/8/layout/default"/>
    <dgm:cxn modelId="{43989ADE-442C-40D0-A031-19511D69F73D}" type="presParOf" srcId="{36488BD0-D0C2-4D2A-9D54-4B59FDBADCA4}" destId="{C1FFCF65-5330-499B-ADD9-5F70C31D0C7C}" srcOrd="5" destOrd="0" presId="urn:microsoft.com/office/officeart/2005/8/layout/default"/>
    <dgm:cxn modelId="{C7C6656A-599B-44C5-8C5E-4EA87CAAC835}" type="presParOf" srcId="{36488BD0-D0C2-4D2A-9D54-4B59FDBADCA4}" destId="{898C7033-DE2C-43E6-83BC-B375365A819E}" srcOrd="6" destOrd="0" presId="urn:microsoft.com/office/officeart/2005/8/layout/default"/>
    <dgm:cxn modelId="{2BA88AF3-8C1C-4925-AC63-36660AC20DEF}" type="presParOf" srcId="{36488BD0-D0C2-4D2A-9D54-4B59FDBADCA4}" destId="{B4DF6998-5473-479A-92B7-3B44C78A112B}" srcOrd="7" destOrd="0" presId="urn:microsoft.com/office/officeart/2005/8/layout/default"/>
    <dgm:cxn modelId="{76D39E08-02A3-4A88-8D2F-2F965A1E66F0}" type="presParOf" srcId="{36488BD0-D0C2-4D2A-9D54-4B59FDBADCA4}" destId="{0A9578B0-5C97-4FAE-AFC7-F53CFA66810C}"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9C3005C-5D84-4D4C-98F3-887254C17F98}" type="doc">
      <dgm:prSet loTypeId="urn:microsoft.com/office/officeart/2005/8/layout/vList2" loCatId="list" qsTypeId="urn:microsoft.com/office/officeart/2005/8/quickstyle/simple2" qsCatId="simple" csTypeId="urn:microsoft.com/office/officeart/2005/8/colors/accent4_1" csCatId="accent4" phldr="1"/>
      <dgm:spPr/>
      <dgm:t>
        <a:bodyPr/>
        <a:lstStyle/>
        <a:p>
          <a:endParaRPr lang="en-US"/>
        </a:p>
      </dgm:t>
    </dgm:pt>
    <dgm:pt modelId="{BA09D6AB-639D-43EA-874D-1F9D8291AC3A}">
      <dgm:prSet custT="1"/>
      <dgm:spPr/>
      <dgm:t>
        <a:bodyPr/>
        <a:lstStyle/>
        <a:p>
          <a:r>
            <a:rPr lang="en-US" sz="1800" b="1" i="1" dirty="0"/>
            <a:t>Note: This amount is a placeholder pending a more refined cost estimate. Construction costs are one-time since most DSHS laboratory testing is self sufficient.</a:t>
          </a:r>
        </a:p>
      </dgm:t>
    </dgm:pt>
    <dgm:pt modelId="{7F36B2D7-DCEA-486E-A26B-CA433B815C35}" type="parTrans" cxnId="{2694C022-9AE4-4D4A-A487-394318A857EE}">
      <dgm:prSet/>
      <dgm:spPr/>
      <dgm:t>
        <a:bodyPr/>
        <a:lstStyle/>
        <a:p>
          <a:endParaRPr lang="en-US"/>
        </a:p>
      </dgm:t>
    </dgm:pt>
    <dgm:pt modelId="{5F73224C-3796-496C-894C-FBDE80C6126C}" type="sibTrans" cxnId="{2694C022-9AE4-4D4A-A487-394318A857EE}">
      <dgm:prSet/>
      <dgm:spPr/>
      <dgm:t>
        <a:bodyPr/>
        <a:lstStyle/>
        <a:p>
          <a:endParaRPr lang="en-US"/>
        </a:p>
      </dgm:t>
    </dgm:pt>
    <dgm:pt modelId="{130A64D8-2224-4D3D-BDEA-B5A92B7503B4}" type="pres">
      <dgm:prSet presAssocID="{99C3005C-5D84-4D4C-98F3-887254C17F98}" presName="linear" presStyleCnt="0">
        <dgm:presLayoutVars>
          <dgm:animLvl val="lvl"/>
          <dgm:resizeHandles val="exact"/>
        </dgm:presLayoutVars>
      </dgm:prSet>
      <dgm:spPr/>
    </dgm:pt>
    <dgm:pt modelId="{D68BC928-26A2-49E0-B073-B8DCFF563F1D}" type="pres">
      <dgm:prSet presAssocID="{BA09D6AB-639D-43EA-874D-1F9D8291AC3A}" presName="parentText" presStyleLbl="node1" presStyleIdx="0" presStyleCnt="1" custLinFactNeighborX="-2582" custLinFactNeighborY="8774">
        <dgm:presLayoutVars>
          <dgm:chMax val="0"/>
          <dgm:bulletEnabled val="1"/>
        </dgm:presLayoutVars>
      </dgm:prSet>
      <dgm:spPr/>
    </dgm:pt>
  </dgm:ptLst>
  <dgm:cxnLst>
    <dgm:cxn modelId="{F93A921D-6AC9-4EBC-B69D-58BB01869FA6}" type="presOf" srcId="{99C3005C-5D84-4D4C-98F3-887254C17F98}" destId="{130A64D8-2224-4D3D-BDEA-B5A92B7503B4}" srcOrd="0" destOrd="0" presId="urn:microsoft.com/office/officeart/2005/8/layout/vList2"/>
    <dgm:cxn modelId="{2694C022-9AE4-4D4A-A487-394318A857EE}" srcId="{99C3005C-5D84-4D4C-98F3-887254C17F98}" destId="{BA09D6AB-639D-43EA-874D-1F9D8291AC3A}" srcOrd="0" destOrd="0" parTransId="{7F36B2D7-DCEA-486E-A26B-CA433B815C35}" sibTransId="{5F73224C-3796-496C-894C-FBDE80C6126C}"/>
    <dgm:cxn modelId="{50963943-3977-4491-BB44-78244AF05460}" type="presOf" srcId="{BA09D6AB-639D-43EA-874D-1F9D8291AC3A}" destId="{D68BC928-26A2-49E0-B073-B8DCFF563F1D}" srcOrd="0" destOrd="0" presId="urn:microsoft.com/office/officeart/2005/8/layout/vList2"/>
    <dgm:cxn modelId="{8DD6653B-E128-4D0E-B947-858031EE9B2B}" type="presParOf" srcId="{130A64D8-2224-4D3D-BDEA-B5A92B7503B4}" destId="{D68BC928-26A2-49E0-B073-B8DCFF563F1D}"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C1836D-7038-4E79-A34B-0C1A44932F0C}">
      <dsp:nvSpPr>
        <dsp:cNvPr id="0" name=""/>
        <dsp:cNvSpPr/>
      </dsp:nvSpPr>
      <dsp:spPr>
        <a:xfrm>
          <a:off x="559800" y="166953"/>
          <a:ext cx="1512000" cy="1512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042EB5C-F026-4556-8A62-512E1FEC277F}">
      <dsp:nvSpPr>
        <dsp:cNvPr id="0" name=""/>
        <dsp:cNvSpPr/>
      </dsp:nvSpPr>
      <dsp:spPr>
        <a:xfrm>
          <a:off x="559800" y="1851702"/>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600200">
            <a:lnSpc>
              <a:spcPct val="90000"/>
            </a:lnSpc>
            <a:spcBef>
              <a:spcPct val="0"/>
            </a:spcBef>
            <a:spcAft>
              <a:spcPct val="35000"/>
            </a:spcAft>
            <a:buNone/>
            <a:defRPr b="1"/>
          </a:pPr>
          <a:r>
            <a:rPr lang="en-US" sz="3600" b="1" kern="1200" dirty="0"/>
            <a:t>The Legislative Body:</a:t>
          </a:r>
          <a:endParaRPr lang="en-US" sz="3600" kern="1200" dirty="0"/>
        </a:p>
      </dsp:txBody>
      <dsp:txXfrm>
        <a:off x="559800" y="1851702"/>
        <a:ext cx="4320000" cy="648000"/>
      </dsp:txXfrm>
    </dsp:sp>
    <dsp:sp modelId="{1F9FEF10-6B3D-4BCC-842C-AE63D505A3A2}">
      <dsp:nvSpPr>
        <dsp:cNvPr id="0" name=""/>
        <dsp:cNvSpPr/>
      </dsp:nvSpPr>
      <dsp:spPr>
        <a:xfrm>
          <a:off x="559800" y="2580051"/>
          <a:ext cx="4320000" cy="1604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90000"/>
            </a:lnSpc>
            <a:spcBef>
              <a:spcPct val="0"/>
            </a:spcBef>
            <a:spcAft>
              <a:spcPct val="35000"/>
            </a:spcAft>
            <a:buNone/>
          </a:pPr>
          <a:r>
            <a:rPr lang="en-US" sz="1700" kern="1200" dirty="0"/>
            <a:t>31 members of the Texas Senate</a:t>
          </a:r>
        </a:p>
        <a:p>
          <a:pPr marL="0" lvl="0" indent="0" algn="l" defTabSz="755650">
            <a:lnSpc>
              <a:spcPct val="90000"/>
            </a:lnSpc>
            <a:spcBef>
              <a:spcPct val="0"/>
            </a:spcBef>
            <a:spcAft>
              <a:spcPct val="35000"/>
            </a:spcAft>
            <a:buNone/>
          </a:pPr>
          <a:r>
            <a:rPr lang="en-US" sz="1700" kern="1200" dirty="0"/>
            <a:t>150 members of the Texas House of Representatives</a:t>
          </a:r>
        </a:p>
      </dsp:txBody>
      <dsp:txXfrm>
        <a:off x="559800" y="2580051"/>
        <a:ext cx="4320000" cy="1604333"/>
      </dsp:txXfrm>
    </dsp:sp>
    <dsp:sp modelId="{368F1B1B-59D5-42F6-8F4A-0C604DB8DD4A}">
      <dsp:nvSpPr>
        <dsp:cNvPr id="0" name=""/>
        <dsp:cNvSpPr/>
      </dsp:nvSpPr>
      <dsp:spPr>
        <a:xfrm>
          <a:off x="5635800" y="166953"/>
          <a:ext cx="1512000" cy="1512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3AE2632-711B-47A4-AF4B-6BEAF337BC09}">
      <dsp:nvSpPr>
        <dsp:cNvPr id="0" name=""/>
        <dsp:cNvSpPr/>
      </dsp:nvSpPr>
      <dsp:spPr>
        <a:xfrm>
          <a:off x="5635800" y="1851702"/>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600200">
            <a:lnSpc>
              <a:spcPct val="90000"/>
            </a:lnSpc>
            <a:spcBef>
              <a:spcPct val="0"/>
            </a:spcBef>
            <a:spcAft>
              <a:spcPct val="35000"/>
            </a:spcAft>
            <a:buNone/>
            <a:defRPr b="1"/>
          </a:pPr>
          <a:r>
            <a:rPr lang="en-US" sz="3600" b="1" kern="1200" dirty="0"/>
            <a:t>Committees:</a:t>
          </a:r>
          <a:endParaRPr lang="en-US" sz="3600" kern="1200" dirty="0"/>
        </a:p>
      </dsp:txBody>
      <dsp:txXfrm>
        <a:off x="5635800" y="1851702"/>
        <a:ext cx="4320000" cy="648000"/>
      </dsp:txXfrm>
    </dsp:sp>
    <dsp:sp modelId="{CE32BCB2-B1E3-47F6-BDF6-3D559C52B5C5}">
      <dsp:nvSpPr>
        <dsp:cNvPr id="0" name=""/>
        <dsp:cNvSpPr/>
      </dsp:nvSpPr>
      <dsp:spPr>
        <a:xfrm>
          <a:off x="5635800" y="2580051"/>
          <a:ext cx="4320000" cy="1604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90000"/>
            </a:lnSpc>
            <a:spcBef>
              <a:spcPct val="0"/>
            </a:spcBef>
            <a:spcAft>
              <a:spcPct val="35000"/>
            </a:spcAft>
            <a:buNone/>
          </a:pPr>
          <a:r>
            <a:rPr lang="en-US" sz="1700" kern="1200" dirty="0"/>
            <a:t>Committees with direct oversight of DSHS include:</a:t>
          </a:r>
        </a:p>
        <a:p>
          <a:pPr marL="171450" lvl="1" indent="-171450" algn="l" defTabSz="755650">
            <a:lnSpc>
              <a:spcPct val="90000"/>
            </a:lnSpc>
            <a:spcBef>
              <a:spcPct val="0"/>
            </a:spcBef>
            <a:spcAft>
              <a:spcPct val="15000"/>
            </a:spcAft>
            <a:buChar char="•"/>
          </a:pPr>
          <a:r>
            <a:rPr lang="en-US" sz="1700" kern="1200" dirty="0"/>
            <a:t>Senate Health and Human Services</a:t>
          </a:r>
        </a:p>
        <a:p>
          <a:pPr marL="171450" lvl="1" indent="-171450" algn="l" defTabSz="755650">
            <a:lnSpc>
              <a:spcPct val="90000"/>
            </a:lnSpc>
            <a:spcBef>
              <a:spcPct val="0"/>
            </a:spcBef>
            <a:spcAft>
              <a:spcPct val="15000"/>
            </a:spcAft>
            <a:buChar char="•"/>
          </a:pPr>
          <a:r>
            <a:rPr lang="en-US" sz="1700" kern="1200" dirty="0"/>
            <a:t>House Public Health</a:t>
          </a:r>
        </a:p>
        <a:p>
          <a:pPr marL="0" lvl="0" indent="0" algn="l" defTabSz="755650">
            <a:lnSpc>
              <a:spcPct val="90000"/>
            </a:lnSpc>
            <a:spcBef>
              <a:spcPct val="0"/>
            </a:spcBef>
            <a:spcAft>
              <a:spcPct val="35000"/>
            </a:spcAft>
            <a:buNone/>
          </a:pPr>
          <a:r>
            <a:rPr lang="en-US" sz="1700" kern="1200" dirty="0"/>
            <a:t>DSHS bills are often referred to other committees</a:t>
          </a:r>
        </a:p>
      </dsp:txBody>
      <dsp:txXfrm>
        <a:off x="5635800" y="2580051"/>
        <a:ext cx="4320000" cy="16043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3D690F-AF60-4510-8CC3-9DDD6EA83432}">
      <dsp:nvSpPr>
        <dsp:cNvPr id="0" name=""/>
        <dsp:cNvSpPr/>
      </dsp:nvSpPr>
      <dsp:spPr>
        <a:xfrm>
          <a:off x="0" y="2175669"/>
          <a:ext cx="10515600" cy="0"/>
        </a:xfrm>
        <a:prstGeom prst="line">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FDAB6F2C-1A56-4D77-A9F2-1311BDB2A27A}">
      <dsp:nvSpPr>
        <dsp:cNvPr id="0" name=""/>
        <dsp:cNvSpPr/>
      </dsp:nvSpPr>
      <dsp:spPr>
        <a:xfrm rot="8100000">
          <a:off x="68112" y="501406"/>
          <a:ext cx="319993" cy="319993"/>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B52E3D16-CC29-454E-B29F-7C1C189249B7}">
      <dsp:nvSpPr>
        <dsp:cNvPr id="0" name=""/>
        <dsp:cNvSpPr/>
      </dsp:nvSpPr>
      <dsp:spPr>
        <a:xfrm>
          <a:off x="103661" y="536955"/>
          <a:ext cx="248896" cy="24889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6835D768-F251-4CF7-8AC1-F820B012B360}">
      <dsp:nvSpPr>
        <dsp:cNvPr id="0" name=""/>
        <dsp:cNvSpPr/>
      </dsp:nvSpPr>
      <dsp:spPr>
        <a:xfrm>
          <a:off x="454379" y="887672"/>
          <a:ext cx="3498086" cy="1287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95250" bIns="142875" numCol="1" spcCol="1270" anchor="t" anchorCtr="0">
          <a:noAutofit/>
        </a:bodyPr>
        <a:lstStyle/>
        <a:p>
          <a:pPr marL="0" lvl="0" indent="0" algn="l" defTabSz="666750">
            <a:lnSpc>
              <a:spcPct val="90000"/>
            </a:lnSpc>
            <a:spcBef>
              <a:spcPct val="0"/>
            </a:spcBef>
            <a:spcAft>
              <a:spcPct val="35000"/>
            </a:spcAft>
            <a:buNone/>
          </a:pPr>
          <a:r>
            <a:rPr lang="en-US" sz="1500" kern="1200" dirty="0"/>
            <a:t>First day of bill filing</a:t>
          </a:r>
        </a:p>
      </dsp:txBody>
      <dsp:txXfrm>
        <a:off x="454379" y="887672"/>
        <a:ext cx="3498086" cy="1287996"/>
      </dsp:txXfrm>
    </dsp:sp>
    <dsp:sp modelId="{E1A06CE4-C2B2-4AEF-AB87-0E059DC50726}">
      <dsp:nvSpPr>
        <dsp:cNvPr id="0" name=""/>
        <dsp:cNvSpPr/>
      </dsp:nvSpPr>
      <dsp:spPr>
        <a:xfrm>
          <a:off x="454379" y="435133"/>
          <a:ext cx="3498086" cy="452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12 Nov. 2024</a:t>
          </a:r>
        </a:p>
      </dsp:txBody>
      <dsp:txXfrm>
        <a:off x="454379" y="435133"/>
        <a:ext cx="3498086" cy="452539"/>
      </dsp:txXfrm>
    </dsp:sp>
    <dsp:sp modelId="{1D346E3B-D043-40AA-8C72-DEED318BB4D5}">
      <dsp:nvSpPr>
        <dsp:cNvPr id="0" name=""/>
        <dsp:cNvSpPr/>
      </dsp:nvSpPr>
      <dsp:spPr>
        <a:xfrm>
          <a:off x="228109" y="887672"/>
          <a:ext cx="0" cy="1287996"/>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6D28D238-BA59-4535-8861-16F62D11F0D0}">
      <dsp:nvSpPr>
        <dsp:cNvPr id="0" name=""/>
        <dsp:cNvSpPr/>
      </dsp:nvSpPr>
      <dsp:spPr>
        <a:xfrm>
          <a:off x="186507" y="2134940"/>
          <a:ext cx="81457" cy="81457"/>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2BE1A949-D294-4955-AE92-3794756ED2DC}">
      <dsp:nvSpPr>
        <dsp:cNvPr id="0" name=""/>
        <dsp:cNvSpPr/>
      </dsp:nvSpPr>
      <dsp:spPr>
        <a:xfrm rot="18900000">
          <a:off x="2167232" y="3529937"/>
          <a:ext cx="319993" cy="319993"/>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2907762F-4C81-4F5A-B0DD-E1D1AEA45242}">
      <dsp:nvSpPr>
        <dsp:cNvPr id="0" name=""/>
        <dsp:cNvSpPr/>
      </dsp:nvSpPr>
      <dsp:spPr>
        <a:xfrm>
          <a:off x="2202780" y="3565486"/>
          <a:ext cx="248896" cy="24889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76358F5D-34CF-4A3C-8966-EB4F0620026E}">
      <dsp:nvSpPr>
        <dsp:cNvPr id="0" name=""/>
        <dsp:cNvSpPr/>
      </dsp:nvSpPr>
      <dsp:spPr>
        <a:xfrm>
          <a:off x="2553498" y="2175669"/>
          <a:ext cx="3498086" cy="1287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875" rIns="0" bIns="95250" numCol="1" spcCol="1270" anchor="b" anchorCtr="0">
          <a:noAutofit/>
        </a:bodyPr>
        <a:lstStyle/>
        <a:p>
          <a:pPr marL="0" lvl="0" indent="0" algn="l" defTabSz="666750">
            <a:lnSpc>
              <a:spcPct val="90000"/>
            </a:lnSpc>
            <a:spcBef>
              <a:spcPct val="0"/>
            </a:spcBef>
            <a:spcAft>
              <a:spcPct val="35000"/>
            </a:spcAft>
            <a:buNone/>
          </a:pPr>
          <a:r>
            <a:rPr lang="en-US" sz="1500" kern="1200" dirty="0"/>
            <a:t>First day of session</a:t>
          </a:r>
        </a:p>
      </dsp:txBody>
      <dsp:txXfrm>
        <a:off x="2553498" y="2175669"/>
        <a:ext cx="3498086" cy="1287996"/>
      </dsp:txXfrm>
    </dsp:sp>
    <dsp:sp modelId="{66C804CE-5FA4-4FF1-8D6A-B4FEE1F7B0D8}">
      <dsp:nvSpPr>
        <dsp:cNvPr id="0" name=""/>
        <dsp:cNvSpPr/>
      </dsp:nvSpPr>
      <dsp:spPr>
        <a:xfrm>
          <a:off x="2553498" y="3463665"/>
          <a:ext cx="3498086" cy="452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14 Jan. 2025</a:t>
          </a:r>
        </a:p>
      </dsp:txBody>
      <dsp:txXfrm>
        <a:off x="2553498" y="3463665"/>
        <a:ext cx="3498086" cy="452539"/>
      </dsp:txXfrm>
    </dsp:sp>
    <dsp:sp modelId="{2B1420D3-E1BE-45EC-97D2-384886EC90F1}">
      <dsp:nvSpPr>
        <dsp:cNvPr id="0" name=""/>
        <dsp:cNvSpPr/>
      </dsp:nvSpPr>
      <dsp:spPr>
        <a:xfrm>
          <a:off x="2327228" y="2175669"/>
          <a:ext cx="0" cy="1287996"/>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8FD73AE4-B47E-48B0-B3F9-F48BFC151DF2}">
      <dsp:nvSpPr>
        <dsp:cNvPr id="0" name=""/>
        <dsp:cNvSpPr/>
      </dsp:nvSpPr>
      <dsp:spPr>
        <a:xfrm>
          <a:off x="2285627" y="2134940"/>
          <a:ext cx="81457" cy="81457"/>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0E7ACDD6-2874-46FA-9431-95B21014330C}">
      <dsp:nvSpPr>
        <dsp:cNvPr id="0" name=""/>
        <dsp:cNvSpPr/>
      </dsp:nvSpPr>
      <dsp:spPr>
        <a:xfrm rot="8100000">
          <a:off x="4266351" y="501406"/>
          <a:ext cx="319993" cy="319993"/>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E67FA20C-8ED0-4270-B777-4AB20405D048}">
      <dsp:nvSpPr>
        <dsp:cNvPr id="0" name=""/>
        <dsp:cNvSpPr/>
      </dsp:nvSpPr>
      <dsp:spPr>
        <a:xfrm>
          <a:off x="4301899" y="536955"/>
          <a:ext cx="248896" cy="24889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1165DBF1-0886-4316-B13C-60BD03348392}">
      <dsp:nvSpPr>
        <dsp:cNvPr id="0" name=""/>
        <dsp:cNvSpPr/>
      </dsp:nvSpPr>
      <dsp:spPr>
        <a:xfrm>
          <a:off x="4652617" y="887672"/>
          <a:ext cx="3498086" cy="1287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95250" bIns="142875" numCol="1" spcCol="1270" anchor="t" anchorCtr="0">
          <a:noAutofit/>
        </a:bodyPr>
        <a:lstStyle/>
        <a:p>
          <a:pPr marL="0" lvl="0" indent="0" algn="l" defTabSz="666750">
            <a:lnSpc>
              <a:spcPct val="90000"/>
            </a:lnSpc>
            <a:spcBef>
              <a:spcPct val="0"/>
            </a:spcBef>
            <a:spcAft>
              <a:spcPct val="35000"/>
            </a:spcAft>
            <a:buNone/>
          </a:pPr>
          <a:r>
            <a:rPr lang="en-US" sz="1500" kern="1200" dirty="0"/>
            <a:t>Bill filing deadline</a:t>
          </a:r>
        </a:p>
      </dsp:txBody>
      <dsp:txXfrm>
        <a:off x="4652617" y="887672"/>
        <a:ext cx="3498086" cy="1287996"/>
      </dsp:txXfrm>
    </dsp:sp>
    <dsp:sp modelId="{50696549-48FF-4E0F-986F-68623AF69183}">
      <dsp:nvSpPr>
        <dsp:cNvPr id="0" name=""/>
        <dsp:cNvSpPr/>
      </dsp:nvSpPr>
      <dsp:spPr>
        <a:xfrm>
          <a:off x="4652617" y="435133"/>
          <a:ext cx="3498086" cy="452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14 Mar. 2025</a:t>
          </a:r>
        </a:p>
      </dsp:txBody>
      <dsp:txXfrm>
        <a:off x="4652617" y="435133"/>
        <a:ext cx="3498086" cy="452539"/>
      </dsp:txXfrm>
    </dsp:sp>
    <dsp:sp modelId="{8899FEB3-0B5C-400B-AFFE-7F3E4DF75E4B}">
      <dsp:nvSpPr>
        <dsp:cNvPr id="0" name=""/>
        <dsp:cNvSpPr/>
      </dsp:nvSpPr>
      <dsp:spPr>
        <a:xfrm>
          <a:off x="4426348" y="887672"/>
          <a:ext cx="0" cy="1287996"/>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42469113-C955-494C-8F42-067E85280466}">
      <dsp:nvSpPr>
        <dsp:cNvPr id="0" name=""/>
        <dsp:cNvSpPr/>
      </dsp:nvSpPr>
      <dsp:spPr>
        <a:xfrm>
          <a:off x="4384746" y="2134940"/>
          <a:ext cx="81457" cy="81457"/>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D0695225-5DE5-4263-B857-45426E848AD2}">
      <dsp:nvSpPr>
        <dsp:cNvPr id="0" name=""/>
        <dsp:cNvSpPr/>
      </dsp:nvSpPr>
      <dsp:spPr>
        <a:xfrm rot="18900000">
          <a:off x="6365470" y="3529937"/>
          <a:ext cx="319993" cy="319993"/>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6C59E6CE-4172-461F-B5AF-113843AB7A3B}">
      <dsp:nvSpPr>
        <dsp:cNvPr id="0" name=""/>
        <dsp:cNvSpPr/>
      </dsp:nvSpPr>
      <dsp:spPr>
        <a:xfrm>
          <a:off x="6401019" y="3565486"/>
          <a:ext cx="248896" cy="24889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2F286079-335F-4ACA-9578-ACD2731209A8}">
      <dsp:nvSpPr>
        <dsp:cNvPr id="0" name=""/>
        <dsp:cNvSpPr/>
      </dsp:nvSpPr>
      <dsp:spPr>
        <a:xfrm>
          <a:off x="6751736" y="2175669"/>
          <a:ext cx="3498086" cy="1287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875" rIns="0" bIns="95250" numCol="1" spcCol="1270" anchor="b" anchorCtr="0">
          <a:noAutofit/>
        </a:bodyPr>
        <a:lstStyle/>
        <a:p>
          <a:pPr marL="0" lvl="0" indent="0" algn="l" defTabSz="666750">
            <a:lnSpc>
              <a:spcPct val="90000"/>
            </a:lnSpc>
            <a:spcBef>
              <a:spcPct val="0"/>
            </a:spcBef>
            <a:spcAft>
              <a:spcPct val="35000"/>
            </a:spcAft>
            <a:buNone/>
          </a:pPr>
          <a:r>
            <a:rPr lang="en-US" sz="1500" kern="1200" dirty="0"/>
            <a:t>Sine die</a:t>
          </a:r>
        </a:p>
      </dsp:txBody>
      <dsp:txXfrm>
        <a:off x="6751736" y="2175669"/>
        <a:ext cx="3498086" cy="1287996"/>
      </dsp:txXfrm>
    </dsp:sp>
    <dsp:sp modelId="{EDB270E4-FD5B-4A45-83A2-64936CCDF4BB}">
      <dsp:nvSpPr>
        <dsp:cNvPr id="0" name=""/>
        <dsp:cNvSpPr/>
      </dsp:nvSpPr>
      <dsp:spPr>
        <a:xfrm>
          <a:off x="6751736" y="3463665"/>
          <a:ext cx="3498086" cy="452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2 June 2025</a:t>
          </a:r>
        </a:p>
      </dsp:txBody>
      <dsp:txXfrm>
        <a:off x="6751736" y="3463665"/>
        <a:ext cx="3498086" cy="452539"/>
      </dsp:txXfrm>
    </dsp:sp>
    <dsp:sp modelId="{863C6133-7853-410C-8F6F-58ECC34E5ECA}">
      <dsp:nvSpPr>
        <dsp:cNvPr id="0" name=""/>
        <dsp:cNvSpPr/>
      </dsp:nvSpPr>
      <dsp:spPr>
        <a:xfrm>
          <a:off x="6525467" y="2175669"/>
          <a:ext cx="0" cy="1287996"/>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8BF73D54-6894-4088-9672-6B2F7BC995DF}">
      <dsp:nvSpPr>
        <dsp:cNvPr id="0" name=""/>
        <dsp:cNvSpPr/>
      </dsp:nvSpPr>
      <dsp:spPr>
        <a:xfrm>
          <a:off x="6483865" y="2134940"/>
          <a:ext cx="81457" cy="81457"/>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E725E6-DB02-42F9-B7D6-E4454C4929C1}">
      <dsp:nvSpPr>
        <dsp:cNvPr id="0" name=""/>
        <dsp:cNvSpPr/>
      </dsp:nvSpPr>
      <dsp:spPr>
        <a:xfrm>
          <a:off x="0" y="707092"/>
          <a:ext cx="10515600" cy="130540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70CB3C-3CFA-45E4-99B1-4441D95E2F87}">
      <dsp:nvSpPr>
        <dsp:cNvPr id="0" name=""/>
        <dsp:cNvSpPr/>
      </dsp:nvSpPr>
      <dsp:spPr>
        <a:xfrm>
          <a:off x="394883" y="1000807"/>
          <a:ext cx="717970" cy="7179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65C92AA-445A-4C31-8143-E2EE33B1F6A4}">
      <dsp:nvSpPr>
        <dsp:cNvPr id="0" name=""/>
        <dsp:cNvSpPr/>
      </dsp:nvSpPr>
      <dsp:spPr>
        <a:xfrm>
          <a:off x="1507738" y="707092"/>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marL="0" lvl="0" indent="0" algn="l" defTabSz="1111250">
            <a:lnSpc>
              <a:spcPct val="90000"/>
            </a:lnSpc>
            <a:spcBef>
              <a:spcPct val="0"/>
            </a:spcBef>
            <a:spcAft>
              <a:spcPct val="35000"/>
            </a:spcAft>
            <a:buNone/>
          </a:pPr>
          <a:r>
            <a:rPr lang="en-US" sz="2500" kern="1200" dirty="0"/>
            <a:t>New chairs for House Public Health and House Appropriations, Article II</a:t>
          </a:r>
        </a:p>
      </dsp:txBody>
      <dsp:txXfrm>
        <a:off x="1507738" y="707092"/>
        <a:ext cx="9007861" cy="1305401"/>
      </dsp:txXfrm>
    </dsp:sp>
    <dsp:sp modelId="{C668B9F6-0A8A-4FBB-A36C-45143FBCEC0B}">
      <dsp:nvSpPr>
        <dsp:cNvPr id="0" name=""/>
        <dsp:cNvSpPr/>
      </dsp:nvSpPr>
      <dsp:spPr>
        <a:xfrm>
          <a:off x="0" y="2338844"/>
          <a:ext cx="10515600" cy="130540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A51EB0-1E46-43AB-B826-121D47CD1E4C}">
      <dsp:nvSpPr>
        <dsp:cNvPr id="0" name=""/>
        <dsp:cNvSpPr/>
      </dsp:nvSpPr>
      <dsp:spPr>
        <a:xfrm>
          <a:off x="394883" y="2632559"/>
          <a:ext cx="717970" cy="7179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79F0256-A092-48B0-9CB5-DB4D5B531C15}">
      <dsp:nvSpPr>
        <dsp:cNvPr id="0" name=""/>
        <dsp:cNvSpPr/>
      </dsp:nvSpPr>
      <dsp:spPr>
        <a:xfrm>
          <a:off x="1507738" y="2338844"/>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marL="0" lvl="0" indent="0" algn="l" defTabSz="1111250">
            <a:lnSpc>
              <a:spcPct val="90000"/>
            </a:lnSpc>
            <a:spcBef>
              <a:spcPct val="0"/>
            </a:spcBef>
            <a:spcAft>
              <a:spcPct val="35000"/>
            </a:spcAft>
            <a:buNone/>
          </a:pPr>
          <a:r>
            <a:rPr lang="en-US" sz="2500" kern="1200" dirty="0"/>
            <a:t>Do not know who will be House Speaker</a:t>
          </a:r>
        </a:p>
      </dsp:txBody>
      <dsp:txXfrm>
        <a:off x="1507738" y="2338844"/>
        <a:ext cx="9007861" cy="130540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4C9CF9-A8CE-41A8-837B-3D1DCA12ADF9}">
      <dsp:nvSpPr>
        <dsp:cNvPr id="0" name=""/>
        <dsp:cNvSpPr/>
      </dsp:nvSpPr>
      <dsp:spPr>
        <a:xfrm>
          <a:off x="0" y="39687"/>
          <a:ext cx="3286125" cy="1971675"/>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en-US" sz="4600" b="0" i="0" kern="1200" dirty="0"/>
            <a:t>Property Taxes​</a:t>
          </a:r>
          <a:endParaRPr lang="en-US" sz="4600" kern="1200" dirty="0"/>
        </a:p>
      </dsp:txBody>
      <dsp:txXfrm>
        <a:off x="0" y="39687"/>
        <a:ext cx="3286125" cy="1971675"/>
      </dsp:txXfrm>
    </dsp:sp>
    <dsp:sp modelId="{A7EC8552-A327-4DBF-8093-A71BBFEF828C}">
      <dsp:nvSpPr>
        <dsp:cNvPr id="0" name=""/>
        <dsp:cNvSpPr/>
      </dsp:nvSpPr>
      <dsp:spPr>
        <a:xfrm>
          <a:off x="3614737" y="39687"/>
          <a:ext cx="3286125" cy="1971675"/>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en-US" sz="4600" b="0" i="0" kern="1200" dirty="0"/>
            <a:t>Public Education​</a:t>
          </a:r>
          <a:endParaRPr lang="en-US" sz="4600" kern="1200" dirty="0"/>
        </a:p>
      </dsp:txBody>
      <dsp:txXfrm>
        <a:off x="3614737" y="39687"/>
        <a:ext cx="3286125" cy="1971675"/>
      </dsp:txXfrm>
    </dsp:sp>
    <dsp:sp modelId="{88AD9BB4-C9A8-48FC-9066-9A2A7B352A55}">
      <dsp:nvSpPr>
        <dsp:cNvPr id="0" name=""/>
        <dsp:cNvSpPr/>
      </dsp:nvSpPr>
      <dsp:spPr>
        <a:xfrm>
          <a:off x="7229475" y="39687"/>
          <a:ext cx="3286125" cy="1971675"/>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en-US" sz="4600" b="0" i="0" kern="1200" dirty="0"/>
            <a:t>Border and Immigration​</a:t>
          </a:r>
          <a:endParaRPr lang="en-US" sz="4600" kern="1200" dirty="0"/>
        </a:p>
      </dsp:txBody>
      <dsp:txXfrm>
        <a:off x="7229475" y="39687"/>
        <a:ext cx="3286125" cy="1971675"/>
      </dsp:txXfrm>
    </dsp:sp>
    <dsp:sp modelId="{6584A5EA-D2A7-45BD-B2B9-FAAA70DAA553}">
      <dsp:nvSpPr>
        <dsp:cNvPr id="0" name=""/>
        <dsp:cNvSpPr/>
      </dsp:nvSpPr>
      <dsp:spPr>
        <a:xfrm>
          <a:off x="0" y="2339975"/>
          <a:ext cx="3286125" cy="1971675"/>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en-US" sz="4600" b="0" i="0" kern="1200" dirty="0"/>
            <a:t>Elections​</a:t>
          </a:r>
          <a:endParaRPr lang="en-US" sz="4600" kern="1200" dirty="0"/>
        </a:p>
      </dsp:txBody>
      <dsp:txXfrm>
        <a:off x="0" y="2339975"/>
        <a:ext cx="3286125" cy="1971675"/>
      </dsp:txXfrm>
    </dsp:sp>
    <dsp:sp modelId="{D2A62009-68C0-4599-B28E-2D21B83B1589}">
      <dsp:nvSpPr>
        <dsp:cNvPr id="0" name=""/>
        <dsp:cNvSpPr/>
      </dsp:nvSpPr>
      <dsp:spPr>
        <a:xfrm>
          <a:off x="3614737" y="2339975"/>
          <a:ext cx="3286125" cy="1971675"/>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en-US" sz="4600" b="0" i="0" kern="1200" dirty="0"/>
            <a:t>Energy​</a:t>
          </a:r>
          <a:endParaRPr lang="en-US" sz="4600" kern="1200" dirty="0"/>
        </a:p>
      </dsp:txBody>
      <dsp:txXfrm>
        <a:off x="3614737" y="2339975"/>
        <a:ext cx="3286125" cy="1971675"/>
      </dsp:txXfrm>
    </dsp:sp>
    <dsp:sp modelId="{94CF3A63-86B0-4FD9-A4B1-630E69608495}">
      <dsp:nvSpPr>
        <dsp:cNvPr id="0" name=""/>
        <dsp:cNvSpPr/>
      </dsp:nvSpPr>
      <dsp:spPr>
        <a:xfrm>
          <a:off x="7229475" y="2339975"/>
          <a:ext cx="3286125" cy="1971675"/>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en-US" sz="4600" b="0" i="0" kern="1200" dirty="0"/>
            <a:t>Criminal Justice​</a:t>
          </a:r>
          <a:endParaRPr lang="en-US" sz="4600" kern="1200" dirty="0"/>
        </a:p>
      </dsp:txBody>
      <dsp:txXfrm>
        <a:off x="7229475" y="2339975"/>
        <a:ext cx="3286125" cy="197167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D3ECE2-3543-43CE-A74E-1DB9EB3B5C1C}">
      <dsp:nvSpPr>
        <dsp:cNvPr id="0" name=""/>
        <dsp:cNvSpPr/>
      </dsp:nvSpPr>
      <dsp:spPr>
        <a:xfrm>
          <a:off x="0" y="39687"/>
          <a:ext cx="3286125" cy="1971675"/>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b="0" i="0" kern="1200" dirty="0"/>
            <a:t>School Health​</a:t>
          </a:r>
          <a:endParaRPr lang="en-US" sz="3900" kern="1200" dirty="0"/>
        </a:p>
      </dsp:txBody>
      <dsp:txXfrm>
        <a:off x="0" y="39687"/>
        <a:ext cx="3286125" cy="1971675"/>
      </dsp:txXfrm>
    </dsp:sp>
    <dsp:sp modelId="{D9B47B05-397F-44C2-A775-2BF8FF9FA386}">
      <dsp:nvSpPr>
        <dsp:cNvPr id="0" name=""/>
        <dsp:cNvSpPr/>
      </dsp:nvSpPr>
      <dsp:spPr>
        <a:xfrm>
          <a:off x="3614737" y="39687"/>
          <a:ext cx="3286125" cy="1971675"/>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b="0" i="0" kern="1200" dirty="0"/>
            <a:t>Immunizations​</a:t>
          </a:r>
          <a:endParaRPr lang="en-US" sz="3900" kern="1200" dirty="0"/>
        </a:p>
      </dsp:txBody>
      <dsp:txXfrm>
        <a:off x="3614737" y="39687"/>
        <a:ext cx="3286125" cy="1971675"/>
      </dsp:txXfrm>
    </dsp:sp>
    <dsp:sp modelId="{EA83B4BC-9799-4F96-850A-F387CA165931}">
      <dsp:nvSpPr>
        <dsp:cNvPr id="0" name=""/>
        <dsp:cNvSpPr/>
      </dsp:nvSpPr>
      <dsp:spPr>
        <a:xfrm>
          <a:off x="7229475" y="39687"/>
          <a:ext cx="3286125" cy="1971675"/>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b="0" i="0" kern="1200" dirty="0"/>
            <a:t>Food Safety​</a:t>
          </a:r>
          <a:endParaRPr lang="en-US" sz="3900" kern="1200" dirty="0"/>
        </a:p>
      </dsp:txBody>
      <dsp:txXfrm>
        <a:off x="7229475" y="39687"/>
        <a:ext cx="3286125" cy="1971675"/>
      </dsp:txXfrm>
    </dsp:sp>
    <dsp:sp modelId="{898C7033-DE2C-43E6-83BC-B375365A819E}">
      <dsp:nvSpPr>
        <dsp:cNvPr id="0" name=""/>
        <dsp:cNvSpPr/>
      </dsp:nvSpPr>
      <dsp:spPr>
        <a:xfrm>
          <a:off x="1807368" y="2339975"/>
          <a:ext cx="3286125" cy="1971675"/>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b="0" i="0" kern="1200" dirty="0"/>
            <a:t>Vital Statistics​</a:t>
          </a:r>
          <a:endParaRPr lang="en-US" sz="3900" kern="1200" dirty="0"/>
        </a:p>
      </dsp:txBody>
      <dsp:txXfrm>
        <a:off x="1807368" y="2339975"/>
        <a:ext cx="3286125" cy="1971675"/>
      </dsp:txXfrm>
    </dsp:sp>
    <dsp:sp modelId="{0A9578B0-5C97-4FAE-AFC7-F53CFA66810C}">
      <dsp:nvSpPr>
        <dsp:cNvPr id="0" name=""/>
        <dsp:cNvSpPr/>
      </dsp:nvSpPr>
      <dsp:spPr>
        <a:xfrm>
          <a:off x="5422106" y="2339975"/>
          <a:ext cx="3286125" cy="1971675"/>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kern="1200" dirty="0"/>
            <a:t>Redefining Border Region</a:t>
          </a:r>
        </a:p>
      </dsp:txBody>
      <dsp:txXfrm>
        <a:off x="5422106" y="2339975"/>
        <a:ext cx="3286125" cy="197167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8BC928-26A2-49E0-B073-B8DCFF563F1D}">
      <dsp:nvSpPr>
        <dsp:cNvPr id="0" name=""/>
        <dsp:cNvSpPr/>
      </dsp:nvSpPr>
      <dsp:spPr>
        <a:xfrm>
          <a:off x="0" y="32713"/>
          <a:ext cx="5165274" cy="1292850"/>
        </a:xfrm>
        <a:prstGeom prst="roundRect">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1" kern="1200" dirty="0"/>
            <a:t>Note: This amount is a placeholder pending a more refined cost estimate. Construction costs are one-time since most DSHS laboratory testing is self sufficient.</a:t>
          </a:r>
        </a:p>
      </dsp:txBody>
      <dsp:txXfrm>
        <a:off x="63112" y="95825"/>
        <a:ext cx="5039050" cy="1166626"/>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E99B56A0-4438-415A-859E-0E8895237E8D}" type="datetimeFigureOut">
              <a:rPr lang="en-US" smtClean="0"/>
              <a:t>12/11/2024</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7AE1B855-4CDB-4BEE-84EC-D1900B703B6F}" type="slidenum">
              <a:rPr lang="en-US" smtClean="0"/>
              <a:t>‹#›</a:t>
            </a:fld>
            <a:endParaRPr lang="en-US" dirty="0"/>
          </a:p>
        </p:txBody>
      </p:sp>
    </p:spTree>
    <p:extLst>
      <p:ext uri="{BB962C8B-B14F-4D97-AF65-F5344CB8AC3E}">
        <p14:creationId xmlns:p14="http://schemas.microsoft.com/office/powerpoint/2010/main" val="3429442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E1B855-4CDB-4BEE-84EC-D1900B703B6F}" type="slidenum">
              <a:rPr lang="en-US" smtClean="0"/>
              <a:t>1</a:t>
            </a:fld>
            <a:endParaRPr lang="en-US" dirty="0"/>
          </a:p>
        </p:txBody>
      </p:sp>
    </p:spTree>
    <p:extLst>
      <p:ext uri="{BB962C8B-B14F-4D97-AF65-F5344CB8AC3E}">
        <p14:creationId xmlns:p14="http://schemas.microsoft.com/office/powerpoint/2010/main" val="2670495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E1B855-4CDB-4BEE-84EC-D1900B703B6F}" type="slidenum">
              <a:rPr lang="en-US" smtClean="0"/>
              <a:t>10</a:t>
            </a:fld>
            <a:endParaRPr lang="en-US" dirty="0"/>
          </a:p>
        </p:txBody>
      </p:sp>
    </p:spTree>
    <p:extLst>
      <p:ext uri="{BB962C8B-B14F-4D97-AF65-F5344CB8AC3E}">
        <p14:creationId xmlns:p14="http://schemas.microsoft.com/office/powerpoint/2010/main" val="14152455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E1B855-4CDB-4BEE-84EC-D1900B703B6F}" type="slidenum">
              <a:rPr lang="en-US" smtClean="0"/>
              <a:t>11</a:t>
            </a:fld>
            <a:endParaRPr lang="en-US" dirty="0"/>
          </a:p>
        </p:txBody>
      </p:sp>
    </p:spTree>
    <p:extLst>
      <p:ext uri="{BB962C8B-B14F-4D97-AF65-F5344CB8AC3E}">
        <p14:creationId xmlns:p14="http://schemas.microsoft.com/office/powerpoint/2010/main" val="5873939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982" indent="-174982">
              <a:buFont typeface="Arial" panose="020B0604020202020204" pitchFamily="34" charset="0"/>
              <a:buChar char="•"/>
            </a:pPr>
            <a:r>
              <a:rPr lang="en-US" dirty="0">
                <a:effectLst/>
                <a:ea typeface="Calibri" panose="020F0502020204030204" pitchFamily="34" charset="0"/>
              </a:rPr>
              <a:t>This slide shows an overview of our exceptional items. We have 8 exceptional items. </a:t>
            </a:r>
          </a:p>
          <a:p>
            <a:pPr marL="174982" indent="-174982">
              <a:buFont typeface="Arial" panose="020B0604020202020204" pitchFamily="34" charset="0"/>
              <a:buChar char="•"/>
            </a:pPr>
            <a:r>
              <a:rPr lang="en-US" dirty="0">
                <a:effectLst/>
                <a:ea typeface="Calibri" panose="020F0502020204030204" pitchFamily="34" charset="0"/>
              </a:rPr>
              <a:t>The total, excluding the placeholder for the additional lab building, is $169.4 million in All funds and 141 FTEs. </a:t>
            </a:r>
          </a:p>
          <a:p>
            <a:pPr marL="174982" indent="-174982">
              <a:buFont typeface="Arial" panose="020B0604020202020204" pitchFamily="34" charset="0"/>
              <a:buChar char="•"/>
            </a:pPr>
            <a:r>
              <a:rPr lang="en-US" dirty="0">
                <a:effectLst/>
                <a:ea typeface="Calibri" panose="020F0502020204030204" pitchFamily="34" charset="0"/>
              </a:rPr>
              <a:t>The total for exceptional items, including the placeholder for the additional lab building is $497.7 million in All Funds and 141 FTEs. </a:t>
            </a:r>
          </a:p>
        </p:txBody>
      </p:sp>
      <p:sp>
        <p:nvSpPr>
          <p:cNvPr id="4" name="Footer Placeholder 3"/>
          <p:cNvSpPr>
            <a:spLocks noGrp="1"/>
          </p:cNvSpPr>
          <p:nvPr>
            <p:ph type="ftr" sz="quarter" idx="4"/>
          </p:nvPr>
        </p:nvSpPr>
        <p:spPr/>
        <p:txBody>
          <a:bodyPr/>
          <a:lstStyle/>
          <a:p>
            <a:r>
              <a:rPr lang="en-US" dirty="0"/>
              <a:t>October 3, 2024</a:t>
            </a:r>
          </a:p>
        </p:txBody>
      </p:sp>
      <p:sp>
        <p:nvSpPr>
          <p:cNvPr id="5" name="Date Placeholder 4"/>
          <p:cNvSpPr>
            <a:spLocks noGrp="1"/>
          </p:cNvSpPr>
          <p:nvPr>
            <p:ph type="dt" idx="1"/>
          </p:nvPr>
        </p:nvSpPr>
        <p:spPr/>
        <p:txBody>
          <a:bodyPr/>
          <a:lstStyle/>
          <a:p>
            <a:fld id="{21976906-9E32-437A-8DE0-F286594170F1}" type="datetime1">
              <a:rPr lang="en-US" smtClean="0"/>
              <a:t>12/11/2024</a:t>
            </a:fld>
            <a:endParaRPr lang="en-US" dirty="0"/>
          </a:p>
        </p:txBody>
      </p:sp>
      <p:sp>
        <p:nvSpPr>
          <p:cNvPr id="6" name="Slide Number Placeholder 5"/>
          <p:cNvSpPr>
            <a:spLocks noGrp="1"/>
          </p:cNvSpPr>
          <p:nvPr>
            <p:ph type="sldNum" sz="quarter" idx="5"/>
          </p:nvPr>
        </p:nvSpPr>
        <p:spPr/>
        <p:txBody>
          <a:bodyPr/>
          <a:lstStyle/>
          <a:p>
            <a:fld id="{ADF72493-7A3E-41FD-8B5A-5C3F3A9441D2}" type="slidenum">
              <a:rPr lang="en-US" smtClean="0"/>
              <a:t>12</a:t>
            </a:fld>
            <a:endParaRPr lang="en-US" dirty="0"/>
          </a:p>
        </p:txBody>
      </p:sp>
    </p:spTree>
    <p:extLst>
      <p:ext uri="{BB962C8B-B14F-4D97-AF65-F5344CB8AC3E}">
        <p14:creationId xmlns:p14="http://schemas.microsoft.com/office/powerpoint/2010/main" val="31510879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Our first exceptional item is focused on the things needed to maintain our existing levels of agency operations. </a:t>
            </a:r>
            <a:endParaRPr lang="en-US" sz="1100" kern="100"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The first subcomponent is focused on vehicles. </a:t>
            </a:r>
            <a:r>
              <a:rPr lang="en-US" kern="100" dirty="0">
                <a:solidFill>
                  <a:srgbClr val="000000"/>
                </a:solidFill>
                <a:effectLst/>
                <a:latin typeface="Calibri" panose="020F0502020204030204" pitchFamily="34" charset="0"/>
                <a:ea typeface="Verdana" panose="020B0604030504040204" pitchFamily="34" charset="0"/>
                <a:cs typeface="Times New Roman" panose="02020603050405020304" pitchFamily="18" charset="0"/>
              </a:rPr>
              <a:t>This includes three boats used for oyster harvesting water testing. </a:t>
            </a:r>
          </a:p>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The next two components are focused on addressing increased costs to cover IT infrastructure and seat management</a:t>
            </a:r>
            <a:endParaRPr lang="en-US" sz="1100" kern="100"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This item also covers increased medication costs for tuberculosis and related costs to treat the complex patients that we see at the Texas Center for Infectious Disease. </a:t>
            </a:r>
            <a:endParaRPr lang="en-US" sz="1100" kern="100"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p:txBody>
      </p:sp>
      <p:sp>
        <p:nvSpPr>
          <p:cNvPr id="5" name="Date Placeholder 4"/>
          <p:cNvSpPr>
            <a:spLocks noGrp="1"/>
          </p:cNvSpPr>
          <p:nvPr>
            <p:ph type="dt" idx="1"/>
          </p:nvPr>
        </p:nvSpPr>
        <p:spPr/>
        <p:txBody>
          <a:bodyPr/>
          <a:lstStyle/>
          <a:p>
            <a:fld id="{21976906-9E32-437A-8DE0-F286594170F1}" type="datetime1">
              <a:rPr lang="en-US" smtClean="0"/>
              <a:t>12/11/2024</a:t>
            </a:fld>
            <a:endParaRPr lang="en-US" dirty="0"/>
          </a:p>
        </p:txBody>
      </p:sp>
      <p:sp>
        <p:nvSpPr>
          <p:cNvPr id="6" name="Slide Number Placeholder 5"/>
          <p:cNvSpPr>
            <a:spLocks noGrp="1"/>
          </p:cNvSpPr>
          <p:nvPr>
            <p:ph type="sldNum" sz="quarter" idx="5"/>
          </p:nvPr>
        </p:nvSpPr>
        <p:spPr/>
        <p:txBody>
          <a:bodyPr/>
          <a:lstStyle/>
          <a:p>
            <a:fld id="{ADF72493-7A3E-41FD-8B5A-5C3F3A9441D2}" type="slidenum">
              <a:rPr lang="en-US" smtClean="0"/>
              <a:t>13</a:t>
            </a:fld>
            <a:endParaRPr lang="en-US" dirty="0"/>
          </a:p>
        </p:txBody>
      </p:sp>
    </p:spTree>
    <p:extLst>
      <p:ext uri="{BB962C8B-B14F-4D97-AF65-F5344CB8AC3E}">
        <p14:creationId xmlns:p14="http://schemas.microsoft.com/office/powerpoint/2010/main" val="6582122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Our second item is </a:t>
            </a:r>
            <a:r>
              <a:rPr lang="en-US" dirty="0"/>
              <a:t>focused on the brick-and-mortar portion of the DSHS infrastructure.</a:t>
            </a:r>
          </a:p>
          <a:p>
            <a:pPr marL="349964" indent="-349964">
              <a:lnSpc>
                <a:spcPct val="115000"/>
              </a:lnSpc>
              <a:spcBef>
                <a:spcPts val="816"/>
              </a:spcBef>
              <a:spcAft>
                <a:spcPts val="816"/>
              </a:spcAft>
              <a:buFont typeface="Arial" panose="020B0604020202020204" pitchFamily="34" charset="0"/>
              <a:buChar char="•"/>
              <a:tabLst>
                <a:tab pos="466618" algn="l"/>
              </a:tabLst>
            </a:pPr>
            <a:r>
              <a:rPr lang="en-US" dirty="0"/>
              <a:t>We are facing significant increased costs to maintain our laboratories in Austin and Harlingen, the Texas Center for Infectious Disease in San Antonio, and our public health offices that support Texas within their communities.</a:t>
            </a:r>
          </a:p>
          <a:p>
            <a:pPr marL="349964" indent="-349964">
              <a:lnSpc>
                <a:spcPct val="115000"/>
              </a:lnSpc>
              <a:spcBef>
                <a:spcPts val="816"/>
              </a:spcBef>
              <a:spcAft>
                <a:spcPts val="816"/>
              </a:spcAft>
              <a:buFont typeface="Arial" panose="020B0604020202020204" pitchFamily="34" charset="0"/>
              <a:buChar char="•"/>
              <a:tabLst>
                <a:tab pos="466618" algn="l"/>
              </a:tabLst>
            </a:pPr>
            <a:r>
              <a:rPr lang="en-US" dirty="0"/>
              <a:t>For our laboratories in Austin and Harlingen and TCID, we’re trying to make sure that the buildings themselves are safe. </a:t>
            </a:r>
          </a:p>
          <a:p>
            <a:pPr marL="349964" indent="-349964">
              <a:lnSpc>
                <a:spcPct val="115000"/>
              </a:lnSpc>
              <a:spcBef>
                <a:spcPts val="816"/>
              </a:spcBef>
              <a:spcAft>
                <a:spcPts val="816"/>
              </a:spcAft>
              <a:buFont typeface="Arial" panose="020B0604020202020204" pitchFamily="34" charset="0"/>
              <a:buChar char="•"/>
              <a:tabLst>
                <a:tab pos="466618" algn="l"/>
              </a:tabLst>
            </a:pPr>
            <a:r>
              <a:rPr lang="en-US" dirty="0"/>
              <a:t>The first and last bullet are focused on increased lease costs – including our Austin offices and our main campus.</a:t>
            </a:r>
          </a:p>
          <a:p>
            <a:pPr marL="816582" lvl="1" indent="-349964">
              <a:lnSpc>
                <a:spcPct val="115000"/>
              </a:lnSpc>
              <a:spcBef>
                <a:spcPts val="816"/>
              </a:spcBef>
              <a:spcAft>
                <a:spcPts val="816"/>
              </a:spcAft>
              <a:buFont typeface="Arial" panose="020B0604020202020204" pitchFamily="34" charset="0"/>
              <a:buChar char="•"/>
              <a:tabLst>
                <a:tab pos="466618" algn="l"/>
              </a:tabLst>
            </a:pPr>
            <a:r>
              <a:rPr lang="en-US" dirty="0"/>
              <a:t>For our regions, over half of our 100 field offices will have lease renewals in the next biennium.</a:t>
            </a:r>
          </a:p>
          <a:p>
            <a:pPr marL="816582" lvl="1" indent="-349964">
              <a:lnSpc>
                <a:spcPct val="115000"/>
              </a:lnSpc>
              <a:spcBef>
                <a:spcPts val="816"/>
              </a:spcBef>
              <a:spcAft>
                <a:spcPts val="816"/>
              </a:spcAft>
              <a:buFont typeface="Arial" panose="020B0604020202020204" pitchFamily="34" charset="0"/>
              <a:buChar char="•"/>
              <a:tabLst>
                <a:tab pos="466618" algn="l"/>
              </a:tabLst>
            </a:pPr>
            <a:r>
              <a:rPr lang="en-US" dirty="0"/>
              <a:t>And 3 of those 55 are in untenable situations – poor building conditions, weather damage, or other long-stemming maintenance issues. </a:t>
            </a:r>
          </a:p>
        </p:txBody>
      </p:sp>
      <p:sp>
        <p:nvSpPr>
          <p:cNvPr id="5" name="Date Placeholder 4"/>
          <p:cNvSpPr>
            <a:spLocks noGrp="1"/>
          </p:cNvSpPr>
          <p:nvPr>
            <p:ph type="dt" idx="1"/>
          </p:nvPr>
        </p:nvSpPr>
        <p:spPr/>
        <p:txBody>
          <a:bodyPr/>
          <a:lstStyle/>
          <a:p>
            <a:fld id="{21976906-9E32-437A-8DE0-F286594170F1}" type="datetime1">
              <a:rPr lang="en-US" smtClean="0"/>
              <a:t>12/11/2024</a:t>
            </a:fld>
            <a:endParaRPr lang="en-US" dirty="0"/>
          </a:p>
        </p:txBody>
      </p:sp>
      <p:sp>
        <p:nvSpPr>
          <p:cNvPr id="6" name="Slide Number Placeholder 5"/>
          <p:cNvSpPr>
            <a:spLocks noGrp="1"/>
          </p:cNvSpPr>
          <p:nvPr>
            <p:ph type="sldNum" sz="quarter" idx="5"/>
          </p:nvPr>
        </p:nvSpPr>
        <p:spPr/>
        <p:txBody>
          <a:bodyPr/>
          <a:lstStyle/>
          <a:p>
            <a:fld id="{ADF72493-7A3E-41FD-8B5A-5C3F3A9441D2}" type="slidenum">
              <a:rPr lang="en-US" smtClean="0"/>
              <a:t>14</a:t>
            </a:fld>
            <a:endParaRPr lang="en-US" dirty="0"/>
          </a:p>
        </p:txBody>
      </p:sp>
    </p:spTree>
    <p:extLst>
      <p:ext uri="{BB962C8B-B14F-4D97-AF65-F5344CB8AC3E}">
        <p14:creationId xmlns:p14="http://schemas.microsoft.com/office/powerpoint/2010/main" val="20933663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Item 3. This item is focused on our immediate and long-term testing needs. </a:t>
            </a:r>
            <a:endParaRPr lang="en-US" sz="1100" kern="100"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Our current laboratory was built in 2003, with five of the six floors operational initially.  </a:t>
            </a:r>
            <a:endParaRPr lang="en-US" sz="1100" kern="100"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DSHS has maximized every bit of the 119,000 square feet of usable laboratory space since then. </a:t>
            </a:r>
            <a:endParaRPr lang="en-US" sz="1100" kern="100"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The lab is constantly doing space reorganization to keep pace with adding more testing capabilities.</a:t>
            </a:r>
          </a:p>
          <a:p>
            <a:pPr marL="816582" lvl="1"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49 new conditions have been added to the newborn screening panel since the existing building opened. </a:t>
            </a:r>
            <a:endParaRPr lang="en-US" sz="1100" kern="100"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To keep pace, we simply need additional space.</a:t>
            </a:r>
            <a:endParaRPr lang="en-US" sz="1100" kern="100"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Our current estimate of $328.3 million is based on covering the anticipated additional square feet we’re estimating based on our own rough estimates. </a:t>
            </a:r>
            <a:endParaRPr lang="en-US" sz="1100" kern="100"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We are working with the Texas Facilities Commission to further refine this estimate. </a:t>
            </a:r>
            <a:endParaRPr lang="en-US" sz="1100" kern="100"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p:txBody>
      </p:sp>
      <p:sp>
        <p:nvSpPr>
          <p:cNvPr id="5" name="Date Placeholder 4"/>
          <p:cNvSpPr>
            <a:spLocks noGrp="1"/>
          </p:cNvSpPr>
          <p:nvPr>
            <p:ph type="dt" idx="1"/>
          </p:nvPr>
        </p:nvSpPr>
        <p:spPr/>
        <p:txBody>
          <a:bodyPr/>
          <a:lstStyle/>
          <a:p>
            <a:fld id="{21976906-9E32-437A-8DE0-F286594170F1}" type="datetime1">
              <a:rPr lang="en-US" smtClean="0"/>
              <a:t>12/11/2024</a:t>
            </a:fld>
            <a:endParaRPr lang="en-US" dirty="0"/>
          </a:p>
        </p:txBody>
      </p:sp>
      <p:sp>
        <p:nvSpPr>
          <p:cNvPr id="6" name="Slide Number Placeholder 5"/>
          <p:cNvSpPr>
            <a:spLocks noGrp="1"/>
          </p:cNvSpPr>
          <p:nvPr>
            <p:ph type="sldNum" sz="quarter" idx="5"/>
          </p:nvPr>
        </p:nvSpPr>
        <p:spPr/>
        <p:txBody>
          <a:bodyPr/>
          <a:lstStyle/>
          <a:p>
            <a:fld id="{ADF72493-7A3E-41FD-8B5A-5C3F3A9441D2}" type="slidenum">
              <a:rPr lang="en-US" smtClean="0"/>
              <a:t>15</a:t>
            </a:fld>
            <a:endParaRPr lang="en-US" dirty="0"/>
          </a:p>
        </p:txBody>
      </p:sp>
    </p:spTree>
    <p:extLst>
      <p:ext uri="{BB962C8B-B14F-4D97-AF65-F5344CB8AC3E}">
        <p14:creationId xmlns:p14="http://schemas.microsoft.com/office/powerpoint/2010/main" val="29182067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Item 4. This item is focused on a troubling rise of congenital syphilis, which has risen dramatically in Texas since 2019.</a:t>
            </a:r>
            <a:endParaRPr lang="en-US" sz="1100" kern="100"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On an average day in Texas, three babies are born or stillborn with congenital syphilis. </a:t>
            </a:r>
            <a:endParaRPr lang="en-US" sz="1100" kern="100"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So, the exceptional item is aimed at ensuring more Texas moms are identified early and directed to available care as quickly as possible to prevent mortality and severe morbidity in their babies. </a:t>
            </a:r>
            <a:endParaRPr lang="en-US" sz="1100" kern="100"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p:txBody>
      </p:sp>
      <p:sp>
        <p:nvSpPr>
          <p:cNvPr id="5" name="Date Placeholder 4"/>
          <p:cNvSpPr>
            <a:spLocks noGrp="1"/>
          </p:cNvSpPr>
          <p:nvPr>
            <p:ph type="dt" idx="1"/>
          </p:nvPr>
        </p:nvSpPr>
        <p:spPr/>
        <p:txBody>
          <a:bodyPr/>
          <a:lstStyle/>
          <a:p>
            <a:fld id="{21976906-9E32-437A-8DE0-F286594170F1}" type="datetime1">
              <a:rPr lang="en-US" smtClean="0"/>
              <a:t>12/11/2024</a:t>
            </a:fld>
            <a:endParaRPr lang="en-US" dirty="0"/>
          </a:p>
        </p:txBody>
      </p:sp>
      <p:sp>
        <p:nvSpPr>
          <p:cNvPr id="6" name="Slide Number Placeholder 5"/>
          <p:cNvSpPr>
            <a:spLocks noGrp="1"/>
          </p:cNvSpPr>
          <p:nvPr>
            <p:ph type="sldNum" sz="quarter" idx="5"/>
          </p:nvPr>
        </p:nvSpPr>
        <p:spPr/>
        <p:txBody>
          <a:bodyPr/>
          <a:lstStyle/>
          <a:p>
            <a:fld id="{ADF72493-7A3E-41FD-8B5A-5C3F3A9441D2}" type="slidenum">
              <a:rPr lang="en-US" smtClean="0"/>
              <a:t>16</a:t>
            </a:fld>
            <a:endParaRPr lang="en-US" dirty="0"/>
          </a:p>
        </p:txBody>
      </p:sp>
    </p:spTree>
    <p:extLst>
      <p:ext uri="{BB962C8B-B14F-4D97-AF65-F5344CB8AC3E}">
        <p14:creationId xmlns:p14="http://schemas.microsoft.com/office/powerpoint/2010/main" val="34683923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Item 5. Focuses on 5 separate services provided at the local level, strengthening our ability to improve public health across Texas: STDs, TB, rabies, </a:t>
            </a:r>
          </a:p>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As you can tell by the details on the slide, the intent is for DSHS to ensure access by increasing contracts to local health departments</a:t>
            </a:r>
          </a:p>
          <a:p>
            <a:pPr marL="349964" indent="-349964">
              <a:lnSpc>
                <a:spcPct val="115000"/>
              </a:lnSpc>
              <a:spcBef>
                <a:spcPts val="816"/>
              </a:spcBef>
              <a:spcAft>
                <a:spcPts val="816"/>
              </a:spcAft>
              <a:buFont typeface="Arial" panose="020B0604020202020204" pitchFamily="34" charset="0"/>
              <a:buChar char="•"/>
              <a:tabLst>
                <a:tab pos="466618" algn="l"/>
              </a:tabLst>
            </a:pPr>
            <a:endParaRPr lang="en-US" sz="1100" kern="100"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p:txBody>
      </p:sp>
      <p:sp>
        <p:nvSpPr>
          <p:cNvPr id="5" name="Date Placeholder 4"/>
          <p:cNvSpPr>
            <a:spLocks noGrp="1"/>
          </p:cNvSpPr>
          <p:nvPr>
            <p:ph type="dt" idx="1"/>
          </p:nvPr>
        </p:nvSpPr>
        <p:spPr/>
        <p:txBody>
          <a:bodyPr/>
          <a:lstStyle/>
          <a:p>
            <a:fld id="{21976906-9E32-437A-8DE0-F286594170F1}" type="datetime1">
              <a:rPr lang="en-US" smtClean="0"/>
              <a:t>12/11/2024</a:t>
            </a:fld>
            <a:endParaRPr lang="en-US" dirty="0"/>
          </a:p>
        </p:txBody>
      </p:sp>
      <p:sp>
        <p:nvSpPr>
          <p:cNvPr id="6" name="Slide Number Placeholder 5"/>
          <p:cNvSpPr>
            <a:spLocks noGrp="1"/>
          </p:cNvSpPr>
          <p:nvPr>
            <p:ph type="sldNum" sz="quarter" idx="5"/>
          </p:nvPr>
        </p:nvSpPr>
        <p:spPr/>
        <p:txBody>
          <a:bodyPr/>
          <a:lstStyle/>
          <a:p>
            <a:fld id="{ADF72493-7A3E-41FD-8B5A-5C3F3A9441D2}" type="slidenum">
              <a:rPr lang="en-US" smtClean="0"/>
              <a:t>17</a:t>
            </a:fld>
            <a:endParaRPr lang="en-US" dirty="0"/>
          </a:p>
        </p:txBody>
      </p:sp>
      <p:pic>
        <p:nvPicPr>
          <p:cNvPr id="7" name="Picture 6" descr="A blue and yellow informational chart&#10;&#10;Description automatically generated with medium confidence">
            <a:extLst>
              <a:ext uri="{FF2B5EF4-FFF2-40B4-BE49-F238E27FC236}">
                <a16:creationId xmlns:a16="http://schemas.microsoft.com/office/drawing/2014/main" id="{2D7AEC85-DEFC-C2FB-1CD6-1A8389647F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103" y="475154"/>
            <a:ext cx="5616855" cy="3154185"/>
          </a:xfrm>
          <a:prstGeom prst="rect">
            <a:avLst/>
          </a:prstGeom>
        </p:spPr>
      </p:pic>
    </p:spTree>
    <p:extLst>
      <p:ext uri="{BB962C8B-B14F-4D97-AF65-F5344CB8AC3E}">
        <p14:creationId xmlns:p14="http://schemas.microsoft.com/office/powerpoint/2010/main" val="36255211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Item 6. This exceptional item focuses on industries we regulate. </a:t>
            </a:r>
            <a:endParaRPr lang="en-US" sz="1100" kern="100"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It takes time and a significant investment to train highly-skilled staff. </a:t>
            </a:r>
            <a:endParaRPr lang="en-US" sz="1100" kern="100"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For our meat, retail and manufactured foods, and radiation program – we are seeking to provide more comparable salaries with federal counterparts across 421 positions that could be actively recruited at any time. </a:t>
            </a:r>
            <a:endParaRPr lang="en-US" sz="1100" kern="100"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We’re also trying to provide more opportunities to grow our Texas meat industry who have difficulty trying to get their businesses started due to complex federal requirements.</a:t>
            </a:r>
            <a:endParaRPr lang="en-US" sz="1100" kern="100"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And for our EMS industries and Community Health Worker registration program, we are asking for staff so that we can quickly and efficiently keep pace with the growth we’re seeing. </a:t>
            </a:r>
            <a:endParaRPr lang="en-US" sz="1100" kern="100"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p:txBody>
      </p:sp>
      <p:sp>
        <p:nvSpPr>
          <p:cNvPr id="5" name="Date Placeholder 4"/>
          <p:cNvSpPr>
            <a:spLocks noGrp="1"/>
          </p:cNvSpPr>
          <p:nvPr>
            <p:ph type="dt" idx="1"/>
          </p:nvPr>
        </p:nvSpPr>
        <p:spPr/>
        <p:txBody>
          <a:bodyPr/>
          <a:lstStyle/>
          <a:p>
            <a:fld id="{21976906-9E32-437A-8DE0-F286594170F1}" type="datetime1">
              <a:rPr lang="en-US" smtClean="0"/>
              <a:t>12/11/2024</a:t>
            </a:fld>
            <a:endParaRPr lang="en-US" dirty="0"/>
          </a:p>
        </p:txBody>
      </p:sp>
      <p:sp>
        <p:nvSpPr>
          <p:cNvPr id="6" name="Slide Number Placeholder 5"/>
          <p:cNvSpPr>
            <a:spLocks noGrp="1"/>
          </p:cNvSpPr>
          <p:nvPr>
            <p:ph type="sldNum" sz="quarter" idx="5"/>
          </p:nvPr>
        </p:nvSpPr>
        <p:spPr/>
        <p:txBody>
          <a:bodyPr/>
          <a:lstStyle/>
          <a:p>
            <a:fld id="{ADF72493-7A3E-41FD-8B5A-5C3F3A9441D2}" type="slidenum">
              <a:rPr lang="en-US" smtClean="0"/>
              <a:t>18</a:t>
            </a:fld>
            <a:endParaRPr lang="en-US" dirty="0"/>
          </a:p>
        </p:txBody>
      </p:sp>
      <p:pic>
        <p:nvPicPr>
          <p:cNvPr id="7" name="Picture 6" descr="A blue and yellow informational chart&#10;&#10;Description automatically generated with medium confidence">
            <a:extLst>
              <a:ext uri="{FF2B5EF4-FFF2-40B4-BE49-F238E27FC236}">
                <a16:creationId xmlns:a16="http://schemas.microsoft.com/office/drawing/2014/main" id="{2D7AEC85-DEFC-C2FB-1CD6-1A8389647F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103" y="475154"/>
            <a:ext cx="5616855" cy="3154185"/>
          </a:xfrm>
          <a:prstGeom prst="rect">
            <a:avLst/>
          </a:prstGeom>
        </p:spPr>
      </p:pic>
    </p:spTree>
    <p:extLst>
      <p:ext uri="{BB962C8B-B14F-4D97-AF65-F5344CB8AC3E}">
        <p14:creationId xmlns:p14="http://schemas.microsoft.com/office/powerpoint/2010/main" val="34600243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9964" indent="-349964">
              <a:lnSpc>
                <a:spcPct val="115000"/>
              </a:lnSpc>
              <a:spcBef>
                <a:spcPts val="816"/>
              </a:spcBef>
              <a:spcAft>
                <a:spcPts val="816"/>
              </a:spcAft>
              <a:buFont typeface="Arial" panose="020B0604020202020204" pitchFamily="34" charset="0"/>
              <a:buChar char="•"/>
              <a:tabLst>
                <a:tab pos="466618" algn="l"/>
              </a:tabLst>
            </a:pPr>
            <a:r>
              <a:rPr lang="en-US" sz="1100" kern="100" dirty="0">
                <a:solidFill>
                  <a:srgbClr val="000000"/>
                </a:solidFill>
                <a:latin typeface="Verdana" panose="020B0604030504040204" pitchFamily="34" charset="0"/>
                <a:ea typeface="Verdana" panose="020B0604030504040204" pitchFamily="34" charset="0"/>
                <a:cs typeface="Times New Roman" panose="02020603050405020304" pitchFamily="18" charset="0"/>
              </a:rPr>
              <a:t>Exception item 7 is all about addressing tobacco-related cancers through increasing the reach of our public awareness campaign and Quitline services. </a:t>
            </a:r>
          </a:p>
          <a:p>
            <a:pPr marL="349964" indent="-349964">
              <a:lnSpc>
                <a:spcPct val="115000"/>
              </a:lnSpc>
              <a:spcBef>
                <a:spcPts val="816"/>
              </a:spcBef>
              <a:spcAft>
                <a:spcPts val="816"/>
              </a:spcAft>
              <a:buFont typeface="Arial" panose="020B0604020202020204" pitchFamily="34" charset="0"/>
              <a:buChar char="•"/>
              <a:tabLst>
                <a:tab pos="466618" algn="l"/>
              </a:tabLst>
            </a:pPr>
            <a:r>
              <a:rPr lang="en-US" sz="1100" kern="100" dirty="0">
                <a:solidFill>
                  <a:srgbClr val="000000"/>
                </a:solidFill>
                <a:latin typeface="Verdana" panose="020B0604030504040204" pitchFamily="34" charset="0"/>
                <a:ea typeface="Verdana" panose="020B0604030504040204" pitchFamily="34" charset="0"/>
                <a:cs typeface="Times New Roman" panose="02020603050405020304" pitchFamily="18" charset="0"/>
              </a:rPr>
              <a:t>As e-cigarettes have become more prevalent, we have had to adjust our prevention messaging.</a:t>
            </a:r>
          </a:p>
        </p:txBody>
      </p:sp>
      <p:sp>
        <p:nvSpPr>
          <p:cNvPr id="5" name="Date Placeholder 4"/>
          <p:cNvSpPr>
            <a:spLocks noGrp="1"/>
          </p:cNvSpPr>
          <p:nvPr>
            <p:ph type="dt" idx="1"/>
          </p:nvPr>
        </p:nvSpPr>
        <p:spPr/>
        <p:txBody>
          <a:bodyPr/>
          <a:lstStyle/>
          <a:p>
            <a:pPr defTabSz="933237">
              <a:defRPr/>
            </a:pPr>
            <a:fld id="{21976906-9E32-437A-8DE0-F286594170F1}" type="datetime1">
              <a:rPr lang="en-US">
                <a:solidFill>
                  <a:prstClr val="black"/>
                </a:solidFill>
                <a:latin typeface="Calibri" panose="020F0502020204030204"/>
              </a:rPr>
              <a:pPr defTabSz="933237">
                <a:defRPr/>
              </a:pPr>
              <a:t>12/11/2024</a:t>
            </a:fld>
            <a:endParaRPr lang="en-US" dirty="0">
              <a:solidFill>
                <a:prstClr val="black"/>
              </a:solidFill>
              <a:latin typeface="Calibri" panose="020F0502020204030204"/>
            </a:endParaRPr>
          </a:p>
        </p:txBody>
      </p:sp>
      <p:sp>
        <p:nvSpPr>
          <p:cNvPr id="6" name="Slide Number Placeholder 5"/>
          <p:cNvSpPr>
            <a:spLocks noGrp="1"/>
          </p:cNvSpPr>
          <p:nvPr>
            <p:ph type="sldNum" sz="quarter" idx="5"/>
          </p:nvPr>
        </p:nvSpPr>
        <p:spPr/>
        <p:txBody>
          <a:bodyPr/>
          <a:lstStyle/>
          <a:p>
            <a:pPr defTabSz="933237">
              <a:defRPr/>
            </a:pPr>
            <a:fld id="{ADF72493-7A3E-41FD-8B5A-5C3F3A9441D2}" type="slidenum">
              <a:rPr lang="en-US">
                <a:solidFill>
                  <a:prstClr val="black"/>
                </a:solidFill>
                <a:latin typeface="Calibri" panose="020F0502020204030204"/>
              </a:rPr>
              <a:pPr defTabSz="933237">
                <a:defRPr/>
              </a:pPr>
              <a:t>19</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1424063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E1B855-4CDB-4BEE-84EC-D1900B703B6F}" type="slidenum">
              <a:rPr lang="en-US" smtClean="0"/>
              <a:t>2</a:t>
            </a:fld>
            <a:endParaRPr lang="en-US" dirty="0"/>
          </a:p>
        </p:txBody>
      </p:sp>
    </p:spTree>
    <p:extLst>
      <p:ext uri="{BB962C8B-B14F-4D97-AF65-F5344CB8AC3E}">
        <p14:creationId xmlns:p14="http://schemas.microsoft.com/office/powerpoint/2010/main" val="35370368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Our final exceptional item, is focused on improving maternal and child health data. </a:t>
            </a:r>
          </a:p>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The first piece of the request is an expansion of two data systems.</a:t>
            </a:r>
          </a:p>
          <a:p>
            <a:pPr marL="349964" indent="-349964">
              <a:lnSpc>
                <a:spcPct val="115000"/>
              </a:lnSpc>
              <a:spcBef>
                <a:spcPts val="816"/>
              </a:spcBef>
              <a:spcAft>
                <a:spcPts val="816"/>
              </a:spcAft>
              <a:buFont typeface="Arial" panose="020B0604020202020204" pitchFamily="34" charset="0"/>
              <a:buChar char="•"/>
              <a:tabLst>
                <a:tab pos="466618" algn="l"/>
              </a:tabLst>
            </a:pPr>
            <a:r>
              <a:rPr lang="en-US" kern="100" dirty="0">
                <a:solidFill>
                  <a:srgbClr val="000000"/>
                </a:solidFill>
                <a:latin typeface="Calibri" panose="020F0502020204030204" pitchFamily="34" charset="0"/>
                <a:ea typeface="Verdana" panose="020B0604030504040204" pitchFamily="34" charset="0"/>
                <a:cs typeface="Times New Roman" panose="02020603050405020304" pitchFamily="18" charset="0"/>
              </a:rPr>
              <a:t>The second piece would support faster case identification and improved timeliness for the birth defects registry. </a:t>
            </a:r>
            <a:endParaRPr lang="en-US" sz="1100" kern="100"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p:txBody>
      </p:sp>
      <p:sp>
        <p:nvSpPr>
          <p:cNvPr id="5" name="Date Placeholder 4"/>
          <p:cNvSpPr>
            <a:spLocks noGrp="1"/>
          </p:cNvSpPr>
          <p:nvPr>
            <p:ph type="dt" idx="1"/>
          </p:nvPr>
        </p:nvSpPr>
        <p:spPr/>
        <p:txBody>
          <a:bodyPr/>
          <a:lstStyle/>
          <a:p>
            <a:pPr defTabSz="933237">
              <a:defRPr/>
            </a:pPr>
            <a:fld id="{21976906-9E32-437A-8DE0-F286594170F1}" type="datetime1">
              <a:rPr lang="en-US">
                <a:solidFill>
                  <a:prstClr val="black"/>
                </a:solidFill>
                <a:latin typeface="Calibri" panose="020F0502020204030204"/>
              </a:rPr>
              <a:pPr defTabSz="933237">
                <a:defRPr/>
              </a:pPr>
              <a:t>12/11/2024</a:t>
            </a:fld>
            <a:endParaRPr lang="en-US" dirty="0">
              <a:solidFill>
                <a:prstClr val="black"/>
              </a:solidFill>
              <a:latin typeface="Calibri" panose="020F0502020204030204"/>
            </a:endParaRPr>
          </a:p>
        </p:txBody>
      </p:sp>
      <p:sp>
        <p:nvSpPr>
          <p:cNvPr id="6" name="Slide Number Placeholder 5"/>
          <p:cNvSpPr>
            <a:spLocks noGrp="1"/>
          </p:cNvSpPr>
          <p:nvPr>
            <p:ph type="sldNum" sz="quarter" idx="5"/>
          </p:nvPr>
        </p:nvSpPr>
        <p:spPr/>
        <p:txBody>
          <a:bodyPr/>
          <a:lstStyle/>
          <a:p>
            <a:pPr defTabSz="933237">
              <a:defRPr/>
            </a:pPr>
            <a:fld id="{ADF72493-7A3E-41FD-8B5A-5C3F3A9441D2}" type="slidenum">
              <a:rPr lang="en-US">
                <a:solidFill>
                  <a:prstClr val="black"/>
                </a:solidFill>
                <a:latin typeface="Calibri" panose="020F0502020204030204"/>
              </a:rPr>
              <a:pPr defTabSz="933237">
                <a:defRPr/>
              </a:pPr>
              <a:t>20</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28047810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E1B855-4CDB-4BEE-84EC-D1900B703B6F}" type="slidenum">
              <a:rPr lang="en-US" smtClean="0"/>
              <a:t>21</a:t>
            </a:fld>
            <a:endParaRPr lang="en-US" dirty="0"/>
          </a:p>
        </p:txBody>
      </p:sp>
    </p:spTree>
    <p:extLst>
      <p:ext uri="{BB962C8B-B14F-4D97-AF65-F5344CB8AC3E}">
        <p14:creationId xmlns:p14="http://schemas.microsoft.com/office/powerpoint/2010/main" val="927761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90538" y="704850"/>
            <a:ext cx="3622675" cy="2038350"/>
          </a:xfrm>
        </p:spPr>
      </p:sp>
      <p:sp>
        <p:nvSpPr>
          <p:cNvPr id="3" name="Notes Placeholder 2"/>
          <p:cNvSpPr>
            <a:spLocks noGrp="1"/>
          </p:cNvSpPr>
          <p:nvPr>
            <p:ph type="body" idx="1"/>
          </p:nvPr>
        </p:nvSpPr>
        <p:spPr/>
        <p:txBody>
          <a:bodyPr/>
          <a:lstStyle/>
          <a:p>
            <a:r>
              <a:rPr lang="en-US" b="1" dirty="0"/>
              <a:t>Committees</a:t>
            </a:r>
          </a:p>
          <a:p>
            <a:pPr marL="174982" indent="-174982">
              <a:buFont typeface="Arial" panose="020B0604020202020204" pitchFamily="34" charset="0"/>
              <a:buChar char="•"/>
            </a:pPr>
            <a:r>
              <a:rPr lang="en-US" b="0" dirty="0"/>
              <a:t>Due to the diversity of public health topics, bills are often referred to other committees. </a:t>
            </a:r>
          </a:p>
          <a:p>
            <a:pPr marL="174982" indent="-174982">
              <a:buFont typeface="Arial" panose="020B0604020202020204" pitchFamily="34" charset="0"/>
              <a:buChar char="•"/>
            </a:pPr>
            <a:r>
              <a:rPr lang="en-US" b="0" dirty="0"/>
              <a:t>DSHS bills were referred to 8 committees last session. Everything from Education to Culture, Recreation, and Tourism. </a:t>
            </a:r>
          </a:p>
        </p:txBody>
      </p:sp>
      <p:sp>
        <p:nvSpPr>
          <p:cNvPr id="4" name="Slide Number Placeholder 3"/>
          <p:cNvSpPr>
            <a:spLocks noGrp="1"/>
          </p:cNvSpPr>
          <p:nvPr>
            <p:ph type="sldNum" sz="quarter" idx="10"/>
          </p:nvPr>
        </p:nvSpPr>
        <p:spPr/>
        <p:txBody>
          <a:bodyPr/>
          <a:lstStyle/>
          <a:p>
            <a:fld id="{E8656873-B2E2-48BF-9A24-BF2F9089EE63}" type="slidenum">
              <a:rPr lang="en-US" smtClean="0"/>
              <a:t>3</a:t>
            </a:fld>
            <a:endParaRPr lang="en-US" dirty="0"/>
          </a:p>
        </p:txBody>
      </p:sp>
    </p:spTree>
    <p:extLst>
      <p:ext uri="{BB962C8B-B14F-4D97-AF65-F5344CB8AC3E}">
        <p14:creationId xmlns:p14="http://schemas.microsoft.com/office/powerpoint/2010/main" val="1210802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E1B855-4CDB-4BEE-84EC-D1900B703B6F}" type="slidenum">
              <a:rPr lang="en-US" smtClean="0"/>
              <a:t>4</a:t>
            </a:fld>
            <a:endParaRPr lang="en-US" dirty="0"/>
          </a:p>
        </p:txBody>
      </p:sp>
    </p:spTree>
    <p:extLst>
      <p:ext uri="{BB962C8B-B14F-4D97-AF65-F5344CB8AC3E}">
        <p14:creationId xmlns:p14="http://schemas.microsoft.com/office/powerpoint/2010/main" val="2899180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982" indent="-174982">
              <a:buFont typeface="Arial" panose="020B0604020202020204" pitchFamily="34" charset="0"/>
              <a:buChar char="•"/>
            </a:pPr>
            <a:r>
              <a:rPr lang="en-US" dirty="0"/>
              <a:t>Approximately 6,000 – 8,000 bills and constitutional amendment proposals are filed each session. </a:t>
            </a:r>
          </a:p>
          <a:p>
            <a:pPr marL="641600" lvl="1" indent="-174982">
              <a:buFont typeface="Arial" panose="020B0604020202020204" pitchFamily="34" charset="0"/>
              <a:buChar char="•"/>
            </a:pPr>
            <a:r>
              <a:rPr lang="en-US" dirty="0"/>
              <a:t>We’ve seen a trend in the number of bills filed increasing </a:t>
            </a:r>
          </a:p>
          <a:p>
            <a:pPr marL="174982" indent="-174982">
              <a:buFont typeface="Arial" panose="020B0604020202020204" pitchFamily="34" charset="0"/>
              <a:buChar char="•"/>
            </a:pPr>
            <a:r>
              <a:rPr lang="en-US" dirty="0"/>
              <a:t>Approximately 1,000 bills become law each session and a small number of constitutional amendment proposals make the November even-year ballot. </a:t>
            </a:r>
          </a:p>
        </p:txBody>
      </p:sp>
      <p:sp>
        <p:nvSpPr>
          <p:cNvPr id="4" name="Slide Number Placeholder 3"/>
          <p:cNvSpPr>
            <a:spLocks noGrp="1"/>
          </p:cNvSpPr>
          <p:nvPr>
            <p:ph type="sldNum" sz="quarter" idx="5"/>
          </p:nvPr>
        </p:nvSpPr>
        <p:spPr/>
        <p:txBody>
          <a:bodyPr/>
          <a:lstStyle/>
          <a:p>
            <a:fld id="{7AE1B855-4CDB-4BEE-84EC-D1900B703B6F}" type="slidenum">
              <a:rPr lang="en-US" smtClean="0"/>
              <a:t>5</a:t>
            </a:fld>
            <a:endParaRPr lang="en-US" dirty="0"/>
          </a:p>
        </p:txBody>
      </p:sp>
    </p:spTree>
    <p:extLst>
      <p:ext uri="{BB962C8B-B14F-4D97-AF65-F5344CB8AC3E}">
        <p14:creationId xmlns:p14="http://schemas.microsoft.com/office/powerpoint/2010/main" val="3350572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E1B855-4CDB-4BEE-84EC-D1900B703B6F}" type="slidenum">
              <a:rPr lang="en-US" smtClean="0"/>
              <a:t>6</a:t>
            </a:fld>
            <a:endParaRPr lang="en-US" dirty="0"/>
          </a:p>
        </p:txBody>
      </p:sp>
    </p:spTree>
    <p:extLst>
      <p:ext uri="{BB962C8B-B14F-4D97-AF65-F5344CB8AC3E}">
        <p14:creationId xmlns:p14="http://schemas.microsoft.com/office/powerpoint/2010/main" val="15167214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E1B855-4CDB-4BEE-84EC-D1900B703B6F}" type="slidenum">
              <a:rPr lang="en-US" smtClean="0"/>
              <a:t>7</a:t>
            </a:fld>
            <a:endParaRPr lang="en-US" dirty="0"/>
          </a:p>
        </p:txBody>
      </p:sp>
    </p:spTree>
    <p:extLst>
      <p:ext uri="{BB962C8B-B14F-4D97-AF65-F5344CB8AC3E}">
        <p14:creationId xmlns:p14="http://schemas.microsoft.com/office/powerpoint/2010/main" val="1810566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E1B855-4CDB-4BEE-84EC-D1900B703B6F}" type="slidenum">
              <a:rPr lang="en-US" smtClean="0"/>
              <a:t>8</a:t>
            </a:fld>
            <a:endParaRPr lang="en-US" dirty="0"/>
          </a:p>
        </p:txBody>
      </p:sp>
    </p:spTree>
    <p:extLst>
      <p:ext uri="{BB962C8B-B14F-4D97-AF65-F5344CB8AC3E}">
        <p14:creationId xmlns:p14="http://schemas.microsoft.com/office/powerpoint/2010/main" val="229697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E1B855-4CDB-4BEE-84EC-D1900B703B6F}" type="slidenum">
              <a:rPr lang="en-US" smtClean="0"/>
              <a:t>9</a:t>
            </a:fld>
            <a:endParaRPr lang="en-US" dirty="0"/>
          </a:p>
        </p:txBody>
      </p:sp>
    </p:spTree>
    <p:extLst>
      <p:ext uri="{BB962C8B-B14F-4D97-AF65-F5344CB8AC3E}">
        <p14:creationId xmlns:p14="http://schemas.microsoft.com/office/powerpoint/2010/main" val="3926421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Layout">
    <p:bg>
      <p:bgPr>
        <a:gradFill>
          <a:gsLst>
            <a:gs pos="0">
              <a:srgbClr val="556A7E"/>
            </a:gs>
            <a:gs pos="35000">
              <a:srgbClr val="556A7E"/>
            </a:gs>
            <a:gs pos="100000">
              <a:srgbClr val="333333"/>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title="&quot;&quot;">
            <a:extLst>
              <a:ext uri="{FF2B5EF4-FFF2-40B4-BE49-F238E27FC236}">
                <a16:creationId xmlns:a16="http://schemas.microsoft.com/office/drawing/2014/main" id="{DE3F76AE-A06E-4432-81ED-28CBF6FB1A98}"/>
              </a:ext>
            </a:extLst>
          </p:cNvPr>
          <p:cNvSpPr>
            <a:spLocks noGrp="1"/>
          </p:cNvSpPr>
          <p:nvPr>
            <p:ph type="title" hasCustomPrompt="1"/>
          </p:nvPr>
        </p:nvSpPr>
        <p:spPr>
          <a:xfrm>
            <a:off x="831850" y="1762297"/>
            <a:ext cx="10515600" cy="1971503"/>
          </a:xfrm>
          <a:ln w="63500">
            <a:solidFill>
              <a:schemeClr val="bg1"/>
            </a:solidFill>
          </a:ln>
        </p:spPr>
        <p:txBody>
          <a:bodyPr anchor="ctr" anchorCtr="0">
            <a:normAutofit/>
          </a:bodyPr>
          <a:lstStyle>
            <a:lvl1pPr algn="ctr">
              <a:defRPr sz="6600" b="1">
                <a:solidFill>
                  <a:schemeClr val="bg1"/>
                </a:solidFill>
                <a:latin typeface="+mn-lt"/>
              </a:defRPr>
            </a:lvl1pPr>
          </a:lstStyle>
          <a:p>
            <a:r>
              <a:rPr lang="en-US"/>
              <a:t>CLICK TO EDIT MASTER TITLE SLIDE	</a:t>
            </a:r>
          </a:p>
        </p:txBody>
      </p:sp>
      <p:sp>
        <p:nvSpPr>
          <p:cNvPr id="3" name="Text Placeholder 2">
            <a:extLst>
              <a:ext uri="{FF2B5EF4-FFF2-40B4-BE49-F238E27FC236}">
                <a16:creationId xmlns:a16="http://schemas.microsoft.com/office/drawing/2014/main" id="{D09E720B-E25C-49B3-978B-6706735DDA41}"/>
              </a:ext>
            </a:extLst>
          </p:cNvPr>
          <p:cNvSpPr>
            <a:spLocks noGrp="1"/>
          </p:cNvSpPr>
          <p:nvPr>
            <p:ph type="body" idx="1"/>
          </p:nvPr>
        </p:nvSpPr>
        <p:spPr>
          <a:xfrm>
            <a:off x="838200" y="3887609"/>
            <a:ext cx="10515600" cy="544878"/>
          </a:xfrm>
        </p:spPr>
        <p:txBody>
          <a:bodyPr>
            <a:normAutofit/>
          </a:bodyPr>
          <a:lstStyle>
            <a:lvl1pPr marL="0" indent="0" algn="ctr">
              <a:buNone/>
              <a:defRPr sz="32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Text Placeholder 5">
            <a:extLst>
              <a:ext uri="{FF2B5EF4-FFF2-40B4-BE49-F238E27FC236}">
                <a16:creationId xmlns:a16="http://schemas.microsoft.com/office/drawing/2014/main" id="{DBBC5130-6735-419A-B1B8-C36EA21FC405}"/>
              </a:ext>
            </a:extLst>
          </p:cNvPr>
          <p:cNvSpPr>
            <a:spLocks noGrp="1"/>
          </p:cNvSpPr>
          <p:nvPr>
            <p:ph type="body" sz="quarter" idx="10" hasCustomPrompt="1"/>
          </p:nvPr>
        </p:nvSpPr>
        <p:spPr>
          <a:xfrm>
            <a:off x="838200" y="4432300"/>
            <a:ext cx="10509250" cy="727075"/>
          </a:xfrm>
        </p:spPr>
        <p:txBody>
          <a:bodyPr>
            <a:normAutofit/>
          </a:bodyPr>
          <a:lstStyle>
            <a:lvl1pPr marL="0" indent="0" algn="ctr">
              <a:buNone/>
              <a:defRPr sz="1800" b="1">
                <a:solidFill>
                  <a:schemeClr val="bg1"/>
                </a:solidFill>
              </a:defRPr>
            </a:lvl1pPr>
          </a:lstStyle>
          <a:p>
            <a:pPr lvl="0"/>
            <a:r>
              <a:rPr lang="en-US"/>
              <a:t>Presenter</a:t>
            </a:r>
          </a:p>
        </p:txBody>
      </p:sp>
      <p:cxnSp>
        <p:nvCxnSpPr>
          <p:cNvPr id="10" name="Straight Connector 22" title="&quot; &quot;">
            <a:extLst>
              <a:ext uri="{FF2B5EF4-FFF2-40B4-BE49-F238E27FC236}">
                <a16:creationId xmlns:a16="http://schemas.microsoft.com/office/drawing/2014/main" id="{C518FDB4-615D-4BD8-B84D-E2866EE4D7D0}"/>
              </a:ext>
            </a:extLst>
          </p:cNvPr>
          <p:cNvCxnSpPr>
            <a:cxnSpLocks noChangeShapeType="1"/>
          </p:cNvCxnSpPr>
          <p:nvPr userDrawn="1"/>
        </p:nvCxnSpPr>
        <p:spPr bwMode="auto">
          <a:xfrm>
            <a:off x="0" y="161925"/>
            <a:ext cx="12192000" cy="0"/>
          </a:xfrm>
          <a:prstGeom prst="line">
            <a:avLst/>
          </a:prstGeom>
          <a:ln w="762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14235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No Title">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D682CF4-D412-4779-B721-D677D66C32C5}"/>
              </a:ext>
            </a:extLst>
          </p:cNvPr>
          <p:cNvSpPr>
            <a:spLocks noGrp="1"/>
          </p:cNvSpPr>
          <p:nvPr>
            <p:ph type="sldNum" sz="quarter" idx="12"/>
          </p:nvPr>
        </p:nvSpPr>
        <p:spPr/>
        <p:txBody>
          <a:bodyPr/>
          <a:lstStyle/>
          <a:p>
            <a:fld id="{2AF131E7-C65A-4205-BD59-AD27FEB0E13B}" type="slidenum">
              <a:rPr lang="en-US" smtClean="0"/>
              <a:t>‹#›</a:t>
            </a:fld>
            <a:endParaRPr lang="en-US" dirty="0"/>
          </a:p>
        </p:txBody>
      </p:sp>
      <p:sp>
        <p:nvSpPr>
          <p:cNvPr id="7" name="Content Placeholder 6">
            <a:extLst>
              <a:ext uri="{FF2B5EF4-FFF2-40B4-BE49-F238E27FC236}">
                <a16:creationId xmlns:a16="http://schemas.microsoft.com/office/drawing/2014/main" id="{F3E62DF9-FC82-4F23-899A-C9F89F882958}"/>
              </a:ext>
            </a:extLst>
          </p:cNvPr>
          <p:cNvSpPr>
            <a:spLocks noGrp="1"/>
          </p:cNvSpPr>
          <p:nvPr>
            <p:ph sz="quarter" idx="13"/>
          </p:nvPr>
        </p:nvSpPr>
        <p:spPr>
          <a:xfrm>
            <a:off x="666750" y="742950"/>
            <a:ext cx="10858500" cy="5372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22" title="&quot; &quot;">
            <a:extLst>
              <a:ext uri="{FF2B5EF4-FFF2-40B4-BE49-F238E27FC236}">
                <a16:creationId xmlns:a16="http://schemas.microsoft.com/office/drawing/2014/main" id="{F70E1DB0-FA35-4359-A511-0FFBC260B0CF}"/>
              </a:ext>
            </a:extLst>
          </p:cNvPr>
          <p:cNvCxnSpPr>
            <a:cxnSpLocks noChangeShapeType="1"/>
          </p:cNvCxnSpPr>
          <p:nvPr userDrawn="1"/>
        </p:nvCxnSpPr>
        <p:spPr bwMode="auto">
          <a:xfrm>
            <a:off x="0" y="161925"/>
            <a:ext cx="12192000" cy="0"/>
          </a:xfrm>
          <a:prstGeom prst="line">
            <a:avLst/>
          </a:prstGeom>
          <a:ln w="762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88328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E3493D-3AC6-45EE-B19D-FE79522375D9}"/>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662C2881-EB4F-4F07-A241-DA76ABA6074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132DF5A-775D-4FC2-9C23-B06497E48DCB}"/>
              </a:ext>
            </a:extLst>
          </p:cNvPr>
          <p:cNvSpPr>
            <a:spLocks noGrp="1"/>
          </p:cNvSpPr>
          <p:nvPr>
            <p:ph type="sldNum" sz="quarter" idx="12"/>
          </p:nvPr>
        </p:nvSpPr>
        <p:spPr/>
        <p:txBody>
          <a:bodyPr/>
          <a:lstStyle/>
          <a:p>
            <a:fld id="{2AF131E7-C65A-4205-BD59-AD27FEB0E13B}" type="slidenum">
              <a:rPr lang="en-US" smtClean="0"/>
              <a:t>‹#›</a:t>
            </a:fld>
            <a:endParaRPr lang="en-US" dirty="0"/>
          </a:p>
        </p:txBody>
      </p:sp>
    </p:spTree>
    <p:extLst>
      <p:ext uri="{BB962C8B-B14F-4D97-AF65-F5344CB8AC3E}">
        <p14:creationId xmlns:p14="http://schemas.microsoft.com/office/powerpoint/2010/main" val="27005803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rgbClr val="F2F2F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FAC3F-E8C3-47D6-9C29-15820A7AE7D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C4D5C3B-0D78-4F4C-9165-AB9D4B0FCC8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3CBE6E-823D-4EB4-82C4-38F5D4B08BED}"/>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D7253706-2B1F-4D77-B1DA-92FFBBA74F1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D5A7F56-5FD6-4829-A5D1-8D275B647B90}"/>
              </a:ext>
            </a:extLst>
          </p:cNvPr>
          <p:cNvSpPr>
            <a:spLocks noGrp="1"/>
          </p:cNvSpPr>
          <p:nvPr>
            <p:ph type="sldNum" sz="quarter" idx="12"/>
          </p:nvPr>
        </p:nvSpPr>
        <p:spPr/>
        <p:txBody>
          <a:bodyPr/>
          <a:lstStyle/>
          <a:p>
            <a:fld id="{2AF131E7-C65A-4205-BD59-AD27FEB0E13B}" type="slidenum">
              <a:rPr lang="en-US" smtClean="0"/>
              <a:t>‹#›</a:t>
            </a:fld>
            <a:endParaRPr lang="en-US" dirty="0"/>
          </a:p>
        </p:txBody>
      </p:sp>
      <p:sp>
        <p:nvSpPr>
          <p:cNvPr id="7" name="Pentagon 9" title="&quot;&quot;">
            <a:extLst>
              <a:ext uri="{FF2B5EF4-FFF2-40B4-BE49-F238E27FC236}">
                <a16:creationId xmlns:a16="http://schemas.microsoft.com/office/drawing/2014/main" id="{7CC38CDD-64DC-4DFD-A53D-533ECED83431}"/>
              </a:ext>
            </a:extLst>
          </p:cNvPr>
          <p:cNvSpPr/>
          <p:nvPr userDrawn="1"/>
        </p:nvSpPr>
        <p:spPr>
          <a:xfrm>
            <a:off x="0" y="1696611"/>
            <a:ext cx="6581872"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spTree>
    <p:extLst>
      <p:ext uri="{BB962C8B-B14F-4D97-AF65-F5344CB8AC3E}">
        <p14:creationId xmlns:p14="http://schemas.microsoft.com/office/powerpoint/2010/main" val="3550571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97C08E-E5FC-4F14-993F-305CF8A4FD8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861A4A68-A372-48AB-B631-1614C79BF8C9}"/>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dirty="0"/>
          </a:p>
        </p:txBody>
      </p:sp>
      <p:sp>
        <p:nvSpPr>
          <p:cNvPr id="8" name="Title 7">
            <a:extLst>
              <a:ext uri="{FF2B5EF4-FFF2-40B4-BE49-F238E27FC236}">
                <a16:creationId xmlns:a16="http://schemas.microsoft.com/office/drawing/2014/main" id="{26A655AA-EB69-4406-B886-8905A4234876}"/>
              </a:ext>
            </a:extLst>
          </p:cNvPr>
          <p:cNvSpPr>
            <a:spLocks noGrp="1"/>
          </p:cNvSpPr>
          <p:nvPr>
            <p:ph type="title"/>
          </p:nvPr>
        </p:nvSpPr>
        <p:spPr/>
        <p:txBody>
          <a:bodyPr/>
          <a:lstStyle>
            <a:lvl1pPr>
              <a:defRPr b="1"/>
            </a:lvl1pPr>
          </a:lstStyle>
          <a:p>
            <a:r>
              <a:rPr lang="en-US"/>
              <a:t>Click to edit Master title style</a:t>
            </a:r>
          </a:p>
        </p:txBody>
      </p:sp>
    </p:spTree>
    <p:extLst>
      <p:ext uri="{BB962C8B-B14F-4D97-AF65-F5344CB8AC3E}">
        <p14:creationId xmlns:p14="http://schemas.microsoft.com/office/powerpoint/2010/main" val="34526055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B89CE3-59F3-4862-823A-0FEB939B00F0}"/>
              </a:ext>
            </a:extLst>
          </p:cNvPr>
          <p:cNvSpPr>
            <a:spLocks noGrp="1"/>
          </p:cNvSpPr>
          <p:nvPr>
            <p:ph sz="half" idx="1"/>
          </p:nvPr>
        </p:nvSpPr>
        <p:spPr>
          <a:xfrm>
            <a:off x="2405863" y="1825625"/>
            <a:ext cx="434407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80462D6-05EC-42BC-90B3-E1244B68257D}"/>
              </a:ext>
            </a:extLst>
          </p:cNvPr>
          <p:cNvSpPr>
            <a:spLocks noGrp="1"/>
          </p:cNvSpPr>
          <p:nvPr>
            <p:ph sz="half" idx="2"/>
          </p:nvPr>
        </p:nvSpPr>
        <p:spPr>
          <a:xfrm>
            <a:off x="7009728" y="1825625"/>
            <a:ext cx="434407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F6FFCB7-78F2-42A0-B3F8-7C78139E98F4}"/>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dirty="0"/>
          </a:p>
        </p:txBody>
      </p:sp>
      <p:sp>
        <p:nvSpPr>
          <p:cNvPr id="5" name="Title 4">
            <a:extLst>
              <a:ext uri="{FF2B5EF4-FFF2-40B4-BE49-F238E27FC236}">
                <a16:creationId xmlns:a16="http://schemas.microsoft.com/office/drawing/2014/main" id="{4244305F-9E51-4C97-993B-6CFA7BD879EF}"/>
              </a:ext>
            </a:extLst>
          </p:cNvPr>
          <p:cNvSpPr>
            <a:spLocks noGrp="1"/>
          </p:cNvSpPr>
          <p:nvPr>
            <p:ph type="title"/>
          </p:nvPr>
        </p:nvSpPr>
        <p:spPr/>
        <p:txBody>
          <a:bodyPr/>
          <a:lstStyle>
            <a:lvl1pPr>
              <a:defRPr b="1"/>
            </a:lvl1pPr>
          </a:lstStyle>
          <a:p>
            <a:r>
              <a:rPr lang="en-US"/>
              <a:t>Click to edit Master title style</a:t>
            </a:r>
          </a:p>
        </p:txBody>
      </p:sp>
    </p:spTree>
    <p:extLst>
      <p:ext uri="{BB962C8B-B14F-4D97-AF65-F5344CB8AC3E}">
        <p14:creationId xmlns:p14="http://schemas.microsoft.com/office/powerpoint/2010/main" val="1358169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32FF2B2-B59F-4D5B-A313-235F016BE53D}"/>
              </a:ext>
            </a:extLst>
          </p:cNvPr>
          <p:cNvSpPr>
            <a:spLocks noGrp="1"/>
          </p:cNvSpPr>
          <p:nvPr>
            <p:ph type="body" idx="1"/>
          </p:nvPr>
        </p:nvSpPr>
        <p:spPr>
          <a:xfrm>
            <a:off x="2327564" y="1857375"/>
            <a:ext cx="4405946" cy="647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57BA152-9EDA-4028-9FB3-1B5DFCFAC5D3}"/>
              </a:ext>
            </a:extLst>
          </p:cNvPr>
          <p:cNvSpPr>
            <a:spLocks noGrp="1"/>
          </p:cNvSpPr>
          <p:nvPr>
            <p:ph sz="half" idx="2"/>
          </p:nvPr>
        </p:nvSpPr>
        <p:spPr>
          <a:xfrm>
            <a:off x="2327563" y="2505075"/>
            <a:ext cx="440594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FF0849-E536-4C9C-A18E-53D9F5C3EF33}"/>
              </a:ext>
            </a:extLst>
          </p:cNvPr>
          <p:cNvSpPr>
            <a:spLocks noGrp="1"/>
          </p:cNvSpPr>
          <p:nvPr>
            <p:ph type="body" sz="quarter" idx="3"/>
          </p:nvPr>
        </p:nvSpPr>
        <p:spPr>
          <a:xfrm>
            <a:off x="6949440" y="1857375"/>
            <a:ext cx="4405948" cy="647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8BC04F7-725C-41F9-A8AE-514B613376BE}"/>
              </a:ext>
            </a:extLst>
          </p:cNvPr>
          <p:cNvSpPr>
            <a:spLocks noGrp="1"/>
          </p:cNvSpPr>
          <p:nvPr>
            <p:ph sz="quarter" idx="4"/>
          </p:nvPr>
        </p:nvSpPr>
        <p:spPr>
          <a:xfrm>
            <a:off x="6949440" y="2505075"/>
            <a:ext cx="440594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64B873F2-787E-4D79-B474-995E13D0B43A}"/>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dirty="0"/>
          </a:p>
        </p:txBody>
      </p:sp>
      <p:sp>
        <p:nvSpPr>
          <p:cNvPr id="7" name="Title 6">
            <a:extLst>
              <a:ext uri="{FF2B5EF4-FFF2-40B4-BE49-F238E27FC236}">
                <a16:creationId xmlns:a16="http://schemas.microsoft.com/office/drawing/2014/main" id="{2AF102D7-3CF1-4506-A572-0F149F76CDE0}"/>
              </a:ext>
            </a:extLst>
          </p:cNvPr>
          <p:cNvSpPr>
            <a:spLocks noGrp="1"/>
          </p:cNvSpPr>
          <p:nvPr>
            <p:ph type="title"/>
          </p:nvPr>
        </p:nvSpPr>
        <p:spPr/>
        <p:txBody>
          <a:bodyPr/>
          <a:lstStyle>
            <a:lvl1pPr>
              <a:defRPr b="1"/>
            </a:lvl1pPr>
          </a:lstStyle>
          <a:p>
            <a:r>
              <a:rPr lang="en-US"/>
              <a:t>Click to edit Master title style</a:t>
            </a:r>
          </a:p>
        </p:txBody>
      </p:sp>
    </p:spTree>
    <p:extLst>
      <p:ext uri="{BB962C8B-B14F-4D97-AF65-F5344CB8AC3E}">
        <p14:creationId xmlns:p14="http://schemas.microsoft.com/office/powerpoint/2010/main" val="1752106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7034204-8D8F-4BBA-A894-01CA67052E85}"/>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dirty="0"/>
          </a:p>
        </p:txBody>
      </p:sp>
      <p:sp>
        <p:nvSpPr>
          <p:cNvPr id="3" name="Title 2">
            <a:extLst>
              <a:ext uri="{FF2B5EF4-FFF2-40B4-BE49-F238E27FC236}">
                <a16:creationId xmlns:a16="http://schemas.microsoft.com/office/drawing/2014/main" id="{0A279DC7-45CD-4962-BAF3-9EA0BFF1F55F}"/>
              </a:ext>
            </a:extLst>
          </p:cNvPr>
          <p:cNvSpPr>
            <a:spLocks noGrp="1"/>
          </p:cNvSpPr>
          <p:nvPr>
            <p:ph type="title"/>
          </p:nvPr>
        </p:nvSpPr>
        <p:spPr/>
        <p:txBody>
          <a:bodyPr/>
          <a:lstStyle>
            <a:lvl1pPr>
              <a:defRPr b="1"/>
            </a:lvl1pPr>
          </a:lstStyle>
          <a:p>
            <a:r>
              <a:rPr lang="en-US"/>
              <a:t>Click to edit Master title style</a:t>
            </a:r>
          </a:p>
        </p:txBody>
      </p:sp>
    </p:spTree>
    <p:extLst>
      <p:ext uri="{BB962C8B-B14F-4D97-AF65-F5344CB8AC3E}">
        <p14:creationId xmlns:p14="http://schemas.microsoft.com/office/powerpoint/2010/main" val="32392051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Content No Titl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CA0034-A29B-41C8-8050-85AE27DBECD1}"/>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dirty="0"/>
          </a:p>
        </p:txBody>
      </p:sp>
      <p:pic>
        <p:nvPicPr>
          <p:cNvPr id="5" name="Picture 4">
            <a:extLst>
              <a:ext uri="{FF2B5EF4-FFF2-40B4-BE49-F238E27FC236}">
                <a16:creationId xmlns:a16="http://schemas.microsoft.com/office/drawing/2014/main" id="{F5D41109-E4E8-4F1B-8F73-C7512A5AFE3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951" t="11802" r="75174" b="3720"/>
          <a:stretch/>
        </p:blipFill>
        <p:spPr>
          <a:xfrm>
            <a:off x="1" y="0"/>
            <a:ext cx="2209799" cy="6858000"/>
          </a:xfrm>
          <a:prstGeom prst="rect">
            <a:avLst/>
          </a:prstGeom>
          <a:ln>
            <a:noFill/>
          </a:ln>
        </p:spPr>
      </p:pic>
      <p:sp>
        <p:nvSpPr>
          <p:cNvPr id="6" name="Rectangle 5">
            <a:extLst>
              <a:ext uri="{FF2B5EF4-FFF2-40B4-BE49-F238E27FC236}">
                <a16:creationId xmlns:a16="http://schemas.microsoft.com/office/drawing/2014/main" id="{7B8D643E-9023-4501-A748-7AE3454331FD}"/>
              </a:ext>
            </a:extLst>
          </p:cNvPr>
          <p:cNvSpPr/>
          <p:nvPr userDrawn="1"/>
        </p:nvSpPr>
        <p:spPr>
          <a:xfrm>
            <a:off x="0" y="6647575"/>
            <a:ext cx="2209800" cy="210425"/>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5B2DFC1C-47D0-4238-9973-F9E27DC563D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5604" y="5289192"/>
            <a:ext cx="1598591" cy="1147959"/>
          </a:xfrm>
          <a:prstGeom prst="rect">
            <a:avLst/>
          </a:prstGeom>
        </p:spPr>
      </p:pic>
      <p:cxnSp>
        <p:nvCxnSpPr>
          <p:cNvPr id="8" name="Straight Connector 22" title="&quot; &quot;">
            <a:extLst>
              <a:ext uri="{FF2B5EF4-FFF2-40B4-BE49-F238E27FC236}">
                <a16:creationId xmlns:a16="http://schemas.microsoft.com/office/drawing/2014/main" id="{D77F26A8-E80E-47FF-A4E8-5DC6A4DF9AED}"/>
              </a:ext>
            </a:extLst>
          </p:cNvPr>
          <p:cNvCxnSpPr>
            <a:cxnSpLocks noChangeShapeType="1"/>
          </p:cNvCxnSpPr>
          <p:nvPr userDrawn="1"/>
        </p:nvCxnSpPr>
        <p:spPr bwMode="auto">
          <a:xfrm>
            <a:off x="1" y="6647575"/>
            <a:ext cx="2209799"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9837F793-1857-4684-9922-D6742A648266}"/>
              </a:ext>
            </a:extLst>
          </p:cNvPr>
          <p:cNvSpPr>
            <a:spLocks noGrp="1"/>
          </p:cNvSpPr>
          <p:nvPr>
            <p:ph sz="quarter" idx="13"/>
          </p:nvPr>
        </p:nvSpPr>
        <p:spPr>
          <a:xfrm>
            <a:off x="2413000" y="409575"/>
            <a:ext cx="9472613" cy="5689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626504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CA0034-A29B-41C8-8050-85AE27DBECD1}"/>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dirty="0"/>
          </a:p>
        </p:txBody>
      </p:sp>
      <p:pic>
        <p:nvPicPr>
          <p:cNvPr id="5" name="Picture 4">
            <a:extLst>
              <a:ext uri="{FF2B5EF4-FFF2-40B4-BE49-F238E27FC236}">
                <a16:creationId xmlns:a16="http://schemas.microsoft.com/office/drawing/2014/main" id="{F5D41109-E4E8-4F1B-8F73-C7512A5AFE3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951" t="11802" r="75174" b="3720"/>
          <a:stretch/>
        </p:blipFill>
        <p:spPr>
          <a:xfrm>
            <a:off x="1" y="0"/>
            <a:ext cx="2209799" cy="6858000"/>
          </a:xfrm>
          <a:prstGeom prst="rect">
            <a:avLst/>
          </a:prstGeom>
          <a:ln>
            <a:noFill/>
          </a:ln>
        </p:spPr>
      </p:pic>
      <p:sp>
        <p:nvSpPr>
          <p:cNvPr id="6" name="Rectangle 5">
            <a:extLst>
              <a:ext uri="{FF2B5EF4-FFF2-40B4-BE49-F238E27FC236}">
                <a16:creationId xmlns:a16="http://schemas.microsoft.com/office/drawing/2014/main" id="{7B8D643E-9023-4501-A748-7AE3454331FD}"/>
              </a:ext>
            </a:extLst>
          </p:cNvPr>
          <p:cNvSpPr/>
          <p:nvPr userDrawn="1"/>
        </p:nvSpPr>
        <p:spPr>
          <a:xfrm>
            <a:off x="0" y="6647575"/>
            <a:ext cx="2209800" cy="210425"/>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5B2DFC1C-47D0-4238-9973-F9E27DC563D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5604" y="5289192"/>
            <a:ext cx="1598591" cy="1147959"/>
          </a:xfrm>
          <a:prstGeom prst="rect">
            <a:avLst/>
          </a:prstGeom>
        </p:spPr>
      </p:pic>
      <p:cxnSp>
        <p:nvCxnSpPr>
          <p:cNvPr id="8" name="Straight Connector 22" title="&quot; &quot;">
            <a:extLst>
              <a:ext uri="{FF2B5EF4-FFF2-40B4-BE49-F238E27FC236}">
                <a16:creationId xmlns:a16="http://schemas.microsoft.com/office/drawing/2014/main" id="{D77F26A8-E80E-47FF-A4E8-5DC6A4DF9AED}"/>
              </a:ext>
            </a:extLst>
          </p:cNvPr>
          <p:cNvCxnSpPr>
            <a:cxnSpLocks noChangeShapeType="1"/>
          </p:cNvCxnSpPr>
          <p:nvPr userDrawn="1"/>
        </p:nvCxnSpPr>
        <p:spPr bwMode="auto">
          <a:xfrm>
            <a:off x="1" y="6647575"/>
            <a:ext cx="2209799"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904049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922B5D5-FCFF-42FF-AE3D-76CF37FAAABB}"/>
              </a:ext>
            </a:extLst>
          </p:cNvPr>
          <p:cNvSpPr>
            <a:spLocks noGrp="1"/>
          </p:cNvSpPr>
          <p:nvPr>
            <p:ph type="body" sz="half" idx="2"/>
          </p:nvPr>
        </p:nvSpPr>
        <p:spPr>
          <a:xfrm>
            <a:off x="2277890" y="2049462"/>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Content Placeholder 2">
            <a:extLst>
              <a:ext uri="{FF2B5EF4-FFF2-40B4-BE49-F238E27FC236}">
                <a16:creationId xmlns:a16="http://schemas.microsoft.com/office/drawing/2014/main" id="{A6E7AA98-2AF5-4BC2-9262-C4B6AFB91145}"/>
              </a:ext>
            </a:extLst>
          </p:cNvPr>
          <p:cNvSpPr>
            <a:spLocks noGrp="1"/>
          </p:cNvSpPr>
          <p:nvPr>
            <p:ph idx="1"/>
          </p:nvPr>
        </p:nvSpPr>
        <p:spPr>
          <a:xfrm>
            <a:off x="6421784" y="2049463"/>
            <a:ext cx="4932016" cy="38115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18C68D7E-257E-4871-AF53-6BBE721E8728}"/>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dirty="0"/>
          </a:p>
        </p:txBody>
      </p:sp>
      <p:sp>
        <p:nvSpPr>
          <p:cNvPr id="5" name="Title 4">
            <a:extLst>
              <a:ext uri="{FF2B5EF4-FFF2-40B4-BE49-F238E27FC236}">
                <a16:creationId xmlns:a16="http://schemas.microsoft.com/office/drawing/2014/main" id="{5A0B201C-AA90-47D5-96C6-0D8499E3684A}"/>
              </a:ext>
            </a:extLst>
          </p:cNvPr>
          <p:cNvSpPr>
            <a:spLocks noGrp="1"/>
          </p:cNvSpPr>
          <p:nvPr>
            <p:ph type="title"/>
          </p:nvPr>
        </p:nvSpPr>
        <p:spPr/>
        <p:txBody>
          <a:bodyPr/>
          <a:lstStyle>
            <a:lvl1pPr>
              <a:defRPr b="1"/>
            </a:lvl1pPr>
          </a:lstStyle>
          <a:p>
            <a:r>
              <a:rPr lang="en-US"/>
              <a:t>Click to edit Master title style</a:t>
            </a:r>
          </a:p>
        </p:txBody>
      </p:sp>
    </p:spTree>
    <p:extLst>
      <p:ext uri="{BB962C8B-B14F-4D97-AF65-F5344CB8AC3E}">
        <p14:creationId xmlns:p14="http://schemas.microsoft.com/office/powerpoint/2010/main" val="4282732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a:gsLst>
            <a:gs pos="0">
              <a:srgbClr val="005CB9"/>
            </a:gs>
            <a:gs pos="35000">
              <a:srgbClr val="005CB9"/>
            </a:gs>
            <a:gs pos="100000">
              <a:srgbClr val="1F4E79"/>
            </a:gs>
          </a:gsLst>
          <a:path path="circle">
            <a:fillToRect l="50000" t="-80000" r="50000" b="180000"/>
          </a:path>
        </a:gradFill>
        <a:effectLst/>
      </p:bgPr>
    </p:bg>
    <p:spTree>
      <p:nvGrpSpPr>
        <p:cNvPr id="1" name=""/>
        <p:cNvGrpSpPr/>
        <p:nvPr/>
      </p:nvGrpSpPr>
      <p:grpSpPr>
        <a:xfrm>
          <a:off x="0" y="0"/>
          <a:ext cx="0" cy="0"/>
          <a:chOff x="0" y="0"/>
          <a:chExt cx="0" cy="0"/>
        </a:xfrm>
      </p:grpSpPr>
      <p:pic>
        <p:nvPicPr>
          <p:cNvPr id="7" name="Picture 6" title="&quot;&quot;">
            <a:extLst>
              <a:ext uri="{FF2B5EF4-FFF2-40B4-BE49-F238E27FC236}">
                <a16:creationId xmlns:a16="http://schemas.microsoft.com/office/drawing/2014/main" id="{4640CF87-8DF6-4C8B-97AA-9ABBA6BC439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9614"/>
          <a:stretch/>
        </p:blipFill>
        <p:spPr>
          <a:xfrm>
            <a:off x="1" y="6014859"/>
            <a:ext cx="12192000" cy="843141"/>
          </a:xfrm>
          <a:prstGeom prst="rect">
            <a:avLst/>
          </a:prstGeom>
          <a:ln>
            <a:noFill/>
          </a:ln>
        </p:spPr>
      </p:pic>
      <p:cxnSp>
        <p:nvCxnSpPr>
          <p:cNvPr id="8" name="Straight Connector 22" title="&quot; &quot;">
            <a:extLst>
              <a:ext uri="{FF2B5EF4-FFF2-40B4-BE49-F238E27FC236}">
                <a16:creationId xmlns:a16="http://schemas.microsoft.com/office/drawing/2014/main" id="{D13F4D1B-EF1A-49B9-B402-0B004EF26F30}"/>
              </a:ext>
            </a:extLst>
          </p:cNvPr>
          <p:cNvCxnSpPr>
            <a:cxnSpLocks noChangeShapeType="1"/>
          </p:cNvCxnSpPr>
          <p:nvPr userDrawn="1"/>
        </p:nvCxnSpPr>
        <p:spPr bwMode="auto">
          <a:xfrm>
            <a:off x="0" y="5997388"/>
            <a:ext cx="12192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pic>
        <p:nvPicPr>
          <p:cNvPr id="9" name="Picture 8" title="Texas Department of State Health Services logo">
            <a:extLst>
              <a:ext uri="{FF2B5EF4-FFF2-40B4-BE49-F238E27FC236}">
                <a16:creationId xmlns:a16="http://schemas.microsoft.com/office/drawing/2014/main" id="{CBA3BA64-CAE0-4BE1-AAB8-D83A5CA4B19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622" y="5979918"/>
            <a:ext cx="3236672" cy="872853"/>
          </a:xfrm>
          <a:prstGeom prst="rect">
            <a:avLst/>
          </a:prstGeom>
        </p:spPr>
      </p:pic>
      <p:sp>
        <p:nvSpPr>
          <p:cNvPr id="2" name="Title 1">
            <a:extLst>
              <a:ext uri="{FF2B5EF4-FFF2-40B4-BE49-F238E27FC236}">
                <a16:creationId xmlns:a16="http://schemas.microsoft.com/office/drawing/2014/main" id="{DE3F76AE-A06E-4432-81ED-28CBF6FB1A98}"/>
              </a:ext>
            </a:extLst>
          </p:cNvPr>
          <p:cNvSpPr>
            <a:spLocks noGrp="1"/>
          </p:cNvSpPr>
          <p:nvPr>
            <p:ph type="title" hasCustomPrompt="1"/>
          </p:nvPr>
        </p:nvSpPr>
        <p:spPr>
          <a:xfrm>
            <a:off x="831850" y="860611"/>
            <a:ext cx="10515600" cy="2873190"/>
          </a:xfrm>
        </p:spPr>
        <p:txBody>
          <a:bodyPr anchor="b"/>
          <a:lstStyle>
            <a:lvl1pPr>
              <a:defRPr sz="6000" b="1">
                <a:solidFill>
                  <a:schemeClr val="bg1"/>
                </a:solidFill>
                <a:latin typeface="+mn-lt"/>
              </a:defRPr>
            </a:lvl1pPr>
          </a:lstStyle>
          <a:p>
            <a:r>
              <a:rPr lang="en-US"/>
              <a:t>CLICK TO EDIT MASTER TITLE SLIDE	</a:t>
            </a:r>
          </a:p>
        </p:txBody>
      </p:sp>
      <p:sp>
        <p:nvSpPr>
          <p:cNvPr id="3" name="Text Placeholder 2">
            <a:extLst>
              <a:ext uri="{FF2B5EF4-FFF2-40B4-BE49-F238E27FC236}">
                <a16:creationId xmlns:a16="http://schemas.microsoft.com/office/drawing/2014/main" id="{D09E720B-E25C-49B3-978B-6706735DDA41}"/>
              </a:ext>
            </a:extLst>
          </p:cNvPr>
          <p:cNvSpPr>
            <a:spLocks noGrp="1"/>
          </p:cNvSpPr>
          <p:nvPr>
            <p:ph type="body" idx="1"/>
          </p:nvPr>
        </p:nvSpPr>
        <p:spPr>
          <a:xfrm>
            <a:off x="838200" y="3887608"/>
            <a:ext cx="10515600" cy="1500187"/>
          </a:xfrm>
        </p:spPr>
        <p:txBody>
          <a:bodyPr/>
          <a:lstStyle>
            <a:lvl1pPr marL="0" indent="0">
              <a:buNone/>
              <a:defRPr sz="2400">
                <a:solidFill>
                  <a:schemeClr val="bg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Footer Placeholder 4">
            <a:extLst>
              <a:ext uri="{FF2B5EF4-FFF2-40B4-BE49-F238E27FC236}">
                <a16:creationId xmlns:a16="http://schemas.microsoft.com/office/drawing/2014/main" id="{7D32FE2D-EC07-4B38-9F3D-0808B11B08CC}"/>
              </a:ext>
            </a:extLst>
          </p:cNvPr>
          <p:cNvSpPr>
            <a:spLocks noGrp="1"/>
          </p:cNvSpPr>
          <p:nvPr>
            <p:ph type="ftr" sz="quarter" idx="11"/>
          </p:nvPr>
        </p:nvSpPr>
        <p:spPr>
          <a:xfrm>
            <a:off x="7896225" y="6288648"/>
            <a:ext cx="4114800" cy="365125"/>
          </a:xfrm>
        </p:spPr>
        <p:txBody>
          <a:bodyPr anchor="b" anchorCtr="1"/>
          <a:lstStyle>
            <a:lvl1pPr>
              <a:defRPr sz="1800">
                <a:solidFill>
                  <a:schemeClr val="bg1"/>
                </a:solidFill>
              </a:defRPr>
            </a:lvl1pPr>
          </a:lstStyle>
          <a:p>
            <a:endParaRPr lang="en-US" dirty="0"/>
          </a:p>
        </p:txBody>
      </p:sp>
    </p:spTree>
    <p:extLst>
      <p:ext uri="{BB962C8B-B14F-4D97-AF65-F5344CB8AC3E}">
        <p14:creationId xmlns:p14="http://schemas.microsoft.com/office/powerpoint/2010/main" val="36829444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A34D9B1-AB0A-4034-96D1-1272B15D79DC}"/>
              </a:ext>
            </a:extLst>
          </p:cNvPr>
          <p:cNvSpPr>
            <a:spLocks noGrp="1"/>
          </p:cNvSpPr>
          <p:nvPr>
            <p:ph type="body" sz="half" idx="2"/>
          </p:nvPr>
        </p:nvSpPr>
        <p:spPr>
          <a:xfrm>
            <a:off x="2286000" y="1894114"/>
            <a:ext cx="4357396" cy="432571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Picture Placeholder 2">
            <a:extLst>
              <a:ext uri="{FF2B5EF4-FFF2-40B4-BE49-F238E27FC236}">
                <a16:creationId xmlns:a16="http://schemas.microsoft.com/office/drawing/2014/main" id="{579CA2B5-7745-4EE4-AA6B-4C04515407BB}"/>
              </a:ext>
            </a:extLst>
          </p:cNvPr>
          <p:cNvSpPr>
            <a:spLocks noGrp="1"/>
          </p:cNvSpPr>
          <p:nvPr>
            <p:ph type="pic" idx="1"/>
          </p:nvPr>
        </p:nvSpPr>
        <p:spPr>
          <a:xfrm>
            <a:off x="6783355" y="1"/>
            <a:ext cx="5408646"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7" name="Slide Number Placeholder 6">
            <a:extLst>
              <a:ext uri="{FF2B5EF4-FFF2-40B4-BE49-F238E27FC236}">
                <a16:creationId xmlns:a16="http://schemas.microsoft.com/office/drawing/2014/main" id="{870E3C69-5B65-4D5C-9592-62EF77FDDEAF}"/>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dirty="0"/>
          </a:p>
        </p:txBody>
      </p:sp>
      <p:sp>
        <p:nvSpPr>
          <p:cNvPr id="5" name="Title 4">
            <a:extLst>
              <a:ext uri="{FF2B5EF4-FFF2-40B4-BE49-F238E27FC236}">
                <a16:creationId xmlns:a16="http://schemas.microsoft.com/office/drawing/2014/main" id="{5BB432F0-4273-4145-92A4-EE447DB13456}"/>
              </a:ext>
            </a:extLst>
          </p:cNvPr>
          <p:cNvSpPr>
            <a:spLocks noGrp="1"/>
          </p:cNvSpPr>
          <p:nvPr>
            <p:ph type="title"/>
          </p:nvPr>
        </p:nvSpPr>
        <p:spPr>
          <a:xfrm>
            <a:off x="2286000" y="365125"/>
            <a:ext cx="4357397" cy="1325563"/>
          </a:xfrm>
        </p:spPr>
        <p:txBody>
          <a:bodyPr/>
          <a:lstStyle>
            <a:lvl1pPr>
              <a:defRPr b="1"/>
            </a:lvl1pPr>
          </a:lstStyle>
          <a:p>
            <a:r>
              <a:rPr lang="en-US"/>
              <a:t>Click to edit Master title style</a:t>
            </a:r>
          </a:p>
        </p:txBody>
      </p:sp>
    </p:spTree>
    <p:extLst>
      <p:ext uri="{BB962C8B-B14F-4D97-AF65-F5344CB8AC3E}">
        <p14:creationId xmlns:p14="http://schemas.microsoft.com/office/powerpoint/2010/main" val="11589453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79D3D943-9064-4951-B936-9F56B4BCBC3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21C0C536-92FC-4E64-9194-22969EFD7D8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C9CB27D1-BF3D-4ED3-8A08-CC7E8DE907F5}"/>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dirty="0"/>
          </a:p>
        </p:txBody>
      </p:sp>
      <p:sp>
        <p:nvSpPr>
          <p:cNvPr id="8" name="Title 7">
            <a:extLst>
              <a:ext uri="{FF2B5EF4-FFF2-40B4-BE49-F238E27FC236}">
                <a16:creationId xmlns:a16="http://schemas.microsoft.com/office/drawing/2014/main" id="{D19A5C61-4DCC-422D-B66E-7FA5A8D32E80}"/>
              </a:ext>
            </a:extLst>
          </p:cNvPr>
          <p:cNvSpPr>
            <a:spLocks noGrp="1"/>
          </p:cNvSpPr>
          <p:nvPr>
            <p:ph type="title"/>
          </p:nvPr>
        </p:nvSpPr>
        <p:spPr/>
        <p:txBody>
          <a:bodyPr/>
          <a:lstStyle>
            <a:lvl1pPr>
              <a:defRPr b="1"/>
            </a:lvl1pPr>
          </a:lstStyle>
          <a:p>
            <a:r>
              <a:rPr lang="en-US"/>
              <a:t>Click to edit Master title style</a:t>
            </a:r>
          </a:p>
        </p:txBody>
      </p:sp>
    </p:spTree>
    <p:extLst>
      <p:ext uri="{BB962C8B-B14F-4D97-AF65-F5344CB8AC3E}">
        <p14:creationId xmlns:p14="http://schemas.microsoft.com/office/powerpoint/2010/main" val="4415718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secHead">
  <p:cSld name="Section Header">
    <p:bg>
      <p:bgPr>
        <a:gradFill>
          <a:gsLst>
            <a:gs pos="0">
              <a:srgbClr val="005CB9"/>
            </a:gs>
            <a:gs pos="35000">
              <a:srgbClr val="005CB9"/>
            </a:gs>
            <a:gs pos="100000">
              <a:srgbClr val="1F4E79"/>
            </a:gs>
          </a:gsLst>
          <a:path path="circle">
            <a:fillToRect l="50000" t="-80000" r="50000" b="180000"/>
          </a:path>
        </a:gradFill>
        <a:effectLst/>
      </p:bgPr>
    </p:bg>
    <p:spTree>
      <p:nvGrpSpPr>
        <p:cNvPr id="1" name=""/>
        <p:cNvGrpSpPr/>
        <p:nvPr/>
      </p:nvGrpSpPr>
      <p:grpSpPr>
        <a:xfrm>
          <a:off x="0" y="0"/>
          <a:ext cx="0" cy="0"/>
          <a:chOff x="0" y="0"/>
          <a:chExt cx="0" cy="0"/>
        </a:xfrm>
      </p:grpSpPr>
      <p:pic>
        <p:nvPicPr>
          <p:cNvPr id="7" name="Picture 6" title="&quot;&quot;">
            <a:extLst>
              <a:ext uri="{FF2B5EF4-FFF2-40B4-BE49-F238E27FC236}">
                <a16:creationId xmlns:a16="http://schemas.microsoft.com/office/drawing/2014/main" id="{4640CF87-8DF6-4C8B-97AA-9ABBA6BC439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9614"/>
          <a:stretch/>
        </p:blipFill>
        <p:spPr>
          <a:xfrm>
            <a:off x="1" y="6014859"/>
            <a:ext cx="12192000" cy="843141"/>
          </a:xfrm>
          <a:prstGeom prst="rect">
            <a:avLst/>
          </a:prstGeom>
          <a:ln>
            <a:noFill/>
          </a:ln>
        </p:spPr>
      </p:pic>
      <p:cxnSp>
        <p:nvCxnSpPr>
          <p:cNvPr id="8" name="Straight Connector 22" title="&quot; &quot;">
            <a:extLst>
              <a:ext uri="{FF2B5EF4-FFF2-40B4-BE49-F238E27FC236}">
                <a16:creationId xmlns:a16="http://schemas.microsoft.com/office/drawing/2014/main" id="{D13F4D1B-EF1A-49B9-B402-0B004EF26F30}"/>
              </a:ext>
            </a:extLst>
          </p:cNvPr>
          <p:cNvCxnSpPr>
            <a:cxnSpLocks noChangeShapeType="1"/>
          </p:cNvCxnSpPr>
          <p:nvPr userDrawn="1"/>
        </p:nvCxnSpPr>
        <p:spPr bwMode="auto">
          <a:xfrm>
            <a:off x="0" y="5997388"/>
            <a:ext cx="12192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pic>
        <p:nvPicPr>
          <p:cNvPr id="9" name="Picture 8" title="Texas Department of State Health Services logo">
            <a:extLst>
              <a:ext uri="{FF2B5EF4-FFF2-40B4-BE49-F238E27FC236}">
                <a16:creationId xmlns:a16="http://schemas.microsoft.com/office/drawing/2014/main" id="{CBA3BA64-CAE0-4BE1-AAB8-D83A5CA4B19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622" y="5979918"/>
            <a:ext cx="3236672" cy="872853"/>
          </a:xfrm>
          <a:prstGeom prst="rect">
            <a:avLst/>
          </a:prstGeom>
        </p:spPr>
      </p:pic>
      <p:sp>
        <p:nvSpPr>
          <p:cNvPr id="2" name="Title 1">
            <a:extLst>
              <a:ext uri="{FF2B5EF4-FFF2-40B4-BE49-F238E27FC236}">
                <a16:creationId xmlns:a16="http://schemas.microsoft.com/office/drawing/2014/main" id="{DE3F76AE-A06E-4432-81ED-28CBF6FB1A98}"/>
              </a:ext>
            </a:extLst>
          </p:cNvPr>
          <p:cNvSpPr>
            <a:spLocks noGrp="1"/>
          </p:cNvSpPr>
          <p:nvPr>
            <p:ph type="title" hasCustomPrompt="1"/>
          </p:nvPr>
        </p:nvSpPr>
        <p:spPr>
          <a:xfrm>
            <a:off x="831850" y="860611"/>
            <a:ext cx="10515600" cy="2873190"/>
          </a:xfrm>
        </p:spPr>
        <p:txBody>
          <a:bodyPr anchor="b"/>
          <a:lstStyle>
            <a:lvl1pPr>
              <a:defRPr sz="6000" b="1">
                <a:solidFill>
                  <a:schemeClr val="bg1"/>
                </a:solidFill>
                <a:latin typeface="+mn-lt"/>
              </a:defRPr>
            </a:lvl1pPr>
          </a:lstStyle>
          <a:p>
            <a:r>
              <a:rPr lang="en-US"/>
              <a:t>CLICK TO EDIT MASTER TITLE SLIDE	</a:t>
            </a:r>
          </a:p>
        </p:txBody>
      </p:sp>
      <p:sp>
        <p:nvSpPr>
          <p:cNvPr id="3" name="Text Placeholder 2">
            <a:extLst>
              <a:ext uri="{FF2B5EF4-FFF2-40B4-BE49-F238E27FC236}">
                <a16:creationId xmlns:a16="http://schemas.microsoft.com/office/drawing/2014/main" id="{D09E720B-E25C-49B3-978B-6706735DDA41}"/>
              </a:ext>
            </a:extLst>
          </p:cNvPr>
          <p:cNvSpPr>
            <a:spLocks noGrp="1"/>
          </p:cNvSpPr>
          <p:nvPr>
            <p:ph type="body" idx="1"/>
          </p:nvPr>
        </p:nvSpPr>
        <p:spPr>
          <a:xfrm>
            <a:off x="838200" y="3887608"/>
            <a:ext cx="10515600" cy="1500187"/>
          </a:xfrm>
        </p:spPr>
        <p:txBody>
          <a:bodyPr/>
          <a:lstStyle>
            <a:lvl1pPr marL="0" indent="0">
              <a:buNone/>
              <a:defRPr sz="2400">
                <a:solidFill>
                  <a:schemeClr val="bg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Footer Placeholder 4">
            <a:extLst>
              <a:ext uri="{FF2B5EF4-FFF2-40B4-BE49-F238E27FC236}">
                <a16:creationId xmlns:a16="http://schemas.microsoft.com/office/drawing/2014/main" id="{7D32FE2D-EC07-4B38-9F3D-0808B11B08CC}"/>
              </a:ext>
            </a:extLst>
          </p:cNvPr>
          <p:cNvSpPr>
            <a:spLocks noGrp="1"/>
          </p:cNvSpPr>
          <p:nvPr>
            <p:ph type="ftr" sz="quarter" idx="11"/>
          </p:nvPr>
        </p:nvSpPr>
        <p:spPr>
          <a:xfrm>
            <a:off x="7896225" y="6288648"/>
            <a:ext cx="4114800" cy="365125"/>
          </a:xfrm>
        </p:spPr>
        <p:txBody>
          <a:bodyPr anchor="b" anchorCtr="1"/>
          <a:lstStyle>
            <a:lvl1pPr>
              <a:defRPr sz="1800">
                <a:solidFill>
                  <a:schemeClr val="bg1"/>
                </a:solidFill>
              </a:defRPr>
            </a:lvl1pPr>
          </a:lstStyle>
          <a:p>
            <a:endParaRPr lang="en-US" dirty="0"/>
          </a:p>
        </p:txBody>
      </p:sp>
    </p:spTree>
    <p:extLst>
      <p:ext uri="{BB962C8B-B14F-4D97-AF65-F5344CB8AC3E}">
        <p14:creationId xmlns:p14="http://schemas.microsoft.com/office/powerpoint/2010/main" val="32152243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E4B68-0B79-44AD-8CC1-FFCBDF4EF0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AB490E-881C-48B0-BCF6-F629AFBAFC4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138549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amp;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F599D-6C02-48E0-8201-93256B595011}"/>
              </a:ext>
            </a:extLst>
          </p:cNvPr>
          <p:cNvSpPr>
            <a:spLocks noGrp="1"/>
          </p:cNvSpPr>
          <p:nvPr>
            <p:ph type="title"/>
          </p:nvPr>
        </p:nvSpPr>
        <p:spPr>
          <a:xfrm>
            <a:off x="838200" y="241300"/>
            <a:ext cx="10515600" cy="1325563"/>
          </a:xfrm>
        </p:spPr>
        <p:txBody>
          <a:bodyPr/>
          <a:lstStyle/>
          <a:p>
            <a:r>
              <a:rPr lang="en-US"/>
              <a:t>Click to edit Master title style</a:t>
            </a:r>
          </a:p>
        </p:txBody>
      </p:sp>
      <p:sp>
        <p:nvSpPr>
          <p:cNvPr id="7" name="Text Placeholder 6">
            <a:extLst>
              <a:ext uri="{FF2B5EF4-FFF2-40B4-BE49-F238E27FC236}">
                <a16:creationId xmlns:a16="http://schemas.microsoft.com/office/drawing/2014/main" id="{0AEDC7E3-DEC9-4498-81FE-201C83A126DE}"/>
              </a:ext>
            </a:extLst>
          </p:cNvPr>
          <p:cNvSpPr>
            <a:spLocks noGrp="1"/>
          </p:cNvSpPr>
          <p:nvPr>
            <p:ph type="body" sz="quarter" idx="10"/>
          </p:nvPr>
        </p:nvSpPr>
        <p:spPr>
          <a:xfrm>
            <a:off x="838200" y="1690688"/>
            <a:ext cx="5257800" cy="47291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icture Placeholder 8">
            <a:extLst>
              <a:ext uri="{FF2B5EF4-FFF2-40B4-BE49-F238E27FC236}">
                <a16:creationId xmlns:a16="http://schemas.microsoft.com/office/drawing/2014/main" id="{9E24D776-7FA7-4215-BC62-AA2523B364B6}"/>
              </a:ext>
            </a:extLst>
          </p:cNvPr>
          <p:cNvSpPr>
            <a:spLocks noGrp="1"/>
          </p:cNvSpPr>
          <p:nvPr>
            <p:ph type="pic" sz="quarter" idx="11"/>
          </p:nvPr>
        </p:nvSpPr>
        <p:spPr>
          <a:xfrm>
            <a:off x="6096000" y="1566863"/>
            <a:ext cx="6096000" cy="5068889"/>
          </a:xfrm>
        </p:spPr>
        <p:txBody>
          <a:bodyPr/>
          <a:lstStyle/>
          <a:p>
            <a:endParaRPr lang="en-US" dirty="0"/>
          </a:p>
          <a:p>
            <a:endParaRPr lang="en-US" dirty="0"/>
          </a:p>
          <a:p>
            <a:endParaRPr lang="en-US" dirty="0"/>
          </a:p>
          <a:p>
            <a:r>
              <a:rPr lang="en-US" dirty="0"/>
              <a:t>Picture</a:t>
            </a:r>
          </a:p>
        </p:txBody>
      </p:sp>
    </p:spTree>
    <p:extLst>
      <p:ext uri="{BB962C8B-B14F-4D97-AF65-F5344CB8AC3E}">
        <p14:creationId xmlns:p14="http://schemas.microsoft.com/office/powerpoint/2010/main" val="16314058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BD1ED-4C0D-4577-AED5-A0A39410D29D}"/>
              </a:ext>
            </a:extLst>
          </p:cNvPr>
          <p:cNvSpPr>
            <a:spLocks noGrp="1"/>
          </p:cNvSpPr>
          <p:nvPr>
            <p:ph type="title"/>
          </p:nvPr>
        </p:nvSpPr>
        <p:spPr>
          <a:xfrm>
            <a:off x="838200" y="22225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22053BCD-2F54-4A0A-9404-EB4BA9A7C69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CE411C-1F59-47D8-A553-7FD149C1CA7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6550851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27750-E989-42E1-85EA-B283ABB8F43F}"/>
              </a:ext>
            </a:extLst>
          </p:cNvPr>
          <p:cNvSpPr>
            <a:spLocks noGrp="1"/>
          </p:cNvSpPr>
          <p:nvPr>
            <p:ph type="title"/>
          </p:nvPr>
        </p:nvSpPr>
        <p:spPr>
          <a:xfrm>
            <a:off x="862014" y="27225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703CE5D-AEFD-4304-8BB8-521B2A47521B}"/>
              </a:ext>
            </a:extLst>
          </p:cNvPr>
          <p:cNvSpPr>
            <a:spLocks noGrp="1"/>
          </p:cNvSpPr>
          <p:nvPr>
            <p:ph type="body" idx="1"/>
          </p:nvPr>
        </p:nvSpPr>
        <p:spPr>
          <a:xfrm>
            <a:off x="862014"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16F4435-131E-4F88-9269-C3FA6101F24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D8856AE-F49A-4C80-83E3-EC3B15C0D2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D6D8EA7-F412-47B2-90FD-7A9C9762B28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BDBA92D-FCC2-48A1-8A3D-C92BCE8BE6E9}"/>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DF6F68FA-2583-4B95-8D25-580645123F7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95FE495-09D8-428E-9C45-A3BF074E9950}"/>
              </a:ext>
            </a:extLst>
          </p:cNvPr>
          <p:cNvSpPr>
            <a:spLocks noGrp="1"/>
          </p:cNvSpPr>
          <p:nvPr>
            <p:ph type="sldNum" sz="quarter" idx="12"/>
          </p:nvPr>
        </p:nvSpPr>
        <p:spPr/>
        <p:txBody>
          <a:bodyPr/>
          <a:lstStyle/>
          <a:p>
            <a:fld id="{6B6B54E4-5A71-4511-84E9-33A1CA2A9EE3}" type="slidenum">
              <a:rPr lang="en-US" smtClean="0"/>
              <a:t>‹#›</a:t>
            </a:fld>
            <a:endParaRPr lang="en-US" dirty="0"/>
          </a:p>
        </p:txBody>
      </p:sp>
    </p:spTree>
    <p:extLst>
      <p:ext uri="{BB962C8B-B14F-4D97-AF65-F5344CB8AC3E}">
        <p14:creationId xmlns:p14="http://schemas.microsoft.com/office/powerpoint/2010/main" val="22895253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64814-3467-4D26-BFFF-52A18F78E6CD}"/>
              </a:ext>
            </a:extLst>
          </p:cNvPr>
          <p:cNvSpPr>
            <a:spLocks noGrp="1"/>
          </p:cNvSpPr>
          <p:nvPr>
            <p:ph type="title"/>
          </p:nvPr>
        </p:nvSpPr>
        <p:spPr>
          <a:xfrm>
            <a:off x="838200" y="180975"/>
            <a:ext cx="10515600" cy="1325563"/>
          </a:xfrm>
        </p:spPr>
        <p:txBody>
          <a:bodyPr/>
          <a:lstStyle/>
          <a:p>
            <a:r>
              <a:rPr lang="en-US"/>
              <a:t>Click to edit Master title style</a:t>
            </a:r>
          </a:p>
        </p:txBody>
      </p:sp>
    </p:spTree>
    <p:extLst>
      <p:ext uri="{BB962C8B-B14F-4D97-AF65-F5344CB8AC3E}">
        <p14:creationId xmlns:p14="http://schemas.microsoft.com/office/powerpoint/2010/main" val="6775358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6387938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EC7CC-61B4-4A57-AEC1-6B45BD51729E}"/>
              </a:ext>
            </a:extLst>
          </p:cNvPr>
          <p:cNvSpPr>
            <a:spLocks noGrp="1"/>
          </p:cNvSpPr>
          <p:nvPr>
            <p:ph type="title"/>
          </p:nvPr>
        </p:nvSpPr>
        <p:spPr>
          <a:xfrm>
            <a:off x="839788" y="457200"/>
            <a:ext cx="3932237" cy="876300"/>
          </a:xfrm>
        </p:spPr>
        <p:txBody>
          <a:bodyPr anchor="b"/>
          <a:lstStyle>
            <a:lvl1pPr>
              <a:defRPr sz="3200"/>
            </a:lvl1pPr>
          </a:lstStyle>
          <a:p>
            <a:r>
              <a:rPr lang="en-US"/>
              <a:t>Click to edit Master title style</a:t>
            </a:r>
          </a:p>
        </p:txBody>
      </p:sp>
      <p:sp>
        <p:nvSpPr>
          <p:cNvPr id="4" name="Text Placeholder 3">
            <a:extLst>
              <a:ext uri="{FF2B5EF4-FFF2-40B4-BE49-F238E27FC236}">
                <a16:creationId xmlns:a16="http://schemas.microsoft.com/office/drawing/2014/main" id="{A7D82634-C662-4D30-A456-A3C406D01D5E}"/>
              </a:ext>
            </a:extLst>
          </p:cNvPr>
          <p:cNvSpPr>
            <a:spLocks noGrp="1"/>
          </p:cNvSpPr>
          <p:nvPr>
            <p:ph type="body" sz="half" idx="2"/>
          </p:nvPr>
        </p:nvSpPr>
        <p:spPr>
          <a:xfrm>
            <a:off x="839788" y="1446213"/>
            <a:ext cx="3932237" cy="44227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Content Placeholder 2">
            <a:extLst>
              <a:ext uri="{FF2B5EF4-FFF2-40B4-BE49-F238E27FC236}">
                <a16:creationId xmlns:a16="http://schemas.microsoft.com/office/drawing/2014/main" id="{9CAE74DC-C2C7-43A6-BBF0-AF07DE2D00D1}"/>
              </a:ext>
            </a:extLst>
          </p:cNvPr>
          <p:cNvSpPr>
            <a:spLocks noGrp="1"/>
          </p:cNvSpPr>
          <p:nvPr>
            <p:ph idx="1"/>
          </p:nvPr>
        </p:nvSpPr>
        <p:spPr>
          <a:xfrm>
            <a:off x="5183188" y="1438275"/>
            <a:ext cx="6172200" cy="44227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67853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DSHS Logo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30FFC8C-FFA4-4B32-A71B-6DF399E1577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369" b="8164"/>
          <a:stretch/>
        </p:blipFill>
        <p:spPr>
          <a:xfrm>
            <a:off x="0" y="0"/>
            <a:ext cx="12192000" cy="6858000"/>
          </a:xfrm>
          <a:prstGeom prst="rect">
            <a:avLst/>
          </a:prstGeom>
          <a:ln>
            <a:noFill/>
          </a:ln>
        </p:spPr>
      </p:pic>
      <p:cxnSp>
        <p:nvCxnSpPr>
          <p:cNvPr id="8" name="Straight Connector 22" title="&quot; &quot;">
            <a:extLst>
              <a:ext uri="{FF2B5EF4-FFF2-40B4-BE49-F238E27FC236}">
                <a16:creationId xmlns:a16="http://schemas.microsoft.com/office/drawing/2014/main" id="{B0F96CC1-470A-4CE3-9A55-CB49B5FCDE62}"/>
              </a:ext>
            </a:extLst>
          </p:cNvPr>
          <p:cNvCxnSpPr>
            <a:cxnSpLocks noChangeShapeType="1"/>
          </p:cNvCxnSpPr>
          <p:nvPr userDrawn="1"/>
        </p:nvCxnSpPr>
        <p:spPr bwMode="auto">
          <a:xfrm>
            <a:off x="0" y="171256"/>
            <a:ext cx="12192000" cy="0"/>
          </a:xfrm>
          <a:prstGeom prst="line">
            <a:avLst/>
          </a:prstGeom>
          <a:ln w="762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pic>
        <p:nvPicPr>
          <p:cNvPr id="10" name="Picture 9" title="Texas Department of State Health Services logo">
            <a:extLst>
              <a:ext uri="{FF2B5EF4-FFF2-40B4-BE49-F238E27FC236}">
                <a16:creationId xmlns:a16="http://schemas.microsoft.com/office/drawing/2014/main" id="{A2B8BECE-B9F2-4BF8-901C-9069CB22B8A5}"/>
              </a:ext>
            </a:extLst>
          </p:cNvPr>
          <p:cNvPicPr>
            <a:picLocks noChangeAspect="1"/>
          </p:cNvPicPr>
          <p:nvPr userDrawn="1"/>
        </p:nvPicPr>
        <p:blipFill>
          <a:blip r:embed="rId3"/>
          <a:stretch>
            <a:fillRect/>
          </a:stretch>
        </p:blipFill>
        <p:spPr>
          <a:xfrm>
            <a:off x="1151715" y="2096908"/>
            <a:ext cx="9888569" cy="2664183"/>
          </a:xfrm>
          <a:prstGeom prst="rect">
            <a:avLst/>
          </a:prstGeom>
        </p:spPr>
      </p:pic>
    </p:spTree>
    <p:extLst>
      <p:ext uri="{BB962C8B-B14F-4D97-AF65-F5344CB8AC3E}">
        <p14:creationId xmlns:p14="http://schemas.microsoft.com/office/powerpoint/2010/main" val="16149267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B3E45-7DCB-43D9-A8F6-F996162C191E}"/>
              </a:ext>
            </a:extLst>
          </p:cNvPr>
          <p:cNvSpPr>
            <a:spLocks noGrp="1"/>
          </p:cNvSpPr>
          <p:nvPr>
            <p:ph type="title"/>
          </p:nvPr>
        </p:nvSpPr>
        <p:spPr>
          <a:xfrm>
            <a:off x="839788" y="457200"/>
            <a:ext cx="3932237" cy="876300"/>
          </a:xfrm>
        </p:spPr>
        <p:txBody>
          <a:bodyPr anchor="b"/>
          <a:lstStyle>
            <a:lvl1pPr>
              <a:defRPr sz="3200"/>
            </a:lvl1pPr>
          </a:lstStyle>
          <a:p>
            <a:r>
              <a:rPr lang="en-US"/>
              <a:t>Click to edit Master title style</a:t>
            </a:r>
          </a:p>
        </p:txBody>
      </p:sp>
      <p:sp>
        <p:nvSpPr>
          <p:cNvPr id="4" name="Text Placeholder 3">
            <a:extLst>
              <a:ext uri="{FF2B5EF4-FFF2-40B4-BE49-F238E27FC236}">
                <a16:creationId xmlns:a16="http://schemas.microsoft.com/office/drawing/2014/main" id="{AA0EF7B0-00F0-41BA-B6CA-13DBCA778AAB}"/>
              </a:ext>
            </a:extLst>
          </p:cNvPr>
          <p:cNvSpPr>
            <a:spLocks noGrp="1"/>
          </p:cNvSpPr>
          <p:nvPr>
            <p:ph type="body" sz="half" idx="2"/>
          </p:nvPr>
        </p:nvSpPr>
        <p:spPr>
          <a:xfrm>
            <a:off x="839788" y="18288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Picture Placeholder 2">
            <a:extLst>
              <a:ext uri="{FF2B5EF4-FFF2-40B4-BE49-F238E27FC236}">
                <a16:creationId xmlns:a16="http://schemas.microsoft.com/office/drawing/2014/main" id="{A0F4763C-A6AC-4FC2-9B24-1D1A4CF76625}"/>
              </a:ext>
            </a:extLst>
          </p:cNvPr>
          <p:cNvSpPr>
            <a:spLocks noGrp="1"/>
          </p:cNvSpPr>
          <p:nvPr>
            <p:ph type="pic" idx="1"/>
          </p:nvPr>
        </p:nvSpPr>
        <p:spPr>
          <a:xfrm>
            <a:off x="5180012" y="16097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36793820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secHead">
  <p:cSld name="Section Header">
    <p:bg>
      <p:bgPr>
        <a:gradFill>
          <a:gsLst>
            <a:gs pos="0">
              <a:srgbClr val="005CB9"/>
            </a:gs>
            <a:gs pos="35000">
              <a:srgbClr val="005CB9"/>
            </a:gs>
            <a:gs pos="100000">
              <a:srgbClr val="1F4E79"/>
            </a:gs>
          </a:gsLst>
          <a:path path="circle">
            <a:fillToRect l="50000" t="-80000" r="50000" b="180000"/>
          </a:path>
        </a:gradFill>
        <a:effectLst/>
      </p:bgPr>
    </p:bg>
    <p:spTree>
      <p:nvGrpSpPr>
        <p:cNvPr id="1" name=""/>
        <p:cNvGrpSpPr/>
        <p:nvPr/>
      </p:nvGrpSpPr>
      <p:grpSpPr>
        <a:xfrm>
          <a:off x="0" y="0"/>
          <a:ext cx="0" cy="0"/>
          <a:chOff x="0" y="0"/>
          <a:chExt cx="0" cy="0"/>
        </a:xfrm>
      </p:grpSpPr>
      <p:pic>
        <p:nvPicPr>
          <p:cNvPr id="7" name="Picture 6" title="&quot;&quot;">
            <a:extLst>
              <a:ext uri="{FF2B5EF4-FFF2-40B4-BE49-F238E27FC236}">
                <a16:creationId xmlns:a16="http://schemas.microsoft.com/office/drawing/2014/main" id="{4640CF87-8DF6-4C8B-97AA-9ABBA6BC439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9614"/>
          <a:stretch/>
        </p:blipFill>
        <p:spPr>
          <a:xfrm>
            <a:off x="1" y="6014859"/>
            <a:ext cx="12192000" cy="843141"/>
          </a:xfrm>
          <a:prstGeom prst="rect">
            <a:avLst/>
          </a:prstGeom>
          <a:ln>
            <a:noFill/>
          </a:ln>
        </p:spPr>
      </p:pic>
      <p:cxnSp>
        <p:nvCxnSpPr>
          <p:cNvPr id="8" name="Straight Connector 22" title="&quot; &quot;">
            <a:extLst>
              <a:ext uri="{FF2B5EF4-FFF2-40B4-BE49-F238E27FC236}">
                <a16:creationId xmlns:a16="http://schemas.microsoft.com/office/drawing/2014/main" id="{D13F4D1B-EF1A-49B9-B402-0B004EF26F30}"/>
              </a:ext>
            </a:extLst>
          </p:cNvPr>
          <p:cNvCxnSpPr>
            <a:cxnSpLocks noChangeShapeType="1"/>
          </p:cNvCxnSpPr>
          <p:nvPr userDrawn="1"/>
        </p:nvCxnSpPr>
        <p:spPr bwMode="auto">
          <a:xfrm>
            <a:off x="0" y="5997388"/>
            <a:ext cx="12192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pic>
        <p:nvPicPr>
          <p:cNvPr id="9" name="Picture 8" title="Texas Department of State Health Services logo">
            <a:extLst>
              <a:ext uri="{FF2B5EF4-FFF2-40B4-BE49-F238E27FC236}">
                <a16:creationId xmlns:a16="http://schemas.microsoft.com/office/drawing/2014/main" id="{CBA3BA64-CAE0-4BE1-AAB8-D83A5CA4B19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622" y="5979918"/>
            <a:ext cx="3236672" cy="872853"/>
          </a:xfrm>
          <a:prstGeom prst="rect">
            <a:avLst/>
          </a:prstGeom>
        </p:spPr>
      </p:pic>
      <p:sp>
        <p:nvSpPr>
          <p:cNvPr id="2" name="Title 1">
            <a:extLst>
              <a:ext uri="{FF2B5EF4-FFF2-40B4-BE49-F238E27FC236}">
                <a16:creationId xmlns:a16="http://schemas.microsoft.com/office/drawing/2014/main" id="{DE3F76AE-A06E-4432-81ED-28CBF6FB1A98}"/>
              </a:ext>
            </a:extLst>
          </p:cNvPr>
          <p:cNvSpPr>
            <a:spLocks noGrp="1"/>
          </p:cNvSpPr>
          <p:nvPr>
            <p:ph type="title" hasCustomPrompt="1"/>
          </p:nvPr>
        </p:nvSpPr>
        <p:spPr>
          <a:xfrm>
            <a:off x="831850" y="860611"/>
            <a:ext cx="10515600" cy="2873190"/>
          </a:xfrm>
        </p:spPr>
        <p:txBody>
          <a:bodyPr anchor="b"/>
          <a:lstStyle>
            <a:lvl1pPr>
              <a:defRPr sz="6000" b="1">
                <a:solidFill>
                  <a:schemeClr val="bg1"/>
                </a:solidFill>
                <a:latin typeface="+mn-lt"/>
              </a:defRPr>
            </a:lvl1pPr>
          </a:lstStyle>
          <a:p>
            <a:r>
              <a:rPr lang="en-US"/>
              <a:t>CLICK TO EDIT MASTER TITLE SLIDE	</a:t>
            </a:r>
          </a:p>
        </p:txBody>
      </p:sp>
      <p:sp>
        <p:nvSpPr>
          <p:cNvPr id="3" name="Text Placeholder 2">
            <a:extLst>
              <a:ext uri="{FF2B5EF4-FFF2-40B4-BE49-F238E27FC236}">
                <a16:creationId xmlns:a16="http://schemas.microsoft.com/office/drawing/2014/main" id="{D09E720B-E25C-49B3-978B-6706735DDA41}"/>
              </a:ext>
            </a:extLst>
          </p:cNvPr>
          <p:cNvSpPr>
            <a:spLocks noGrp="1"/>
          </p:cNvSpPr>
          <p:nvPr>
            <p:ph type="body" idx="1"/>
          </p:nvPr>
        </p:nvSpPr>
        <p:spPr>
          <a:xfrm>
            <a:off x="838200" y="3887608"/>
            <a:ext cx="10515600" cy="1500187"/>
          </a:xfrm>
        </p:spPr>
        <p:txBody>
          <a:bodyPr/>
          <a:lstStyle>
            <a:lvl1pPr marL="0" indent="0">
              <a:buNone/>
              <a:defRPr sz="2400">
                <a:solidFill>
                  <a:schemeClr val="bg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Footer Placeholder 4">
            <a:extLst>
              <a:ext uri="{FF2B5EF4-FFF2-40B4-BE49-F238E27FC236}">
                <a16:creationId xmlns:a16="http://schemas.microsoft.com/office/drawing/2014/main" id="{7D32FE2D-EC07-4B38-9F3D-0808B11B08CC}"/>
              </a:ext>
            </a:extLst>
          </p:cNvPr>
          <p:cNvSpPr>
            <a:spLocks noGrp="1"/>
          </p:cNvSpPr>
          <p:nvPr>
            <p:ph type="ftr" sz="quarter" idx="11"/>
          </p:nvPr>
        </p:nvSpPr>
        <p:spPr>
          <a:xfrm>
            <a:off x="7896225" y="6288648"/>
            <a:ext cx="4114800" cy="365125"/>
          </a:xfrm>
        </p:spPr>
        <p:txBody>
          <a:bodyPr anchor="b" anchorCtr="1"/>
          <a:lstStyle>
            <a:lvl1pPr>
              <a:defRPr sz="1800">
                <a:solidFill>
                  <a:schemeClr val="bg1"/>
                </a:solidFill>
              </a:defRPr>
            </a:lvl1pPr>
          </a:lstStyle>
          <a:p>
            <a:endParaRPr lang="en-US" dirty="0"/>
          </a:p>
        </p:txBody>
      </p:sp>
    </p:spTree>
    <p:extLst>
      <p:ext uri="{BB962C8B-B14F-4D97-AF65-F5344CB8AC3E}">
        <p14:creationId xmlns:p14="http://schemas.microsoft.com/office/powerpoint/2010/main" val="3504832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Content &amp; Pictur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ABD5-C31F-46EC-9CD3-DED924A08517}"/>
              </a:ext>
            </a:extLst>
          </p:cNvPr>
          <p:cNvSpPr>
            <a:spLocks noGrp="1"/>
          </p:cNvSpPr>
          <p:nvPr>
            <p:ph type="title"/>
          </p:nvPr>
        </p:nvSpPr>
        <p:spPr>
          <a:xfrm>
            <a:off x="838200" y="365125"/>
            <a:ext cx="5181600" cy="1108807"/>
          </a:xfrm>
        </p:spPr>
        <p:txBody>
          <a:bodyPr/>
          <a:lstStyle>
            <a:lvl1pPr>
              <a:defRPr b="1">
                <a:solidFill>
                  <a:srgbClr val="003087"/>
                </a:solidFill>
                <a:latin typeface="+mn-lt"/>
              </a:defRPr>
            </a:lvl1pPr>
          </a:lstStyle>
          <a:p>
            <a:r>
              <a:rPr lang="en-US"/>
              <a:t>Click to edit Master title style</a:t>
            </a:r>
          </a:p>
        </p:txBody>
      </p:sp>
      <p:sp>
        <p:nvSpPr>
          <p:cNvPr id="10" name="Subtitle 2">
            <a:extLst>
              <a:ext uri="{FF2B5EF4-FFF2-40B4-BE49-F238E27FC236}">
                <a16:creationId xmlns:a16="http://schemas.microsoft.com/office/drawing/2014/main" id="{CB133A63-C708-47BD-ACF4-8B6CB2BD3D06}"/>
              </a:ext>
            </a:extLst>
          </p:cNvPr>
          <p:cNvSpPr>
            <a:spLocks noGrp="1"/>
          </p:cNvSpPr>
          <p:nvPr>
            <p:ph type="subTitle" idx="13"/>
          </p:nvPr>
        </p:nvSpPr>
        <p:spPr>
          <a:xfrm>
            <a:off x="838200" y="1473932"/>
            <a:ext cx="5181600" cy="408005"/>
          </a:xfrm>
        </p:spPr>
        <p:txBody>
          <a:bodyPr/>
          <a:lstStyle>
            <a:lvl1pPr marL="0" indent="0" algn="l">
              <a:buNone/>
              <a:defRPr sz="2400" b="1">
                <a:solidFill>
                  <a:srgbClr val="3F576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Content Placeholder 2">
            <a:extLst>
              <a:ext uri="{FF2B5EF4-FFF2-40B4-BE49-F238E27FC236}">
                <a16:creationId xmlns:a16="http://schemas.microsoft.com/office/drawing/2014/main" id="{C9FC7437-CEE2-4D3D-ABFF-BA414C9612E1}"/>
              </a:ext>
            </a:extLst>
          </p:cNvPr>
          <p:cNvSpPr>
            <a:spLocks noGrp="1"/>
          </p:cNvSpPr>
          <p:nvPr>
            <p:ph sz="half" idx="1"/>
          </p:nvPr>
        </p:nvSpPr>
        <p:spPr>
          <a:xfrm>
            <a:off x="838200" y="2202023"/>
            <a:ext cx="5181600" cy="39749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Picture Placeholder 16">
            <a:extLst>
              <a:ext uri="{FF2B5EF4-FFF2-40B4-BE49-F238E27FC236}">
                <a16:creationId xmlns:a16="http://schemas.microsoft.com/office/drawing/2014/main" id="{F01F10DD-B56D-4580-8ED0-FA1631DEED4F}"/>
              </a:ext>
            </a:extLst>
          </p:cNvPr>
          <p:cNvSpPr>
            <a:spLocks noGrp="1"/>
          </p:cNvSpPr>
          <p:nvPr>
            <p:ph type="pic" sz="quarter" idx="14"/>
          </p:nvPr>
        </p:nvSpPr>
        <p:spPr>
          <a:xfrm>
            <a:off x="6229350" y="0"/>
            <a:ext cx="5962650" cy="6626578"/>
          </a:xfrm>
        </p:spPr>
        <p:txBody>
          <a:bodyPr/>
          <a:lstStyle/>
          <a:p>
            <a:r>
              <a:rPr lang="en-US" dirty="0"/>
              <a:t>Click icon to add picture</a:t>
            </a:r>
          </a:p>
        </p:txBody>
      </p:sp>
      <p:sp>
        <p:nvSpPr>
          <p:cNvPr id="11" name="Pentagon 9">
            <a:extLst>
              <a:ext uri="{FF2B5EF4-FFF2-40B4-BE49-F238E27FC236}">
                <a16:creationId xmlns:a16="http://schemas.microsoft.com/office/drawing/2014/main" id="{074A4DD4-1876-4878-9EFC-2A372FE3E4E6}"/>
              </a:ext>
            </a:extLst>
          </p:cNvPr>
          <p:cNvSpPr/>
          <p:nvPr userDrawn="1"/>
        </p:nvSpPr>
        <p:spPr>
          <a:xfrm>
            <a:off x="0" y="1881937"/>
            <a:ext cx="6229350"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spTree>
    <p:extLst>
      <p:ext uri="{BB962C8B-B14F-4D97-AF65-F5344CB8AC3E}">
        <p14:creationId xmlns:p14="http://schemas.microsoft.com/office/powerpoint/2010/main" val="3603463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ABD5-C31F-46EC-9CD3-DED924A08517}"/>
              </a:ext>
            </a:extLst>
          </p:cNvPr>
          <p:cNvSpPr>
            <a:spLocks noGrp="1"/>
          </p:cNvSpPr>
          <p:nvPr>
            <p:ph type="title"/>
          </p:nvPr>
        </p:nvSpPr>
        <p:spPr>
          <a:xfrm>
            <a:off x="838200" y="365125"/>
            <a:ext cx="5181600" cy="1108807"/>
          </a:xfrm>
        </p:spPr>
        <p:txBody>
          <a:bodyPr/>
          <a:lstStyle>
            <a:lvl1pPr>
              <a:defRPr b="1">
                <a:solidFill>
                  <a:srgbClr val="003087"/>
                </a:solidFill>
                <a:latin typeface="+mn-lt"/>
              </a:defRPr>
            </a:lvl1pPr>
          </a:lstStyle>
          <a:p>
            <a:r>
              <a:rPr lang="en-US"/>
              <a:t>Click to edit Master title style</a:t>
            </a:r>
          </a:p>
        </p:txBody>
      </p:sp>
      <p:sp>
        <p:nvSpPr>
          <p:cNvPr id="10" name="Subtitle 2">
            <a:extLst>
              <a:ext uri="{FF2B5EF4-FFF2-40B4-BE49-F238E27FC236}">
                <a16:creationId xmlns:a16="http://schemas.microsoft.com/office/drawing/2014/main" id="{CB133A63-C708-47BD-ACF4-8B6CB2BD3D06}"/>
              </a:ext>
            </a:extLst>
          </p:cNvPr>
          <p:cNvSpPr>
            <a:spLocks noGrp="1"/>
          </p:cNvSpPr>
          <p:nvPr>
            <p:ph type="subTitle" idx="13"/>
          </p:nvPr>
        </p:nvSpPr>
        <p:spPr>
          <a:xfrm>
            <a:off x="838200" y="1473932"/>
            <a:ext cx="5181600" cy="408005"/>
          </a:xfrm>
        </p:spPr>
        <p:txBody>
          <a:bodyPr/>
          <a:lstStyle>
            <a:lvl1pPr marL="0" indent="0" algn="l">
              <a:buNone/>
              <a:defRPr sz="2400" b="1">
                <a:solidFill>
                  <a:srgbClr val="3F576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Content Placeholder 2">
            <a:extLst>
              <a:ext uri="{FF2B5EF4-FFF2-40B4-BE49-F238E27FC236}">
                <a16:creationId xmlns:a16="http://schemas.microsoft.com/office/drawing/2014/main" id="{C9FC7437-CEE2-4D3D-ABFF-BA414C9612E1}"/>
              </a:ext>
            </a:extLst>
          </p:cNvPr>
          <p:cNvSpPr>
            <a:spLocks noGrp="1"/>
          </p:cNvSpPr>
          <p:nvPr>
            <p:ph sz="half" idx="1"/>
          </p:nvPr>
        </p:nvSpPr>
        <p:spPr>
          <a:xfrm>
            <a:off x="838200" y="2202023"/>
            <a:ext cx="5181600" cy="39749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hart Placeholder 4">
            <a:extLst>
              <a:ext uri="{FF2B5EF4-FFF2-40B4-BE49-F238E27FC236}">
                <a16:creationId xmlns:a16="http://schemas.microsoft.com/office/drawing/2014/main" id="{988DF98B-20B8-4A8B-B42A-3A01690B356B}"/>
              </a:ext>
            </a:extLst>
          </p:cNvPr>
          <p:cNvSpPr>
            <a:spLocks noGrp="1"/>
          </p:cNvSpPr>
          <p:nvPr>
            <p:ph type="chart" sz="quarter" idx="14"/>
          </p:nvPr>
        </p:nvSpPr>
        <p:spPr>
          <a:xfrm>
            <a:off x="6181725" y="365125"/>
            <a:ext cx="5781675" cy="5811838"/>
          </a:xfrm>
        </p:spPr>
        <p:txBody>
          <a:bodyPr/>
          <a:lstStyle/>
          <a:p>
            <a:r>
              <a:rPr lang="en-US" dirty="0"/>
              <a:t>Click icon to add chart</a:t>
            </a:r>
          </a:p>
        </p:txBody>
      </p:sp>
      <p:sp>
        <p:nvSpPr>
          <p:cNvPr id="11" name="Pentagon 9">
            <a:extLst>
              <a:ext uri="{FF2B5EF4-FFF2-40B4-BE49-F238E27FC236}">
                <a16:creationId xmlns:a16="http://schemas.microsoft.com/office/drawing/2014/main" id="{074A4DD4-1876-4878-9EFC-2A372FE3E4E6}"/>
              </a:ext>
            </a:extLst>
          </p:cNvPr>
          <p:cNvSpPr/>
          <p:nvPr userDrawn="1"/>
        </p:nvSpPr>
        <p:spPr>
          <a:xfrm>
            <a:off x="0" y="1881937"/>
            <a:ext cx="6181725"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spTree>
    <p:extLst>
      <p:ext uri="{BB962C8B-B14F-4D97-AF65-F5344CB8AC3E}">
        <p14:creationId xmlns:p14="http://schemas.microsoft.com/office/powerpoint/2010/main" val="2222234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Smart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ABD5-C31F-46EC-9CD3-DED924A08517}"/>
              </a:ext>
            </a:extLst>
          </p:cNvPr>
          <p:cNvSpPr>
            <a:spLocks noGrp="1"/>
          </p:cNvSpPr>
          <p:nvPr>
            <p:ph type="title"/>
          </p:nvPr>
        </p:nvSpPr>
        <p:spPr>
          <a:xfrm>
            <a:off x="838200" y="365125"/>
            <a:ext cx="5181600" cy="1108807"/>
          </a:xfrm>
        </p:spPr>
        <p:txBody>
          <a:bodyPr/>
          <a:lstStyle>
            <a:lvl1pPr>
              <a:defRPr b="1">
                <a:solidFill>
                  <a:srgbClr val="003087"/>
                </a:solidFill>
                <a:latin typeface="+mn-lt"/>
              </a:defRPr>
            </a:lvl1pPr>
          </a:lstStyle>
          <a:p>
            <a:r>
              <a:rPr lang="en-US"/>
              <a:t>Click to edit Master title style</a:t>
            </a:r>
          </a:p>
        </p:txBody>
      </p:sp>
      <p:sp>
        <p:nvSpPr>
          <p:cNvPr id="10" name="Subtitle 2">
            <a:extLst>
              <a:ext uri="{FF2B5EF4-FFF2-40B4-BE49-F238E27FC236}">
                <a16:creationId xmlns:a16="http://schemas.microsoft.com/office/drawing/2014/main" id="{CB133A63-C708-47BD-ACF4-8B6CB2BD3D06}"/>
              </a:ext>
            </a:extLst>
          </p:cNvPr>
          <p:cNvSpPr>
            <a:spLocks noGrp="1"/>
          </p:cNvSpPr>
          <p:nvPr>
            <p:ph type="subTitle" idx="13"/>
          </p:nvPr>
        </p:nvSpPr>
        <p:spPr>
          <a:xfrm>
            <a:off x="838200" y="1473932"/>
            <a:ext cx="5181600" cy="408005"/>
          </a:xfrm>
        </p:spPr>
        <p:txBody>
          <a:bodyPr/>
          <a:lstStyle>
            <a:lvl1pPr marL="0" indent="0" algn="l">
              <a:buNone/>
              <a:defRPr sz="2400" b="1">
                <a:solidFill>
                  <a:srgbClr val="3F576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Content Placeholder 2">
            <a:extLst>
              <a:ext uri="{FF2B5EF4-FFF2-40B4-BE49-F238E27FC236}">
                <a16:creationId xmlns:a16="http://schemas.microsoft.com/office/drawing/2014/main" id="{C9FC7437-CEE2-4D3D-ABFF-BA414C9612E1}"/>
              </a:ext>
            </a:extLst>
          </p:cNvPr>
          <p:cNvSpPr>
            <a:spLocks noGrp="1"/>
          </p:cNvSpPr>
          <p:nvPr>
            <p:ph sz="half" idx="1"/>
          </p:nvPr>
        </p:nvSpPr>
        <p:spPr>
          <a:xfrm>
            <a:off x="838200" y="2202023"/>
            <a:ext cx="5181600" cy="39749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martArt Placeholder 5">
            <a:extLst>
              <a:ext uri="{FF2B5EF4-FFF2-40B4-BE49-F238E27FC236}">
                <a16:creationId xmlns:a16="http://schemas.microsoft.com/office/drawing/2014/main" id="{93B84CD7-E3DE-4EAD-B020-8FA723115259}"/>
              </a:ext>
            </a:extLst>
          </p:cNvPr>
          <p:cNvSpPr>
            <a:spLocks noGrp="1"/>
          </p:cNvSpPr>
          <p:nvPr>
            <p:ph type="dgm" sz="quarter" idx="14"/>
          </p:nvPr>
        </p:nvSpPr>
        <p:spPr>
          <a:xfrm>
            <a:off x="6191250" y="365124"/>
            <a:ext cx="5899150" cy="5811837"/>
          </a:xfrm>
        </p:spPr>
        <p:txBody>
          <a:bodyPr/>
          <a:lstStyle/>
          <a:p>
            <a:r>
              <a:rPr lang="en-US" dirty="0"/>
              <a:t>Click icon to add SmartArt graphic</a:t>
            </a:r>
          </a:p>
        </p:txBody>
      </p:sp>
      <p:sp>
        <p:nvSpPr>
          <p:cNvPr id="11" name="Pentagon 9" title="&quot;&quot;">
            <a:extLst>
              <a:ext uri="{FF2B5EF4-FFF2-40B4-BE49-F238E27FC236}">
                <a16:creationId xmlns:a16="http://schemas.microsoft.com/office/drawing/2014/main" id="{074A4DD4-1876-4878-9EFC-2A372FE3E4E6}"/>
              </a:ext>
            </a:extLst>
          </p:cNvPr>
          <p:cNvSpPr/>
          <p:nvPr userDrawn="1"/>
        </p:nvSpPr>
        <p:spPr>
          <a:xfrm>
            <a:off x="0" y="1881937"/>
            <a:ext cx="6191250"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spTree>
    <p:extLst>
      <p:ext uri="{BB962C8B-B14F-4D97-AF65-F5344CB8AC3E}">
        <p14:creationId xmlns:p14="http://schemas.microsoft.com/office/powerpoint/2010/main" val="4098674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Title Placeholder 1">
            <a:extLst>
              <a:ext uri="{FF2B5EF4-FFF2-40B4-BE49-F238E27FC236}">
                <a16:creationId xmlns:a16="http://schemas.microsoft.com/office/drawing/2014/main" id="{71F0F69E-33C8-46AD-AFE8-E682F31FDB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DB042E3-8A59-4CF8-BACD-284F3D6047A3}"/>
              </a:ext>
            </a:extLst>
          </p:cNvPr>
          <p:cNvSpPr>
            <a:spLocks noGrp="1"/>
          </p:cNvSpPr>
          <p:nvPr>
            <p:ph type="body" idx="1" hasCustomPrompt="1"/>
          </p:nvPr>
        </p:nvSpPr>
        <p:spPr>
          <a:xfrm>
            <a:off x="839788" y="1681163"/>
            <a:ext cx="5157787" cy="823912"/>
          </a:xfrm>
        </p:spPr>
        <p:txBody>
          <a:bodyPr anchor="b"/>
          <a:lstStyle>
            <a:lvl1pPr marL="0" indent="0">
              <a:buNone/>
              <a:defRPr sz="2400" b="1">
                <a:solidFill>
                  <a:srgbClr val="3F576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a:t>Click to edit Master subtitle style</a:t>
            </a:r>
          </a:p>
        </p:txBody>
      </p:sp>
      <p:sp>
        <p:nvSpPr>
          <p:cNvPr id="4" name="Content Placeholder 3">
            <a:extLst>
              <a:ext uri="{FF2B5EF4-FFF2-40B4-BE49-F238E27FC236}">
                <a16:creationId xmlns:a16="http://schemas.microsoft.com/office/drawing/2014/main" id="{43085664-0946-473B-868A-BEEF5B70497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B17778-023B-49CB-BE94-DEB9D1F32C95}"/>
              </a:ext>
            </a:extLst>
          </p:cNvPr>
          <p:cNvSpPr>
            <a:spLocks noGrp="1"/>
          </p:cNvSpPr>
          <p:nvPr>
            <p:ph type="body" sz="quarter" idx="3" hasCustomPrompt="1"/>
          </p:nvPr>
        </p:nvSpPr>
        <p:spPr>
          <a:xfrm>
            <a:off x="6172200" y="1681163"/>
            <a:ext cx="5183188" cy="823912"/>
          </a:xfrm>
        </p:spPr>
        <p:txBody>
          <a:bodyPr anchor="b"/>
          <a:lstStyle>
            <a:lvl1pPr marL="0" indent="0">
              <a:buNone/>
              <a:defRPr sz="2400" b="1">
                <a:solidFill>
                  <a:srgbClr val="3F576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a:t>Click to edit Master subtitle style</a:t>
            </a:r>
          </a:p>
        </p:txBody>
      </p:sp>
      <p:sp>
        <p:nvSpPr>
          <p:cNvPr id="6" name="Content Placeholder 5">
            <a:extLst>
              <a:ext uri="{FF2B5EF4-FFF2-40B4-BE49-F238E27FC236}">
                <a16:creationId xmlns:a16="http://schemas.microsoft.com/office/drawing/2014/main" id="{D22EBC45-D549-45B7-9284-C4D9BD44FB7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FD8CA6-BCA5-4C41-AE0B-6F8E3F3EF031}"/>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0805082F-CA85-447C-980B-AF8AD0CF45D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59554CB-67B2-405D-AA12-5203EF6BE27B}"/>
              </a:ext>
            </a:extLst>
          </p:cNvPr>
          <p:cNvSpPr>
            <a:spLocks noGrp="1"/>
          </p:cNvSpPr>
          <p:nvPr>
            <p:ph type="sldNum" sz="quarter" idx="12"/>
          </p:nvPr>
        </p:nvSpPr>
        <p:spPr/>
        <p:txBody>
          <a:bodyPr/>
          <a:lstStyle/>
          <a:p>
            <a:fld id="{2AF131E7-C65A-4205-BD59-AD27FEB0E13B}" type="slidenum">
              <a:rPr lang="en-US" smtClean="0"/>
              <a:t>‹#›</a:t>
            </a:fld>
            <a:endParaRPr lang="en-US" dirty="0"/>
          </a:p>
        </p:txBody>
      </p:sp>
      <p:sp>
        <p:nvSpPr>
          <p:cNvPr id="10" name="Pentagon 9" title="&quot;&quot;">
            <a:extLst>
              <a:ext uri="{FF2B5EF4-FFF2-40B4-BE49-F238E27FC236}">
                <a16:creationId xmlns:a16="http://schemas.microsoft.com/office/drawing/2014/main" id="{227EE276-2340-47AD-808D-8111F32104A8}"/>
              </a:ext>
            </a:extLst>
          </p:cNvPr>
          <p:cNvSpPr/>
          <p:nvPr userDrawn="1"/>
        </p:nvSpPr>
        <p:spPr>
          <a:xfrm>
            <a:off x="0" y="1633333"/>
            <a:ext cx="6581872"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spTree>
    <p:extLst>
      <p:ext uri="{BB962C8B-B14F-4D97-AF65-F5344CB8AC3E}">
        <p14:creationId xmlns:p14="http://schemas.microsoft.com/office/powerpoint/2010/main" val="1517888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11" name="Title Placeholder 1">
            <a:extLst>
              <a:ext uri="{FF2B5EF4-FFF2-40B4-BE49-F238E27FC236}">
                <a16:creationId xmlns:a16="http://schemas.microsoft.com/office/drawing/2014/main" id="{71F0F69E-33C8-46AD-AFE8-E682F31FDB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7" name="Date Placeholder 6">
            <a:extLst>
              <a:ext uri="{FF2B5EF4-FFF2-40B4-BE49-F238E27FC236}">
                <a16:creationId xmlns:a16="http://schemas.microsoft.com/office/drawing/2014/main" id="{D6FD8CA6-BCA5-4C41-AE0B-6F8E3F3EF031}"/>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0805082F-CA85-447C-980B-AF8AD0CF45D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59554CB-67B2-405D-AA12-5203EF6BE27B}"/>
              </a:ext>
            </a:extLst>
          </p:cNvPr>
          <p:cNvSpPr>
            <a:spLocks noGrp="1"/>
          </p:cNvSpPr>
          <p:nvPr>
            <p:ph type="sldNum" sz="quarter" idx="12"/>
          </p:nvPr>
        </p:nvSpPr>
        <p:spPr/>
        <p:txBody>
          <a:bodyPr/>
          <a:lstStyle/>
          <a:p>
            <a:fld id="{2AF131E7-C65A-4205-BD59-AD27FEB0E13B}" type="slidenum">
              <a:rPr lang="en-US" smtClean="0"/>
              <a:t>‹#›</a:t>
            </a:fld>
            <a:endParaRPr lang="en-US" dirty="0"/>
          </a:p>
        </p:txBody>
      </p:sp>
      <p:sp>
        <p:nvSpPr>
          <p:cNvPr id="10" name="Pentagon 9" title="&quot;&quot;">
            <a:extLst>
              <a:ext uri="{FF2B5EF4-FFF2-40B4-BE49-F238E27FC236}">
                <a16:creationId xmlns:a16="http://schemas.microsoft.com/office/drawing/2014/main" id="{227EE276-2340-47AD-808D-8111F32104A8}"/>
              </a:ext>
            </a:extLst>
          </p:cNvPr>
          <p:cNvSpPr/>
          <p:nvPr userDrawn="1"/>
        </p:nvSpPr>
        <p:spPr>
          <a:xfrm>
            <a:off x="0" y="1633333"/>
            <a:ext cx="6581872"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sp>
        <p:nvSpPr>
          <p:cNvPr id="12" name="Table Placeholder 11">
            <a:extLst>
              <a:ext uri="{FF2B5EF4-FFF2-40B4-BE49-F238E27FC236}">
                <a16:creationId xmlns:a16="http://schemas.microsoft.com/office/drawing/2014/main" id="{AE97D9D6-D5E6-4AB6-931A-C7DAD67FF1B1}"/>
              </a:ext>
            </a:extLst>
          </p:cNvPr>
          <p:cNvSpPr>
            <a:spLocks noGrp="1"/>
          </p:cNvSpPr>
          <p:nvPr>
            <p:ph type="tbl" sz="quarter" idx="13"/>
          </p:nvPr>
        </p:nvSpPr>
        <p:spPr>
          <a:xfrm>
            <a:off x="838201" y="1982479"/>
            <a:ext cx="10515599" cy="4165423"/>
          </a:xfrm>
        </p:spPr>
        <p:txBody>
          <a:bodyPr/>
          <a:lstStyle/>
          <a:p>
            <a:r>
              <a:rPr lang="en-US" dirty="0"/>
              <a:t>Click icon to add table</a:t>
            </a:r>
          </a:p>
        </p:txBody>
      </p:sp>
    </p:spTree>
    <p:extLst>
      <p:ext uri="{BB962C8B-B14F-4D97-AF65-F5344CB8AC3E}">
        <p14:creationId xmlns:p14="http://schemas.microsoft.com/office/powerpoint/2010/main" val="2564615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E5682-FAE2-42A3-AF81-49944D0B838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547DC5-63BB-42E8-BDA7-AA9FEFE752EA}"/>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B07C0EFE-8E38-48E6-9C30-91250D0891E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B0EF709-0170-4F0E-8BA7-0BCC93770675}"/>
              </a:ext>
            </a:extLst>
          </p:cNvPr>
          <p:cNvSpPr>
            <a:spLocks noGrp="1"/>
          </p:cNvSpPr>
          <p:nvPr>
            <p:ph type="sldNum" sz="quarter" idx="12"/>
          </p:nvPr>
        </p:nvSpPr>
        <p:spPr/>
        <p:txBody>
          <a:bodyPr/>
          <a:lstStyle/>
          <a:p>
            <a:fld id="{2AF131E7-C65A-4205-BD59-AD27FEB0E13B}" type="slidenum">
              <a:rPr lang="en-US" smtClean="0"/>
              <a:t>‹#›</a:t>
            </a:fld>
            <a:endParaRPr lang="en-US" dirty="0"/>
          </a:p>
        </p:txBody>
      </p:sp>
    </p:spTree>
    <p:extLst>
      <p:ext uri="{BB962C8B-B14F-4D97-AF65-F5344CB8AC3E}">
        <p14:creationId xmlns:p14="http://schemas.microsoft.com/office/powerpoint/2010/main" val="2346260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4.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1.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image" Target="../media/image1.png"/><Relationship Id="rId5" Type="http://schemas.openxmlformats.org/officeDocument/2006/relationships/slideLayout" Target="../slideLayouts/slideLayout27.xml"/><Relationship Id="rId10" Type="http://schemas.openxmlformats.org/officeDocument/2006/relationships/theme" Target="../theme/theme3.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8443D7-7F30-4B8B-A2B9-80AFCA4338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033437-94B2-48B2-B9DF-D0A124C361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6196B4-59A7-4F55-AB1F-E472546A9C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a:extLst>
              <a:ext uri="{FF2B5EF4-FFF2-40B4-BE49-F238E27FC236}">
                <a16:creationId xmlns:a16="http://schemas.microsoft.com/office/drawing/2014/main" id="{0ED6C522-DAE5-4E68-AFB5-CB47A0262C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025248E-2126-4CBB-924B-FEEF06B72F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131E7-C65A-4205-BD59-AD27FEB0E13B}" type="slidenum">
              <a:rPr lang="en-US" smtClean="0"/>
              <a:t>‹#›</a:t>
            </a:fld>
            <a:endParaRPr lang="en-US" dirty="0"/>
          </a:p>
        </p:txBody>
      </p:sp>
      <p:pic>
        <p:nvPicPr>
          <p:cNvPr id="9" name="Picture 8">
            <a:extLst>
              <a:ext uri="{FF2B5EF4-FFF2-40B4-BE49-F238E27FC236}">
                <a16:creationId xmlns:a16="http://schemas.microsoft.com/office/drawing/2014/main" id="{0F482BAF-12B2-4620-96B5-33302AEFD9DE}"/>
              </a:ext>
            </a:extLst>
          </p:cNvPr>
          <p:cNvPicPr>
            <a:picLocks noChangeAspect="1"/>
          </p:cNvPicPr>
          <p:nvPr userDrawn="1"/>
        </p:nvPicPr>
        <p:blipFill rotWithShape="1">
          <a:blip r:embed="rId14">
            <a:extLst>
              <a:ext uri="{28A0092B-C50C-407E-A947-70E740481C1C}">
                <a14:useLocalDpi xmlns:a14="http://schemas.microsoft.com/office/drawing/2010/main" val="0"/>
              </a:ext>
            </a:extLst>
          </a:blip>
          <a:srcRect t="89614" b="8157"/>
          <a:stretch/>
        </p:blipFill>
        <p:spPr>
          <a:xfrm>
            <a:off x="0" y="6677025"/>
            <a:ext cx="12192000" cy="180975"/>
          </a:xfrm>
          <a:prstGeom prst="rect">
            <a:avLst/>
          </a:prstGeom>
          <a:ln>
            <a:noFill/>
          </a:ln>
        </p:spPr>
      </p:pic>
      <p:cxnSp>
        <p:nvCxnSpPr>
          <p:cNvPr id="10" name="Straight Connector 22" title="&quot; &quot;">
            <a:extLst>
              <a:ext uri="{FF2B5EF4-FFF2-40B4-BE49-F238E27FC236}">
                <a16:creationId xmlns:a16="http://schemas.microsoft.com/office/drawing/2014/main" id="{4242C5BE-DB79-4DCF-961F-CD36C176BAAD}"/>
              </a:ext>
            </a:extLst>
          </p:cNvPr>
          <p:cNvCxnSpPr>
            <a:cxnSpLocks noChangeShapeType="1"/>
          </p:cNvCxnSpPr>
          <p:nvPr userDrawn="1"/>
        </p:nvCxnSpPr>
        <p:spPr bwMode="auto">
          <a:xfrm>
            <a:off x="-1" y="6659554"/>
            <a:ext cx="12192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23078457"/>
      </p:ext>
    </p:extLst>
  </p:cSld>
  <p:clrMap bg1="lt1" tx1="dk1" bg2="lt2" tx2="dk2" accent1="accent1" accent2="accent2" accent3="accent3" accent4="accent4" accent5="accent5" accent6="accent6" hlink="hlink" folHlink="folHlink"/>
  <p:sldLayoutIdLst>
    <p:sldLayoutId id="2147483701" r:id="rId1"/>
    <p:sldLayoutId id="2147483651" r:id="rId2"/>
    <p:sldLayoutId id="2147483662" r:id="rId3"/>
    <p:sldLayoutId id="2147483652" r:id="rId4"/>
    <p:sldLayoutId id="2147483672" r:id="rId5"/>
    <p:sldLayoutId id="2147483673" r:id="rId6"/>
    <p:sldLayoutId id="2147483653" r:id="rId7"/>
    <p:sldLayoutId id="2147483697" r:id="rId8"/>
    <p:sldLayoutId id="2147483674" r:id="rId9"/>
    <p:sldLayoutId id="2147483702" r:id="rId10"/>
    <p:sldLayoutId id="2147483655" r:id="rId11"/>
    <p:sldLayoutId id="2147483658" r:id="rId12"/>
  </p:sldLayoutIdLst>
  <p:hf hdr="0" dt="0"/>
  <p:txStyles>
    <p:titleStyle>
      <a:lvl1pPr algn="l" defTabSz="914400" rtl="0" eaLnBrk="1" latinLnBrk="0" hangingPunct="1">
        <a:lnSpc>
          <a:spcPct val="90000"/>
        </a:lnSpc>
        <a:spcBef>
          <a:spcPct val="0"/>
        </a:spcBef>
        <a:buNone/>
        <a:defRPr sz="4400" b="1" kern="1200">
          <a:solidFill>
            <a:srgbClr val="003087"/>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pic>
        <p:nvPicPr>
          <p:cNvPr id="7" name="Picture 6" title="&quot;&quot;">
            <a:extLst>
              <a:ext uri="{FF2B5EF4-FFF2-40B4-BE49-F238E27FC236}">
                <a16:creationId xmlns:a16="http://schemas.microsoft.com/office/drawing/2014/main" id="{7620AFCD-4C7A-490F-B4EC-1E8A313F49F9}"/>
              </a:ext>
            </a:extLst>
          </p:cNvPr>
          <p:cNvPicPr>
            <a:picLocks noChangeAspect="1"/>
          </p:cNvPicPr>
          <p:nvPr userDrawn="1"/>
        </p:nvPicPr>
        <p:blipFill rotWithShape="1">
          <a:blip r:embed="rId12">
            <a:extLst>
              <a:ext uri="{28A0092B-C50C-407E-A947-70E740481C1C}">
                <a14:useLocalDpi xmlns:a14="http://schemas.microsoft.com/office/drawing/2010/main" val="0"/>
              </a:ext>
            </a:extLst>
          </a:blip>
          <a:srcRect l="7951" t="11802" r="75174" b="3720"/>
          <a:stretch/>
        </p:blipFill>
        <p:spPr>
          <a:xfrm>
            <a:off x="1" y="0"/>
            <a:ext cx="2209799" cy="6858000"/>
          </a:xfrm>
          <a:prstGeom prst="rect">
            <a:avLst/>
          </a:prstGeom>
          <a:ln>
            <a:noFill/>
          </a:ln>
        </p:spPr>
      </p:pic>
      <p:sp>
        <p:nvSpPr>
          <p:cNvPr id="8" name="Pentagon 9" title="&quot;&quot;">
            <a:extLst>
              <a:ext uri="{FF2B5EF4-FFF2-40B4-BE49-F238E27FC236}">
                <a16:creationId xmlns:a16="http://schemas.microsoft.com/office/drawing/2014/main" id="{28070A9E-BB8B-4EB5-A97A-72B95557EE0B}"/>
              </a:ext>
            </a:extLst>
          </p:cNvPr>
          <p:cNvSpPr/>
          <p:nvPr userDrawn="1"/>
        </p:nvSpPr>
        <p:spPr>
          <a:xfrm>
            <a:off x="196066" y="1684927"/>
            <a:ext cx="11157734"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cxnSp>
        <p:nvCxnSpPr>
          <p:cNvPr id="9" name="Straight Connector 22" title="&quot; &quot;">
            <a:extLst>
              <a:ext uri="{FF2B5EF4-FFF2-40B4-BE49-F238E27FC236}">
                <a16:creationId xmlns:a16="http://schemas.microsoft.com/office/drawing/2014/main" id="{3868AE59-EB1E-4C7C-9634-491E3BC80F71}"/>
              </a:ext>
            </a:extLst>
          </p:cNvPr>
          <p:cNvCxnSpPr>
            <a:cxnSpLocks noChangeShapeType="1"/>
          </p:cNvCxnSpPr>
          <p:nvPr userDrawn="1"/>
        </p:nvCxnSpPr>
        <p:spPr bwMode="auto">
          <a:xfrm>
            <a:off x="1" y="6647575"/>
            <a:ext cx="2209799"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
        <p:nvSpPr>
          <p:cNvPr id="10" name="Rectangle 9" title="&quot;&quot;">
            <a:extLst>
              <a:ext uri="{FF2B5EF4-FFF2-40B4-BE49-F238E27FC236}">
                <a16:creationId xmlns:a16="http://schemas.microsoft.com/office/drawing/2014/main" id="{4D4A2005-8354-4C11-9408-7FFA3C38C317}"/>
              </a:ext>
            </a:extLst>
          </p:cNvPr>
          <p:cNvSpPr/>
          <p:nvPr userDrawn="1"/>
        </p:nvSpPr>
        <p:spPr>
          <a:xfrm>
            <a:off x="0" y="6647575"/>
            <a:ext cx="2209800" cy="210425"/>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46B789B8-5CE2-4A8E-A3CF-6573D397933D}"/>
              </a:ext>
            </a:extLst>
          </p:cNvPr>
          <p:cNvSpPr>
            <a:spLocks noGrp="1"/>
          </p:cNvSpPr>
          <p:nvPr>
            <p:ph type="title"/>
          </p:nvPr>
        </p:nvSpPr>
        <p:spPr>
          <a:xfrm>
            <a:off x="2405864" y="365125"/>
            <a:ext cx="8947935" cy="1325563"/>
          </a:xfrm>
          <a:prstGeom prst="rect">
            <a:avLst/>
          </a:prstGeom>
        </p:spPr>
        <p:txBody>
          <a:bodyPr vert="horz" lIns="91440" tIns="45720" rIns="91440" bIns="45720" rtlCol="0" anchor="ctr">
            <a:normAutofit/>
          </a:bodyPr>
          <a:lstStyle/>
          <a:p>
            <a:r>
              <a:rPr kumimoji="0" lang="en-US" sz="4000" b="1" i="0" u="none" strike="noStrike" kern="1200" cap="none" spc="0" normalizeH="0" baseline="0" noProof="0">
                <a:ln>
                  <a:noFill/>
                </a:ln>
                <a:solidFill>
                  <a:srgbClr val="003087"/>
                </a:solidFill>
                <a:effectLst/>
                <a:uLnTx/>
                <a:uFillTx/>
                <a:latin typeface="Calibri" panose="020F0502020204030204"/>
                <a:ea typeface="+mj-ea"/>
                <a:cs typeface="+mj-cs"/>
              </a:rPr>
              <a:t>Click to edit Master title style</a:t>
            </a:r>
            <a:endParaRPr lang="en-US"/>
          </a:p>
        </p:txBody>
      </p:sp>
      <p:sp>
        <p:nvSpPr>
          <p:cNvPr id="3" name="Text Placeholder 2">
            <a:extLst>
              <a:ext uri="{FF2B5EF4-FFF2-40B4-BE49-F238E27FC236}">
                <a16:creationId xmlns:a16="http://schemas.microsoft.com/office/drawing/2014/main" id="{80BE2A73-A47F-4628-B24D-71BF9CA2E7DF}"/>
              </a:ext>
            </a:extLst>
          </p:cNvPr>
          <p:cNvSpPr>
            <a:spLocks noGrp="1"/>
          </p:cNvSpPr>
          <p:nvPr>
            <p:ph type="body" idx="1"/>
          </p:nvPr>
        </p:nvSpPr>
        <p:spPr>
          <a:xfrm>
            <a:off x="2405864" y="2236741"/>
            <a:ext cx="8452658" cy="379952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10" title="Texas Department of State Health Services logo">
            <a:extLst>
              <a:ext uri="{FF2B5EF4-FFF2-40B4-BE49-F238E27FC236}">
                <a16:creationId xmlns:a16="http://schemas.microsoft.com/office/drawing/2014/main" id="{25AFC768-FDBA-4F71-84A8-646DFECB7BF1}"/>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305604" y="5289192"/>
            <a:ext cx="1598591" cy="1147959"/>
          </a:xfrm>
          <a:prstGeom prst="rect">
            <a:avLst/>
          </a:prstGeom>
        </p:spPr>
      </p:pic>
      <p:sp>
        <p:nvSpPr>
          <p:cNvPr id="14" name="Slide Number Placeholder 13">
            <a:extLst>
              <a:ext uri="{FF2B5EF4-FFF2-40B4-BE49-F238E27FC236}">
                <a16:creationId xmlns:a16="http://schemas.microsoft.com/office/drawing/2014/main" id="{258A82E9-29F0-4669-AE6A-42B92398A5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1B6698-EAFE-4EF4-8E59-4E345DB88409}" type="slidenum">
              <a:rPr lang="en-US" smtClean="0"/>
              <a:t>‹#›</a:t>
            </a:fld>
            <a:endParaRPr lang="en-US" dirty="0"/>
          </a:p>
        </p:txBody>
      </p:sp>
    </p:spTree>
    <p:extLst>
      <p:ext uri="{BB962C8B-B14F-4D97-AF65-F5344CB8AC3E}">
        <p14:creationId xmlns:p14="http://schemas.microsoft.com/office/powerpoint/2010/main" val="2313362923"/>
      </p:ext>
    </p:extLst>
  </p:cSld>
  <p:clrMap bg1="lt1" tx1="dk1" bg2="lt2" tx2="dk2" accent1="accent1" accent2="accent2" accent3="accent3" accent4="accent4" accent5="accent5" accent6="accent6" hlink="hlink" folHlink="folHlink"/>
  <p:sldLayoutIdLst>
    <p:sldLayoutId id="2147483688" r:id="rId1"/>
    <p:sldLayoutId id="2147483690" r:id="rId2"/>
    <p:sldLayoutId id="2147483691" r:id="rId3"/>
    <p:sldLayoutId id="2147483692" r:id="rId4"/>
    <p:sldLayoutId id="2147483703" r:id="rId5"/>
    <p:sldLayoutId id="2147483693" r:id="rId6"/>
    <p:sldLayoutId id="2147483694" r:id="rId7"/>
    <p:sldLayoutId id="2147483695" r:id="rId8"/>
    <p:sldLayoutId id="2147483696" r:id="rId9"/>
    <p:sldLayoutId id="2147483704" r:id="rId10"/>
  </p:sldLayoutIdLst>
  <p:hf hdr="0" dt="0"/>
  <p:txStyles>
    <p:titleStyle>
      <a:lvl1pPr algn="l" defTabSz="914400" rtl="0" eaLnBrk="1" latinLnBrk="0" hangingPunct="1">
        <a:lnSpc>
          <a:spcPct val="90000"/>
        </a:lnSpc>
        <a:spcBef>
          <a:spcPct val="0"/>
        </a:spcBef>
        <a:buNone/>
        <a:defRPr sz="4400" b="0" kern="1200">
          <a:solidFill>
            <a:srgbClr val="003087"/>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sp>
        <p:nvSpPr>
          <p:cNvPr id="7" name="Rectangle 6" title="&quot;&quot;">
            <a:extLst>
              <a:ext uri="{FF2B5EF4-FFF2-40B4-BE49-F238E27FC236}">
                <a16:creationId xmlns:a16="http://schemas.microsoft.com/office/drawing/2014/main" id="{48752905-4F9E-4308-9D7D-79136CE22E29}"/>
              </a:ext>
            </a:extLst>
          </p:cNvPr>
          <p:cNvSpPr/>
          <p:nvPr userDrawn="1"/>
        </p:nvSpPr>
        <p:spPr>
          <a:xfrm>
            <a:off x="0" y="-24702"/>
            <a:ext cx="12192001" cy="8986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Pentagon 12" title="&quot;&quot;">
            <a:extLst>
              <a:ext uri="{FF2B5EF4-FFF2-40B4-BE49-F238E27FC236}">
                <a16:creationId xmlns:a16="http://schemas.microsoft.com/office/drawing/2014/main" id="{26D6B718-8D13-46EE-A2EA-3EC07DCA572F}"/>
              </a:ext>
            </a:extLst>
          </p:cNvPr>
          <p:cNvSpPr/>
          <p:nvPr userDrawn="1"/>
        </p:nvSpPr>
        <p:spPr>
          <a:xfrm>
            <a:off x="6480961" y="513145"/>
            <a:ext cx="5711040" cy="743040"/>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sp>
        <p:nvSpPr>
          <p:cNvPr id="9" name="Pentagon 13" title="&quot;&quot;">
            <a:extLst>
              <a:ext uri="{FF2B5EF4-FFF2-40B4-BE49-F238E27FC236}">
                <a16:creationId xmlns:a16="http://schemas.microsoft.com/office/drawing/2014/main" id="{ED62EF45-C9C0-4413-81FE-899E260FD808}"/>
              </a:ext>
            </a:extLst>
          </p:cNvPr>
          <p:cNvSpPr/>
          <p:nvPr userDrawn="1"/>
        </p:nvSpPr>
        <p:spPr>
          <a:xfrm>
            <a:off x="0" y="365125"/>
            <a:ext cx="9481334" cy="1039080"/>
          </a:xfrm>
          <a:prstGeom prst="homePlate">
            <a:avLst/>
          </a:prstGeom>
          <a:solidFill>
            <a:srgbClr val="005CB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dirty="0">
              <a:solidFill>
                <a:schemeClr val="tx1"/>
              </a:solidFill>
            </a:endParaRPr>
          </a:p>
        </p:txBody>
      </p:sp>
      <p:pic>
        <p:nvPicPr>
          <p:cNvPr id="11" name="Picture 10" title="&quot;&quot;">
            <a:extLst>
              <a:ext uri="{FF2B5EF4-FFF2-40B4-BE49-F238E27FC236}">
                <a16:creationId xmlns:a16="http://schemas.microsoft.com/office/drawing/2014/main" id="{53B8FF7F-B71D-4E67-925E-01F7866EB63E}"/>
              </a:ext>
            </a:extLst>
          </p:cNvPr>
          <p:cNvPicPr>
            <a:picLocks noChangeAspect="1"/>
          </p:cNvPicPr>
          <p:nvPr userDrawn="1"/>
        </p:nvPicPr>
        <p:blipFill rotWithShape="1">
          <a:blip r:embed="rId11">
            <a:extLst>
              <a:ext uri="{28A0092B-C50C-407E-A947-70E740481C1C}">
                <a14:useLocalDpi xmlns:a14="http://schemas.microsoft.com/office/drawing/2010/main" val="0"/>
              </a:ext>
            </a:extLst>
          </a:blip>
          <a:srcRect t="89614" b="8157"/>
          <a:stretch/>
        </p:blipFill>
        <p:spPr>
          <a:xfrm>
            <a:off x="0" y="6677025"/>
            <a:ext cx="12192000" cy="180975"/>
          </a:xfrm>
          <a:prstGeom prst="rect">
            <a:avLst/>
          </a:prstGeom>
          <a:ln>
            <a:noFill/>
          </a:ln>
        </p:spPr>
      </p:pic>
      <p:sp>
        <p:nvSpPr>
          <p:cNvPr id="2" name="Title Placeholder 1">
            <a:extLst>
              <a:ext uri="{FF2B5EF4-FFF2-40B4-BE49-F238E27FC236}">
                <a16:creationId xmlns:a16="http://schemas.microsoft.com/office/drawing/2014/main" id="{5D2D2514-FF0E-43CF-9DEC-E8FFEC1363A7}"/>
              </a:ext>
            </a:extLst>
          </p:cNvPr>
          <p:cNvSpPr>
            <a:spLocks noGrp="1"/>
          </p:cNvSpPr>
          <p:nvPr>
            <p:ph type="title"/>
          </p:nvPr>
        </p:nvSpPr>
        <p:spPr>
          <a:xfrm>
            <a:off x="838200" y="21113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43C64B-EE6C-49CE-AC9C-4EF026EBE3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643558-8669-4E59-AFD4-2D647B0279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a:extLst>
              <a:ext uri="{FF2B5EF4-FFF2-40B4-BE49-F238E27FC236}">
                <a16:creationId xmlns:a16="http://schemas.microsoft.com/office/drawing/2014/main" id="{C21AD61A-3E46-4A91-9409-1DF22E3CDD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65899FE-B918-439A-8725-B7C5440198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6B54E4-5A71-4511-84E9-33A1CA2A9EE3}" type="slidenum">
              <a:rPr lang="en-US" smtClean="0"/>
              <a:t>‹#›</a:t>
            </a:fld>
            <a:endParaRPr lang="en-US" dirty="0"/>
          </a:p>
        </p:txBody>
      </p:sp>
      <p:cxnSp>
        <p:nvCxnSpPr>
          <p:cNvPr id="10" name="Straight Connector 22" title="&quot; &quot;">
            <a:extLst>
              <a:ext uri="{FF2B5EF4-FFF2-40B4-BE49-F238E27FC236}">
                <a16:creationId xmlns:a16="http://schemas.microsoft.com/office/drawing/2014/main" id="{6E5C70A8-3EE5-4D69-8AA3-93C6F7056F47}"/>
              </a:ext>
            </a:extLst>
          </p:cNvPr>
          <p:cNvCxnSpPr>
            <a:cxnSpLocks noChangeShapeType="1"/>
          </p:cNvCxnSpPr>
          <p:nvPr userDrawn="1"/>
        </p:nvCxnSpPr>
        <p:spPr bwMode="auto">
          <a:xfrm>
            <a:off x="-1" y="6659554"/>
            <a:ext cx="12192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91796791"/>
      </p:ext>
    </p:extLst>
  </p:cSld>
  <p:clrMap bg1="lt1" tx1="dk1" bg2="lt2" tx2="dk2" accent1="accent1" accent2="accent2" accent3="accent3" accent4="accent4" accent5="accent5" accent6="accent6" hlink="hlink" folHlink="folHlink"/>
  <p:sldLayoutIdLst>
    <p:sldLayoutId id="2147483677" r:id="rId1"/>
    <p:sldLayoutId id="2147483685" r:id="rId2"/>
    <p:sldLayoutId id="2147483679" r:id="rId3"/>
    <p:sldLayoutId id="2147483680" r:id="rId4"/>
    <p:sldLayoutId id="2147483681" r:id="rId5"/>
    <p:sldLayoutId id="2147483682" r:id="rId6"/>
    <p:sldLayoutId id="2147483683" r:id="rId7"/>
    <p:sldLayoutId id="2147483684" r:id="rId8"/>
    <p:sldLayoutId id="2147483705" r:id="rId9"/>
  </p:sldLayoutIdLst>
  <p:hf hdr="0" dt="0"/>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2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5.xml"/><Relationship Id="rId1" Type="http://schemas.openxmlformats.org/officeDocument/2006/relationships/slideLayout" Target="../slideLayouts/slideLayout25.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0.xml"/><Relationship Id="rId4" Type="http://schemas.openxmlformats.org/officeDocument/2006/relationships/image" Target="../media/image10.sv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3.xml"/><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notesSlide" Target="../notesSlides/notesSlide9.xml"/><Relationship Id="rId1" Type="http://schemas.openxmlformats.org/officeDocument/2006/relationships/slideLayout" Target="../slideLayouts/slideLayout23.xml"/><Relationship Id="rId6" Type="http://schemas.openxmlformats.org/officeDocument/2006/relationships/image" Target="../media/image20.svg"/><Relationship Id="rId5" Type="http://schemas.openxmlformats.org/officeDocument/2006/relationships/image" Target="../media/image19.png"/><Relationship Id="rId10" Type="http://schemas.openxmlformats.org/officeDocument/2006/relationships/image" Target="../media/image24.svg"/><Relationship Id="rId4" Type="http://schemas.openxmlformats.org/officeDocument/2006/relationships/image" Target="../media/image18.svg"/><Relationship Id="rId9"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1">
            <a:extLst>
              <a:ext uri="{FF2B5EF4-FFF2-40B4-BE49-F238E27FC236}">
                <a16:creationId xmlns:a16="http://schemas.microsoft.com/office/drawing/2014/main" id="{FB255C35-801E-1E50-01C1-C146D38A60B4}"/>
              </a:ext>
            </a:extLst>
          </p:cNvPr>
          <p:cNvSpPr>
            <a:spLocks noGrp="1"/>
          </p:cNvSpPr>
          <p:nvPr>
            <p:ph type="sldNum" sz="quarter" idx="4294967295"/>
          </p:nvPr>
        </p:nvSpPr>
        <p:spPr>
          <a:xfrm>
            <a:off x="9448800" y="6356350"/>
            <a:ext cx="2743200" cy="365125"/>
          </a:xfrm>
        </p:spPr>
        <p:txBody>
          <a:bodyPr/>
          <a:lstStyle/>
          <a:p>
            <a:pPr>
              <a:spcAft>
                <a:spcPts val="600"/>
              </a:spcAft>
            </a:pPr>
            <a:fld id="{2AF131E7-C65A-4205-BD59-AD27FEB0E13B}" type="slidenum">
              <a:rPr lang="en-US" smtClean="0"/>
              <a:pPr>
                <a:spcAft>
                  <a:spcPts val="600"/>
                </a:spcAft>
              </a:pPr>
              <a:t>1</a:t>
            </a:fld>
            <a:endParaRPr lang="en-US" dirty="0"/>
          </a:p>
        </p:txBody>
      </p:sp>
      <p:sp>
        <p:nvSpPr>
          <p:cNvPr id="3" name="TextBox 2">
            <a:extLst>
              <a:ext uri="{FF2B5EF4-FFF2-40B4-BE49-F238E27FC236}">
                <a16:creationId xmlns:a16="http://schemas.microsoft.com/office/drawing/2014/main" id="{7975BC44-41E5-C65B-4C19-46B48C5704CB}"/>
              </a:ext>
            </a:extLst>
          </p:cNvPr>
          <p:cNvSpPr txBox="1"/>
          <p:nvPr/>
        </p:nvSpPr>
        <p:spPr>
          <a:xfrm>
            <a:off x="1674564" y="4616067"/>
            <a:ext cx="9066882" cy="1138773"/>
          </a:xfrm>
          <a:prstGeom prst="rect">
            <a:avLst/>
          </a:prstGeom>
          <a:noFill/>
        </p:spPr>
        <p:txBody>
          <a:bodyPr wrap="square" rtlCol="0">
            <a:spAutoFit/>
          </a:bodyPr>
          <a:lstStyle/>
          <a:p>
            <a:pPr algn="ctr"/>
            <a:r>
              <a:rPr lang="en-US" sz="3200" dirty="0">
                <a:solidFill>
                  <a:schemeClr val="bg1"/>
                </a:solidFill>
              </a:rPr>
              <a:t>Legislative Session Preview</a:t>
            </a:r>
          </a:p>
          <a:p>
            <a:pPr algn="ctr"/>
            <a:r>
              <a:rPr lang="en-US" dirty="0">
                <a:solidFill>
                  <a:schemeClr val="bg1"/>
                </a:solidFill>
              </a:rPr>
              <a:t>December 2024</a:t>
            </a:r>
          </a:p>
          <a:p>
            <a:pPr algn="ctr"/>
            <a:r>
              <a:rPr lang="en-US" dirty="0">
                <a:solidFill>
                  <a:schemeClr val="bg1"/>
                </a:solidFill>
              </a:rPr>
              <a:t>Amanda Brant, RLHO</a:t>
            </a:r>
          </a:p>
        </p:txBody>
      </p:sp>
    </p:spTree>
    <p:extLst>
      <p:ext uri="{BB962C8B-B14F-4D97-AF65-F5344CB8AC3E}">
        <p14:creationId xmlns:p14="http://schemas.microsoft.com/office/powerpoint/2010/main" val="128194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B09E9-FAE8-A179-DCA2-26E75F4A3E9F}"/>
              </a:ext>
            </a:extLst>
          </p:cNvPr>
          <p:cNvSpPr>
            <a:spLocks noGrp="1"/>
          </p:cNvSpPr>
          <p:nvPr>
            <p:ph type="title"/>
          </p:nvPr>
        </p:nvSpPr>
        <p:spPr>
          <a:xfrm>
            <a:off x="838200" y="211135"/>
            <a:ext cx="8030378" cy="1325563"/>
          </a:xfrm>
        </p:spPr>
        <p:txBody>
          <a:bodyPr anchor="ctr">
            <a:normAutofit/>
          </a:bodyPr>
          <a:lstStyle/>
          <a:p>
            <a:r>
              <a:rPr lang="en-US" sz="4000" i="0" u="none" strike="noStrike" dirty="0">
                <a:effectLst/>
              </a:rPr>
              <a:t>Potential Public Health Topics</a:t>
            </a:r>
            <a:endParaRPr lang="en-US" sz="4000" dirty="0"/>
          </a:p>
        </p:txBody>
      </p:sp>
      <p:graphicFrame>
        <p:nvGraphicFramePr>
          <p:cNvPr id="7" name="Content Placeholder 4">
            <a:extLst>
              <a:ext uri="{FF2B5EF4-FFF2-40B4-BE49-F238E27FC236}">
                <a16:creationId xmlns:a16="http://schemas.microsoft.com/office/drawing/2014/main" id="{30E3EA60-22C3-C884-B85A-95538E4BC66E}"/>
              </a:ext>
            </a:extLst>
          </p:cNvPr>
          <p:cNvGraphicFramePr>
            <a:graphicFrameLocks noGrp="1"/>
          </p:cNvGraphicFramePr>
          <p:nvPr>
            <p:ph idx="1"/>
            <p:extLst>
              <p:ext uri="{D42A27DB-BD31-4B8C-83A1-F6EECF244321}">
                <p14:modId xmlns:p14="http://schemas.microsoft.com/office/powerpoint/2010/main" val="406231352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01175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801D75C-A6E9-97D3-9E65-B0F3F828798F}"/>
              </a:ext>
            </a:extLst>
          </p:cNvPr>
          <p:cNvSpPr>
            <a:spLocks noGrp="1"/>
          </p:cNvSpPr>
          <p:nvPr>
            <p:ph type="title"/>
          </p:nvPr>
        </p:nvSpPr>
        <p:spPr/>
        <p:txBody>
          <a:bodyPr/>
          <a:lstStyle/>
          <a:p>
            <a:r>
              <a:rPr lang="en-US" dirty="0"/>
              <a:t>Exceptional Items </a:t>
            </a:r>
          </a:p>
        </p:txBody>
      </p:sp>
      <p:sp>
        <p:nvSpPr>
          <p:cNvPr id="6" name="Text Placeholder 5">
            <a:extLst>
              <a:ext uri="{FF2B5EF4-FFF2-40B4-BE49-F238E27FC236}">
                <a16:creationId xmlns:a16="http://schemas.microsoft.com/office/drawing/2014/main" id="{0F642EA8-B88D-10CB-EED9-E6543295CAB1}"/>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38327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D1397-9F07-A599-E6F7-C1123C95D8FE}"/>
              </a:ext>
            </a:extLst>
          </p:cNvPr>
          <p:cNvSpPr>
            <a:spLocks noGrp="1"/>
          </p:cNvSpPr>
          <p:nvPr>
            <p:ph type="title"/>
          </p:nvPr>
        </p:nvSpPr>
        <p:spPr/>
        <p:txBody>
          <a:bodyPr>
            <a:normAutofit/>
          </a:bodyPr>
          <a:lstStyle/>
          <a:p>
            <a:r>
              <a:rPr lang="en-US" sz="3600" dirty="0"/>
              <a:t>Exceptional Item Overview</a:t>
            </a:r>
          </a:p>
        </p:txBody>
      </p:sp>
      <p:graphicFrame>
        <p:nvGraphicFramePr>
          <p:cNvPr id="4" name="Table 4">
            <a:extLst>
              <a:ext uri="{FF2B5EF4-FFF2-40B4-BE49-F238E27FC236}">
                <a16:creationId xmlns:a16="http://schemas.microsoft.com/office/drawing/2014/main" id="{1771020C-C43B-95B7-76DD-7F6EF0F076C8}"/>
              </a:ext>
            </a:extLst>
          </p:cNvPr>
          <p:cNvGraphicFramePr>
            <a:graphicFrameLocks noGrp="1"/>
          </p:cNvGraphicFramePr>
          <p:nvPr>
            <p:ph idx="1"/>
          </p:nvPr>
        </p:nvGraphicFramePr>
        <p:xfrm>
          <a:off x="172460" y="1480711"/>
          <a:ext cx="11567160" cy="4836961"/>
        </p:xfrm>
        <a:graphic>
          <a:graphicData uri="http://schemas.openxmlformats.org/drawingml/2006/table">
            <a:tbl>
              <a:tblPr firstRow="1" bandRow="1">
                <a:tableStyleId>{5C22544A-7EE6-4342-B048-85BDC9FD1C3A}</a:tableStyleId>
              </a:tblPr>
              <a:tblGrid>
                <a:gridCol w="750959">
                  <a:extLst>
                    <a:ext uri="{9D8B030D-6E8A-4147-A177-3AD203B41FA5}">
                      <a16:colId xmlns:a16="http://schemas.microsoft.com/office/drawing/2014/main" val="3054001606"/>
                    </a:ext>
                  </a:extLst>
                </a:gridCol>
                <a:gridCol w="5255001">
                  <a:extLst>
                    <a:ext uri="{9D8B030D-6E8A-4147-A177-3AD203B41FA5}">
                      <a16:colId xmlns:a16="http://schemas.microsoft.com/office/drawing/2014/main" val="2389286153"/>
                    </a:ext>
                  </a:extLst>
                </a:gridCol>
                <a:gridCol w="1611397">
                  <a:extLst>
                    <a:ext uri="{9D8B030D-6E8A-4147-A177-3AD203B41FA5}">
                      <a16:colId xmlns:a16="http://schemas.microsoft.com/office/drawing/2014/main" val="224643436"/>
                    </a:ext>
                  </a:extLst>
                </a:gridCol>
                <a:gridCol w="1744824">
                  <a:extLst>
                    <a:ext uri="{9D8B030D-6E8A-4147-A177-3AD203B41FA5}">
                      <a16:colId xmlns:a16="http://schemas.microsoft.com/office/drawing/2014/main" val="2990706451"/>
                    </a:ext>
                  </a:extLst>
                </a:gridCol>
                <a:gridCol w="1108477">
                  <a:extLst>
                    <a:ext uri="{9D8B030D-6E8A-4147-A177-3AD203B41FA5}">
                      <a16:colId xmlns:a16="http://schemas.microsoft.com/office/drawing/2014/main" val="2267315908"/>
                    </a:ext>
                  </a:extLst>
                </a:gridCol>
                <a:gridCol w="1096502">
                  <a:extLst>
                    <a:ext uri="{9D8B030D-6E8A-4147-A177-3AD203B41FA5}">
                      <a16:colId xmlns:a16="http://schemas.microsoft.com/office/drawing/2014/main" val="1906617407"/>
                    </a:ext>
                  </a:extLst>
                </a:gridCol>
              </a:tblGrid>
              <a:tr h="423749">
                <a:tc gridSpan="2">
                  <a:txBody>
                    <a:bodyPr/>
                    <a:lstStyle/>
                    <a:p>
                      <a:r>
                        <a:rPr lang="en-US" sz="1300" dirty="0"/>
                        <a:t>Exceptional Item</a:t>
                      </a:r>
                    </a:p>
                  </a:txBody>
                  <a:tcPr marL="100584" marR="100584"/>
                </a:tc>
                <a:tc hMerge="1">
                  <a:txBody>
                    <a:bodyPr/>
                    <a:lstStyle/>
                    <a:p>
                      <a:r>
                        <a:rPr lang="en-US"/>
                        <a:t>Exceptional Item</a:t>
                      </a:r>
                    </a:p>
                  </a:txBody>
                  <a:tcPr/>
                </a:tc>
                <a:tc>
                  <a:txBody>
                    <a:bodyPr/>
                    <a:lstStyle/>
                    <a:p>
                      <a:r>
                        <a:rPr lang="en-US" sz="1300" dirty="0"/>
                        <a:t>Biennial GR/GRD</a:t>
                      </a:r>
                    </a:p>
                  </a:txBody>
                  <a:tcPr marL="100584" marR="100584"/>
                </a:tc>
                <a:tc>
                  <a:txBody>
                    <a:bodyPr/>
                    <a:lstStyle/>
                    <a:p>
                      <a:r>
                        <a:rPr lang="en-US" sz="1300" dirty="0"/>
                        <a:t>Biennial All Funds</a:t>
                      </a:r>
                    </a:p>
                  </a:txBody>
                  <a:tcPr marL="100584" marR="100584"/>
                </a:tc>
                <a:tc>
                  <a:txBody>
                    <a:bodyPr/>
                    <a:lstStyle/>
                    <a:p>
                      <a:r>
                        <a:rPr lang="en-US" sz="1300" dirty="0"/>
                        <a:t>FY 2026 FTEs</a:t>
                      </a:r>
                    </a:p>
                  </a:txBody>
                  <a:tcPr marL="100584" marR="100584"/>
                </a:tc>
                <a:tc>
                  <a:txBody>
                    <a:bodyPr/>
                    <a:lstStyle/>
                    <a:p>
                      <a:r>
                        <a:rPr lang="en-US" sz="1300" dirty="0"/>
                        <a:t>FY 2027 FTEs</a:t>
                      </a:r>
                    </a:p>
                  </a:txBody>
                  <a:tcPr marL="100584" marR="100584"/>
                </a:tc>
                <a:extLst>
                  <a:ext uri="{0D108BD9-81ED-4DB2-BD59-A6C34878D82A}">
                    <a16:rowId xmlns:a16="http://schemas.microsoft.com/office/drawing/2014/main" val="2763935683"/>
                  </a:ext>
                </a:extLst>
              </a:tr>
              <a:tr h="423749">
                <a:tc>
                  <a:txBody>
                    <a:bodyPr/>
                    <a:lstStyle/>
                    <a:p>
                      <a:pPr algn="ctr"/>
                      <a:endParaRPr lang="en-US" sz="1300" b="1" dirty="0"/>
                    </a:p>
                  </a:txBody>
                  <a:tcPr marL="100584" marR="100584"/>
                </a:tc>
                <a:tc>
                  <a:txBody>
                    <a:bodyPr/>
                    <a:lstStyle/>
                    <a:p>
                      <a:pPr algn="r"/>
                      <a:r>
                        <a:rPr lang="en-US" sz="1300" b="1" dirty="0"/>
                        <a:t>DSHS FY 2026 – 2027 Base Request </a:t>
                      </a:r>
                    </a:p>
                  </a:txBody>
                  <a:tcPr marL="100584" marR="100584"/>
                </a:tc>
                <a:tc>
                  <a:txBody>
                    <a:bodyPr/>
                    <a:lstStyle/>
                    <a:p>
                      <a:pPr algn="r"/>
                      <a:r>
                        <a:rPr lang="en-US" sz="1300" b="1" i="0" dirty="0"/>
                        <a:t>$1,073.6 M</a:t>
                      </a:r>
                    </a:p>
                  </a:txBody>
                  <a:tcPr marL="100584" marR="100584"/>
                </a:tc>
                <a:tc>
                  <a:txBody>
                    <a:bodyPr/>
                    <a:lstStyle/>
                    <a:p>
                      <a:pPr algn="r"/>
                      <a:r>
                        <a:rPr lang="en-US" sz="1300" b="1" i="0" dirty="0"/>
                        <a:t>$2,271.4 M</a:t>
                      </a:r>
                    </a:p>
                  </a:txBody>
                  <a:tcPr marL="100584" marR="100584"/>
                </a:tc>
                <a:tc>
                  <a:txBody>
                    <a:bodyPr/>
                    <a:lstStyle/>
                    <a:p>
                      <a:pPr algn="r"/>
                      <a:r>
                        <a:rPr lang="en-US" sz="1300" b="1" i="0" dirty="0"/>
                        <a:t>4,010.1</a:t>
                      </a:r>
                    </a:p>
                  </a:txBody>
                  <a:tcPr marL="100584" marR="100584"/>
                </a:tc>
                <a:tc>
                  <a:txBody>
                    <a:bodyPr/>
                    <a:lstStyle/>
                    <a:p>
                      <a:pPr algn="r"/>
                      <a:r>
                        <a:rPr lang="en-US" sz="1300" b="1" i="0" dirty="0"/>
                        <a:t>3,801.0</a:t>
                      </a:r>
                    </a:p>
                  </a:txBody>
                  <a:tcPr marL="100584" marR="100584"/>
                </a:tc>
                <a:extLst>
                  <a:ext uri="{0D108BD9-81ED-4DB2-BD59-A6C34878D82A}">
                    <a16:rowId xmlns:a16="http://schemas.microsoft.com/office/drawing/2014/main" val="3279039618"/>
                  </a:ext>
                </a:extLst>
              </a:tr>
              <a:tr h="333899">
                <a:tc>
                  <a:txBody>
                    <a:bodyPr/>
                    <a:lstStyle/>
                    <a:p>
                      <a:pPr algn="ctr"/>
                      <a:r>
                        <a:rPr lang="en-US" sz="1300" b="1" dirty="0"/>
                        <a:t>1</a:t>
                      </a:r>
                    </a:p>
                  </a:txBody>
                  <a:tcPr marL="100584" marR="100584"/>
                </a:tc>
                <a:tc>
                  <a:txBody>
                    <a:bodyPr/>
                    <a:lstStyle/>
                    <a:p>
                      <a:r>
                        <a:rPr lang="en-US" sz="1300" dirty="0"/>
                        <a:t>Meet Increased Costs for Current Agency Operations</a:t>
                      </a:r>
                    </a:p>
                  </a:txBody>
                  <a:tcPr marL="100584" marR="100584"/>
                </a:tc>
                <a:tc>
                  <a:txBody>
                    <a:bodyPr/>
                    <a:lstStyle/>
                    <a:p>
                      <a:pPr algn="r"/>
                      <a:r>
                        <a:rPr lang="en-US" sz="1300" dirty="0"/>
                        <a:t>$23.2 M</a:t>
                      </a:r>
                    </a:p>
                  </a:txBody>
                  <a:tcPr marL="100584" marR="100584"/>
                </a:tc>
                <a:tc>
                  <a:txBody>
                    <a:bodyPr/>
                    <a:lstStyle/>
                    <a:p>
                      <a:pPr algn="r"/>
                      <a:r>
                        <a:rPr lang="en-US" sz="1300" dirty="0"/>
                        <a:t>$32.9 M</a:t>
                      </a:r>
                    </a:p>
                  </a:txBody>
                  <a:tcPr marL="100584" marR="100584"/>
                </a:tc>
                <a:tc>
                  <a:txBody>
                    <a:bodyPr/>
                    <a:lstStyle/>
                    <a:p>
                      <a:pPr algn="r"/>
                      <a:r>
                        <a:rPr lang="en-US" sz="1300" dirty="0"/>
                        <a:t>0.0</a:t>
                      </a:r>
                    </a:p>
                  </a:txBody>
                  <a:tcPr marL="100584" marR="100584"/>
                </a:tc>
                <a:tc>
                  <a:txBody>
                    <a:bodyPr/>
                    <a:lstStyle/>
                    <a:p>
                      <a:pPr algn="r"/>
                      <a:r>
                        <a:rPr lang="en-US" sz="1300" dirty="0"/>
                        <a:t>0.0</a:t>
                      </a:r>
                    </a:p>
                  </a:txBody>
                  <a:tcPr marL="100584" marR="100584"/>
                </a:tc>
                <a:extLst>
                  <a:ext uri="{0D108BD9-81ED-4DB2-BD59-A6C34878D82A}">
                    <a16:rowId xmlns:a16="http://schemas.microsoft.com/office/drawing/2014/main" val="3071792480"/>
                  </a:ext>
                </a:extLst>
              </a:tr>
              <a:tr h="391823">
                <a:tc>
                  <a:txBody>
                    <a:bodyPr/>
                    <a:lstStyle/>
                    <a:p>
                      <a:pPr algn="ctr"/>
                      <a:r>
                        <a:rPr lang="en-US" sz="1300" b="1" dirty="0"/>
                        <a:t>2</a:t>
                      </a:r>
                    </a:p>
                  </a:txBody>
                  <a:tcPr marL="100584" marR="100584"/>
                </a:tc>
                <a:tc>
                  <a:txBody>
                    <a:bodyPr/>
                    <a:lstStyle/>
                    <a:p>
                      <a:r>
                        <a:rPr lang="en-US" sz="1300" dirty="0"/>
                        <a:t>Maintain Agency Infrastructure that Serves Texans and Communities</a:t>
                      </a:r>
                    </a:p>
                  </a:txBody>
                  <a:tcPr marL="100584" marR="100584"/>
                </a:tc>
                <a:tc>
                  <a:txBody>
                    <a:bodyPr/>
                    <a:lstStyle/>
                    <a:p>
                      <a:pPr algn="r"/>
                      <a:r>
                        <a:rPr lang="en-US" sz="1300" dirty="0"/>
                        <a:t>$22.3 M</a:t>
                      </a:r>
                    </a:p>
                  </a:txBody>
                  <a:tcPr marL="100584" marR="100584"/>
                </a:tc>
                <a:tc>
                  <a:txBody>
                    <a:bodyPr/>
                    <a:lstStyle/>
                    <a:p>
                      <a:pPr algn="r"/>
                      <a:r>
                        <a:rPr lang="en-US" sz="1300" dirty="0"/>
                        <a:t>$22.3 M</a:t>
                      </a:r>
                    </a:p>
                  </a:txBody>
                  <a:tcPr marL="100584" marR="100584"/>
                </a:tc>
                <a:tc>
                  <a:txBody>
                    <a:bodyPr/>
                    <a:lstStyle/>
                    <a:p>
                      <a:pPr algn="r"/>
                      <a:r>
                        <a:rPr lang="en-US" sz="1300" dirty="0"/>
                        <a:t>2.0</a:t>
                      </a:r>
                    </a:p>
                  </a:txBody>
                  <a:tcPr marL="100584" marR="100584"/>
                </a:tc>
                <a:tc>
                  <a:txBody>
                    <a:bodyPr/>
                    <a:lstStyle/>
                    <a:p>
                      <a:pPr algn="r"/>
                      <a:r>
                        <a:rPr lang="en-US" sz="1300" dirty="0"/>
                        <a:t>2.0</a:t>
                      </a:r>
                    </a:p>
                  </a:txBody>
                  <a:tcPr marL="100584" marR="100584"/>
                </a:tc>
                <a:extLst>
                  <a:ext uri="{0D108BD9-81ED-4DB2-BD59-A6C34878D82A}">
                    <a16:rowId xmlns:a16="http://schemas.microsoft.com/office/drawing/2014/main" val="504927510"/>
                  </a:ext>
                </a:extLst>
              </a:tr>
              <a:tr h="346110">
                <a:tc>
                  <a:txBody>
                    <a:bodyPr/>
                    <a:lstStyle/>
                    <a:p>
                      <a:pPr algn="ctr"/>
                      <a:r>
                        <a:rPr lang="en-US" sz="1300" b="1" dirty="0"/>
                        <a:t>4</a:t>
                      </a:r>
                    </a:p>
                  </a:txBody>
                  <a:tcPr marL="100584" marR="100584"/>
                </a:tc>
                <a:tc>
                  <a:txBody>
                    <a:bodyPr/>
                    <a:lstStyle/>
                    <a:p>
                      <a:r>
                        <a:rPr lang="en-US" sz="1300" dirty="0"/>
                        <a:t>Improve Child Mortality and Morbidity Due to Congenital Syphilis</a:t>
                      </a:r>
                    </a:p>
                  </a:txBody>
                  <a:tcPr marL="100584" marR="100584"/>
                </a:tc>
                <a:tc>
                  <a:txBody>
                    <a:bodyPr/>
                    <a:lstStyle/>
                    <a:p>
                      <a:pPr algn="r"/>
                      <a:r>
                        <a:rPr lang="en-US" sz="1300" dirty="0"/>
                        <a:t>$13.3 M</a:t>
                      </a:r>
                    </a:p>
                  </a:txBody>
                  <a:tcPr marL="100584" marR="100584"/>
                </a:tc>
                <a:tc>
                  <a:txBody>
                    <a:bodyPr/>
                    <a:lstStyle/>
                    <a:p>
                      <a:pPr algn="r"/>
                      <a:r>
                        <a:rPr lang="en-US" sz="1300" dirty="0"/>
                        <a:t>$13.3 M</a:t>
                      </a:r>
                    </a:p>
                  </a:txBody>
                  <a:tcPr marL="100584" marR="100584"/>
                </a:tc>
                <a:tc>
                  <a:txBody>
                    <a:bodyPr/>
                    <a:lstStyle/>
                    <a:p>
                      <a:pPr algn="r"/>
                      <a:r>
                        <a:rPr lang="en-US" sz="1300" dirty="0"/>
                        <a:t>25.0</a:t>
                      </a:r>
                    </a:p>
                  </a:txBody>
                  <a:tcPr marL="100584" marR="100584"/>
                </a:tc>
                <a:tc>
                  <a:txBody>
                    <a:bodyPr/>
                    <a:lstStyle/>
                    <a:p>
                      <a:pPr algn="r"/>
                      <a:r>
                        <a:rPr lang="en-US" sz="1300" dirty="0"/>
                        <a:t>25.0</a:t>
                      </a:r>
                    </a:p>
                  </a:txBody>
                  <a:tcPr marL="100584" marR="100584"/>
                </a:tc>
                <a:extLst>
                  <a:ext uri="{0D108BD9-81ED-4DB2-BD59-A6C34878D82A}">
                    <a16:rowId xmlns:a16="http://schemas.microsoft.com/office/drawing/2014/main" val="3831054961"/>
                  </a:ext>
                </a:extLst>
              </a:tr>
              <a:tr h="330873">
                <a:tc>
                  <a:txBody>
                    <a:bodyPr/>
                    <a:lstStyle/>
                    <a:p>
                      <a:pPr algn="ctr"/>
                      <a:r>
                        <a:rPr lang="en-US" sz="1300" b="1" dirty="0"/>
                        <a:t>5</a:t>
                      </a:r>
                    </a:p>
                  </a:txBody>
                  <a:tcPr marL="100584" marR="100584"/>
                </a:tc>
                <a:tc>
                  <a:txBody>
                    <a:bodyPr/>
                    <a:lstStyle/>
                    <a:p>
                      <a:r>
                        <a:rPr lang="en-US" sz="1300" dirty="0"/>
                        <a:t>Ensure Access to Regional and Local Public Health Services</a:t>
                      </a:r>
                    </a:p>
                  </a:txBody>
                  <a:tcPr marL="100584" marR="100584"/>
                </a:tc>
                <a:tc>
                  <a:txBody>
                    <a:bodyPr/>
                    <a:lstStyle/>
                    <a:p>
                      <a:pPr algn="r"/>
                      <a:r>
                        <a:rPr lang="en-US" sz="1300" dirty="0"/>
                        <a:t>$59.3 M</a:t>
                      </a:r>
                    </a:p>
                  </a:txBody>
                  <a:tcPr marL="100584" marR="100584"/>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300" dirty="0"/>
                        <a:t>$72.0 M</a:t>
                      </a:r>
                    </a:p>
                  </a:txBody>
                  <a:tcPr marL="100584" marR="100584"/>
                </a:tc>
                <a:tc>
                  <a:txBody>
                    <a:bodyPr/>
                    <a:lstStyle/>
                    <a:p>
                      <a:pPr algn="r"/>
                      <a:r>
                        <a:rPr lang="en-US" sz="1300" dirty="0"/>
                        <a:t>82.0</a:t>
                      </a:r>
                    </a:p>
                  </a:txBody>
                  <a:tcPr marL="100584" marR="100584"/>
                </a:tc>
                <a:tc>
                  <a:txBody>
                    <a:bodyPr/>
                    <a:lstStyle/>
                    <a:p>
                      <a:pPr algn="r"/>
                      <a:r>
                        <a:rPr lang="en-US" sz="1300" dirty="0"/>
                        <a:t>82.0</a:t>
                      </a:r>
                    </a:p>
                  </a:txBody>
                  <a:tcPr marL="100584" marR="100584"/>
                </a:tc>
                <a:extLst>
                  <a:ext uri="{0D108BD9-81ED-4DB2-BD59-A6C34878D82A}">
                    <a16:rowId xmlns:a16="http://schemas.microsoft.com/office/drawing/2014/main" val="1411612111"/>
                  </a:ext>
                </a:extLst>
              </a:tr>
              <a:tr h="330873">
                <a:tc>
                  <a:txBody>
                    <a:bodyPr/>
                    <a:lstStyle/>
                    <a:p>
                      <a:pPr algn="ctr"/>
                      <a:r>
                        <a:rPr lang="en-US" sz="1300" b="1" dirty="0"/>
                        <a:t>6</a:t>
                      </a:r>
                    </a:p>
                  </a:txBody>
                  <a:tcPr marL="100584" marR="100584"/>
                </a:tc>
                <a:tc>
                  <a:txBody>
                    <a:bodyPr/>
                    <a:lstStyle/>
                    <a:p>
                      <a:r>
                        <a:rPr lang="en-US" sz="1300" dirty="0"/>
                        <a:t>Support Growth in Texas Industries and Career Entry</a:t>
                      </a:r>
                    </a:p>
                  </a:txBody>
                  <a:tcPr marL="100584" marR="100584"/>
                </a:tc>
                <a:tc>
                  <a:txBody>
                    <a:bodyPr/>
                    <a:lstStyle/>
                    <a:p>
                      <a:pPr algn="r"/>
                      <a:r>
                        <a:rPr lang="en-US" sz="1300" dirty="0"/>
                        <a:t>$14.6 M</a:t>
                      </a:r>
                    </a:p>
                  </a:txBody>
                  <a:tcPr marL="100584" marR="100584"/>
                </a:tc>
                <a:tc>
                  <a:txBody>
                    <a:bodyPr/>
                    <a:lstStyle/>
                    <a:p>
                      <a:pPr algn="r"/>
                      <a:r>
                        <a:rPr lang="en-US" sz="1300" dirty="0"/>
                        <a:t>$14.6 M</a:t>
                      </a:r>
                    </a:p>
                  </a:txBody>
                  <a:tcPr marL="100584" marR="100584"/>
                </a:tc>
                <a:tc>
                  <a:txBody>
                    <a:bodyPr/>
                    <a:lstStyle/>
                    <a:p>
                      <a:pPr algn="r"/>
                      <a:r>
                        <a:rPr lang="en-US" sz="1300" dirty="0"/>
                        <a:t>11.0</a:t>
                      </a:r>
                    </a:p>
                  </a:txBody>
                  <a:tcPr marL="100584" marR="100584"/>
                </a:tc>
                <a:tc>
                  <a:txBody>
                    <a:bodyPr/>
                    <a:lstStyle/>
                    <a:p>
                      <a:pPr algn="r"/>
                      <a:r>
                        <a:rPr lang="en-US" sz="1300" dirty="0"/>
                        <a:t>17.0</a:t>
                      </a:r>
                    </a:p>
                  </a:txBody>
                  <a:tcPr marL="100584" marR="100584"/>
                </a:tc>
                <a:extLst>
                  <a:ext uri="{0D108BD9-81ED-4DB2-BD59-A6C34878D82A}">
                    <a16:rowId xmlns:a16="http://schemas.microsoft.com/office/drawing/2014/main" val="1592961569"/>
                  </a:ext>
                </a:extLst>
              </a:tr>
              <a:tr h="330873">
                <a:tc>
                  <a:txBody>
                    <a:bodyPr/>
                    <a:lstStyle/>
                    <a:p>
                      <a:pPr algn="ctr"/>
                      <a:r>
                        <a:rPr lang="en-US" sz="1300" b="1" dirty="0"/>
                        <a:t>7</a:t>
                      </a:r>
                    </a:p>
                  </a:txBody>
                  <a:tcPr marL="100584" marR="100584"/>
                </a:tc>
                <a:tc>
                  <a:txBody>
                    <a:bodyPr/>
                    <a:lstStyle/>
                    <a:p>
                      <a:r>
                        <a:rPr lang="en-US" sz="1300" dirty="0"/>
                        <a:t>Reduce the Impacts of Tobacco-Related Cancers</a:t>
                      </a:r>
                    </a:p>
                  </a:txBody>
                  <a:tcPr marL="100584" marR="100584"/>
                </a:tc>
                <a:tc>
                  <a:txBody>
                    <a:bodyPr/>
                    <a:lstStyle/>
                    <a:p>
                      <a:pPr algn="r"/>
                      <a:r>
                        <a:rPr lang="en-US" sz="1300" dirty="0"/>
                        <a:t>$2.8 M</a:t>
                      </a:r>
                    </a:p>
                  </a:txBody>
                  <a:tcPr marL="100584" marR="100584"/>
                </a:tc>
                <a:tc>
                  <a:txBody>
                    <a:bodyPr/>
                    <a:lstStyle/>
                    <a:p>
                      <a:pPr algn="r"/>
                      <a:r>
                        <a:rPr lang="en-US" sz="1300" dirty="0"/>
                        <a:t>$2.8 M</a:t>
                      </a:r>
                    </a:p>
                  </a:txBody>
                  <a:tcPr marL="100584" marR="100584"/>
                </a:tc>
                <a:tc>
                  <a:txBody>
                    <a:bodyPr/>
                    <a:lstStyle/>
                    <a:p>
                      <a:pPr algn="r"/>
                      <a:r>
                        <a:rPr lang="en-US" sz="1300" dirty="0"/>
                        <a:t>0.0</a:t>
                      </a:r>
                    </a:p>
                  </a:txBody>
                  <a:tcPr marL="100584" marR="100584"/>
                </a:tc>
                <a:tc>
                  <a:txBody>
                    <a:bodyPr/>
                    <a:lstStyle/>
                    <a:p>
                      <a:pPr algn="r"/>
                      <a:r>
                        <a:rPr lang="en-US" sz="1300" dirty="0"/>
                        <a:t>0.0</a:t>
                      </a:r>
                    </a:p>
                  </a:txBody>
                  <a:tcPr marL="100584" marR="100584"/>
                </a:tc>
                <a:extLst>
                  <a:ext uri="{0D108BD9-81ED-4DB2-BD59-A6C34878D82A}">
                    <a16:rowId xmlns:a16="http://schemas.microsoft.com/office/drawing/2014/main" val="88684611"/>
                  </a:ext>
                </a:extLst>
              </a:tr>
              <a:tr h="346110">
                <a:tc>
                  <a:txBody>
                    <a:bodyPr/>
                    <a:lstStyle/>
                    <a:p>
                      <a:pPr algn="ctr"/>
                      <a:r>
                        <a:rPr lang="en-US" sz="1300" b="1" dirty="0"/>
                        <a:t>8</a:t>
                      </a:r>
                    </a:p>
                  </a:txBody>
                  <a:tcPr marL="100584" marR="100584"/>
                </a:tc>
                <a:tc>
                  <a:txBody>
                    <a:bodyPr/>
                    <a:lstStyle/>
                    <a:p>
                      <a:r>
                        <a:rPr lang="en-US" sz="1300" dirty="0"/>
                        <a:t>Improve the Timeliness and Quality of Maternal and Child Health Data</a:t>
                      </a:r>
                    </a:p>
                  </a:txBody>
                  <a:tcPr marL="100584" marR="100584"/>
                </a:tc>
                <a:tc>
                  <a:txBody>
                    <a:bodyPr/>
                    <a:lstStyle/>
                    <a:p>
                      <a:pPr algn="r"/>
                      <a:r>
                        <a:rPr lang="en-US" sz="1300" dirty="0"/>
                        <a:t>$11.5 M</a:t>
                      </a:r>
                    </a:p>
                  </a:txBody>
                  <a:tcPr marL="100584" marR="100584"/>
                </a:tc>
                <a:tc>
                  <a:txBody>
                    <a:bodyPr/>
                    <a:lstStyle/>
                    <a:p>
                      <a:pPr algn="r"/>
                      <a:r>
                        <a:rPr lang="en-US" sz="1300" dirty="0"/>
                        <a:t>$11.5 M</a:t>
                      </a:r>
                    </a:p>
                  </a:txBody>
                  <a:tcPr marL="100584" marR="100584"/>
                </a:tc>
                <a:tc>
                  <a:txBody>
                    <a:bodyPr/>
                    <a:lstStyle/>
                    <a:p>
                      <a:pPr algn="r"/>
                      <a:r>
                        <a:rPr lang="en-US" sz="1300" dirty="0"/>
                        <a:t>15.0</a:t>
                      </a:r>
                    </a:p>
                  </a:txBody>
                  <a:tcPr marL="100584" marR="100584"/>
                </a:tc>
                <a:tc>
                  <a:txBody>
                    <a:bodyPr/>
                    <a:lstStyle/>
                    <a:p>
                      <a:pPr algn="r"/>
                      <a:r>
                        <a:rPr lang="en-US" sz="1300" dirty="0"/>
                        <a:t>15.0</a:t>
                      </a:r>
                    </a:p>
                  </a:txBody>
                  <a:tcPr marL="100584" marR="100584"/>
                </a:tc>
                <a:extLst>
                  <a:ext uri="{0D108BD9-81ED-4DB2-BD59-A6C34878D82A}">
                    <a16:rowId xmlns:a16="http://schemas.microsoft.com/office/drawing/2014/main" val="2871334101"/>
                  </a:ext>
                </a:extLst>
              </a:tr>
              <a:tr h="359897">
                <a:tc gridSpan="2">
                  <a:txBody>
                    <a:bodyPr/>
                    <a:lstStyle/>
                    <a:p>
                      <a:pPr algn="r"/>
                      <a:r>
                        <a:rPr lang="en-US" sz="1300" b="1" dirty="0"/>
                        <a:t>Total, Exceptional Items Excluding Priority 3</a:t>
                      </a:r>
                    </a:p>
                  </a:txBody>
                  <a:tcPr marL="100584" marR="100584"/>
                </a:tc>
                <a:tc hMerge="1">
                  <a:txBody>
                    <a:bodyPr/>
                    <a:lstStyle/>
                    <a:p>
                      <a:endParaRPr lang="en-US"/>
                    </a:p>
                  </a:txBody>
                  <a:tcPr/>
                </a:tc>
                <a:tc>
                  <a:txBody>
                    <a:bodyPr/>
                    <a:lstStyle/>
                    <a:p>
                      <a:pPr algn="r"/>
                      <a:r>
                        <a:rPr lang="en-US" sz="1300" b="1" dirty="0"/>
                        <a:t>$147.0 M</a:t>
                      </a:r>
                    </a:p>
                  </a:txBody>
                  <a:tcPr marL="100584" marR="100584"/>
                </a:tc>
                <a:tc>
                  <a:txBody>
                    <a:bodyPr/>
                    <a:lstStyle/>
                    <a:p>
                      <a:pPr algn="r"/>
                      <a:r>
                        <a:rPr lang="en-US" sz="1300" b="1" dirty="0"/>
                        <a:t>$169.4 M</a:t>
                      </a:r>
                    </a:p>
                  </a:txBody>
                  <a:tcPr marL="100584" marR="100584"/>
                </a:tc>
                <a:tc>
                  <a:txBody>
                    <a:bodyPr/>
                    <a:lstStyle/>
                    <a:p>
                      <a:pPr algn="r"/>
                      <a:r>
                        <a:rPr lang="en-US" sz="1300" b="1" dirty="0"/>
                        <a:t>135.0</a:t>
                      </a:r>
                    </a:p>
                  </a:txBody>
                  <a:tcPr marL="100584" marR="100584"/>
                </a:tc>
                <a:tc>
                  <a:txBody>
                    <a:bodyPr/>
                    <a:lstStyle/>
                    <a:p>
                      <a:pPr algn="r"/>
                      <a:r>
                        <a:rPr lang="en-US" sz="1300" b="1" dirty="0"/>
                        <a:t>141.0</a:t>
                      </a:r>
                    </a:p>
                  </a:txBody>
                  <a:tcPr marL="100584" marR="100584"/>
                </a:tc>
                <a:extLst>
                  <a:ext uri="{0D108BD9-81ED-4DB2-BD59-A6C34878D82A}">
                    <a16:rowId xmlns:a16="http://schemas.microsoft.com/office/drawing/2014/main" val="2760451228"/>
                  </a:ext>
                </a:extLst>
              </a:tr>
              <a:tr h="557259">
                <a:tc>
                  <a:txBody>
                    <a:bodyPr/>
                    <a:lstStyle/>
                    <a:p>
                      <a:pPr algn="ctr"/>
                      <a:r>
                        <a:rPr lang="en-US" sz="1300" b="1" dirty="0"/>
                        <a:t>3</a:t>
                      </a:r>
                    </a:p>
                  </a:txBody>
                  <a:tcPr marL="100584" marR="100584"/>
                </a:tc>
                <a:tc>
                  <a:txBody>
                    <a:bodyPr/>
                    <a:lstStyle/>
                    <a:p>
                      <a:r>
                        <a:rPr lang="en-US" sz="1300" dirty="0"/>
                        <a:t>Expand Laboratory Capacity and Capability to Detect Risks to Health and Safety</a:t>
                      </a:r>
                    </a:p>
                  </a:txBody>
                  <a:tcPr marL="100584" marR="100584"/>
                </a:tc>
                <a:tc>
                  <a:txBody>
                    <a:bodyPr/>
                    <a:lstStyle/>
                    <a:p>
                      <a:pPr algn="r"/>
                      <a:r>
                        <a:rPr lang="en-US" sz="1300" dirty="0"/>
                        <a:t>$328.3 M</a:t>
                      </a:r>
                    </a:p>
                  </a:txBody>
                  <a:tcPr marL="100584" marR="100584"/>
                </a:tc>
                <a:tc>
                  <a:txBody>
                    <a:bodyPr/>
                    <a:lstStyle/>
                    <a:p>
                      <a:pPr algn="r"/>
                      <a:r>
                        <a:rPr lang="en-US" sz="1300" dirty="0"/>
                        <a:t>$328.3 M</a:t>
                      </a:r>
                    </a:p>
                  </a:txBody>
                  <a:tcPr marL="100584" marR="100584"/>
                </a:tc>
                <a:tc>
                  <a:txBody>
                    <a:bodyPr/>
                    <a:lstStyle/>
                    <a:p>
                      <a:pPr algn="r"/>
                      <a:r>
                        <a:rPr lang="en-US" sz="1300" dirty="0"/>
                        <a:t>0.0</a:t>
                      </a:r>
                    </a:p>
                  </a:txBody>
                  <a:tcPr marL="100584" marR="100584"/>
                </a:tc>
                <a:tc>
                  <a:txBody>
                    <a:bodyPr/>
                    <a:lstStyle/>
                    <a:p>
                      <a:pPr algn="r"/>
                      <a:r>
                        <a:rPr lang="en-US" sz="1300" dirty="0"/>
                        <a:t>0.0</a:t>
                      </a:r>
                    </a:p>
                  </a:txBody>
                  <a:tcPr marL="100584" marR="100584"/>
                </a:tc>
                <a:extLst>
                  <a:ext uri="{0D108BD9-81ED-4DB2-BD59-A6C34878D82A}">
                    <a16:rowId xmlns:a16="http://schemas.microsoft.com/office/drawing/2014/main" val="3829993494"/>
                  </a:ext>
                </a:extLst>
              </a:tr>
              <a:tr h="330873">
                <a:tc gridSpan="2">
                  <a:txBody>
                    <a:bodyPr/>
                    <a:lstStyle/>
                    <a:p>
                      <a:pPr algn="r"/>
                      <a:r>
                        <a:rPr lang="en-US" sz="1300" b="1" dirty="0"/>
                        <a:t>Total, All Exceptional Items</a:t>
                      </a:r>
                    </a:p>
                  </a:txBody>
                  <a:tcPr marL="100584" marR="100584"/>
                </a:tc>
                <a:tc hMerge="1">
                  <a:txBody>
                    <a:bodyPr/>
                    <a:lstStyle/>
                    <a:p>
                      <a:endParaRPr lang="en-US"/>
                    </a:p>
                  </a:txBody>
                  <a:tcPr/>
                </a:tc>
                <a:tc>
                  <a:txBody>
                    <a:bodyPr/>
                    <a:lstStyle/>
                    <a:p>
                      <a:pPr algn="r"/>
                      <a:r>
                        <a:rPr lang="en-US" sz="1300" b="1" dirty="0"/>
                        <a:t>$475.3 M</a:t>
                      </a:r>
                    </a:p>
                  </a:txBody>
                  <a:tcPr marL="100584" marR="100584"/>
                </a:tc>
                <a:tc>
                  <a:txBody>
                    <a:bodyPr/>
                    <a:lstStyle/>
                    <a:p>
                      <a:pPr algn="r"/>
                      <a:r>
                        <a:rPr lang="en-US" sz="1300" b="1" dirty="0"/>
                        <a:t>$497.7 M</a:t>
                      </a:r>
                    </a:p>
                  </a:txBody>
                  <a:tcPr marL="100584" marR="100584"/>
                </a:tc>
                <a:tc>
                  <a:txBody>
                    <a:bodyPr/>
                    <a:lstStyle/>
                    <a:p>
                      <a:pPr algn="r"/>
                      <a:r>
                        <a:rPr lang="en-US" sz="1300" b="1" dirty="0"/>
                        <a:t>135.0</a:t>
                      </a:r>
                    </a:p>
                  </a:txBody>
                  <a:tcPr marL="100584" marR="100584"/>
                </a:tc>
                <a:tc>
                  <a:txBody>
                    <a:bodyPr/>
                    <a:lstStyle/>
                    <a:p>
                      <a:pPr algn="r"/>
                      <a:r>
                        <a:rPr lang="en-US" sz="1300" b="1" dirty="0"/>
                        <a:t>141.0</a:t>
                      </a:r>
                    </a:p>
                  </a:txBody>
                  <a:tcPr marL="100584" marR="100584"/>
                </a:tc>
                <a:extLst>
                  <a:ext uri="{0D108BD9-81ED-4DB2-BD59-A6C34878D82A}">
                    <a16:rowId xmlns:a16="http://schemas.microsoft.com/office/drawing/2014/main" val="2872350468"/>
                  </a:ext>
                </a:extLst>
              </a:tr>
              <a:tr h="330873">
                <a:tc gridSpan="2">
                  <a:txBody>
                    <a:bodyPr/>
                    <a:lstStyle/>
                    <a:p>
                      <a:pPr algn="r"/>
                      <a:r>
                        <a:rPr lang="en-US" sz="1300" b="1" dirty="0"/>
                        <a:t>Total, DSHS Base + Exceptional Items</a:t>
                      </a:r>
                    </a:p>
                  </a:txBody>
                  <a:tcPr marL="100584" marR="100584"/>
                </a:tc>
                <a:tc hMerge="1">
                  <a:txBody>
                    <a:bodyPr/>
                    <a:lstStyle/>
                    <a:p>
                      <a:endParaRPr lang="en-US"/>
                    </a:p>
                  </a:txBody>
                  <a:tcPr/>
                </a:tc>
                <a:tc>
                  <a:txBody>
                    <a:bodyPr/>
                    <a:lstStyle/>
                    <a:p>
                      <a:pPr algn="r"/>
                      <a:r>
                        <a:rPr lang="en-US" sz="1300" b="1" dirty="0"/>
                        <a:t>$1,548.9 M</a:t>
                      </a:r>
                    </a:p>
                  </a:txBody>
                  <a:tcPr marL="100584" marR="100584"/>
                </a:tc>
                <a:tc>
                  <a:txBody>
                    <a:bodyPr/>
                    <a:lstStyle/>
                    <a:p>
                      <a:pPr algn="r"/>
                      <a:r>
                        <a:rPr lang="en-US" sz="1300" b="1" dirty="0"/>
                        <a:t>$2,769.1</a:t>
                      </a:r>
                    </a:p>
                  </a:txBody>
                  <a:tcPr marL="100584" marR="100584"/>
                </a:tc>
                <a:tc>
                  <a:txBody>
                    <a:bodyPr/>
                    <a:lstStyle/>
                    <a:p>
                      <a:pPr algn="r"/>
                      <a:r>
                        <a:rPr lang="en-US" sz="1300" b="1" dirty="0"/>
                        <a:t>4,145.1</a:t>
                      </a:r>
                    </a:p>
                  </a:txBody>
                  <a:tcPr marL="100584" marR="100584"/>
                </a:tc>
                <a:tc>
                  <a:txBody>
                    <a:bodyPr/>
                    <a:lstStyle/>
                    <a:p>
                      <a:pPr algn="r"/>
                      <a:r>
                        <a:rPr lang="en-US" sz="1300" b="1" dirty="0"/>
                        <a:t>3,942.0</a:t>
                      </a:r>
                    </a:p>
                  </a:txBody>
                  <a:tcPr marL="100584" marR="100584"/>
                </a:tc>
                <a:extLst>
                  <a:ext uri="{0D108BD9-81ED-4DB2-BD59-A6C34878D82A}">
                    <a16:rowId xmlns:a16="http://schemas.microsoft.com/office/drawing/2014/main" val="4090667591"/>
                  </a:ext>
                </a:extLst>
              </a:tr>
            </a:tbl>
          </a:graphicData>
        </a:graphic>
      </p:graphicFrame>
    </p:spTree>
    <p:extLst>
      <p:ext uri="{BB962C8B-B14F-4D97-AF65-F5344CB8AC3E}">
        <p14:creationId xmlns:p14="http://schemas.microsoft.com/office/powerpoint/2010/main" val="150052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D92D0-C0A9-A20C-D717-F15F9F1E1666}"/>
              </a:ext>
            </a:extLst>
          </p:cNvPr>
          <p:cNvSpPr>
            <a:spLocks noGrp="1"/>
          </p:cNvSpPr>
          <p:nvPr>
            <p:ph type="title"/>
          </p:nvPr>
        </p:nvSpPr>
        <p:spPr/>
        <p:txBody>
          <a:bodyPr>
            <a:normAutofit/>
          </a:bodyPr>
          <a:lstStyle/>
          <a:p>
            <a:r>
              <a:rPr lang="en-US" sz="3600" dirty="0"/>
              <a:t>EI 1: Meet Increased Costs for Current Agency Operations</a:t>
            </a:r>
          </a:p>
        </p:txBody>
      </p:sp>
      <p:sp>
        <p:nvSpPr>
          <p:cNvPr id="4" name="Content Placeholder 3">
            <a:extLst>
              <a:ext uri="{FF2B5EF4-FFF2-40B4-BE49-F238E27FC236}">
                <a16:creationId xmlns:a16="http://schemas.microsoft.com/office/drawing/2014/main" id="{2A01749A-2BA6-EBBA-6E07-27E0C33F46EA}"/>
              </a:ext>
            </a:extLst>
          </p:cNvPr>
          <p:cNvSpPr>
            <a:spLocks noGrp="1"/>
          </p:cNvSpPr>
          <p:nvPr>
            <p:ph idx="1"/>
          </p:nvPr>
        </p:nvSpPr>
        <p:spPr>
          <a:xfrm>
            <a:off x="838200" y="1536698"/>
            <a:ext cx="5295900" cy="4640265"/>
          </a:xfrm>
        </p:spPr>
        <p:txBody>
          <a:bodyPr>
            <a:noAutofit/>
          </a:bodyPr>
          <a:lstStyle/>
          <a:p>
            <a:pPr marR="0" lvl="0">
              <a:lnSpc>
                <a:spcPct val="130000"/>
              </a:lnSpc>
              <a:spcBef>
                <a:spcPts val="1200"/>
              </a:spcBef>
              <a:spcAft>
                <a:spcPts val="0"/>
              </a:spcAft>
              <a:buSzPct val="61000"/>
              <a:buFont typeface="Times New Roman" panose="02020603050405020304" pitchFamily="18" charset="0"/>
              <a:buChar char="●"/>
            </a:pPr>
            <a:r>
              <a:rPr lang="en-US" sz="1800" b="1" i="1" dirty="0">
                <a:solidFill>
                  <a:srgbClr val="000000"/>
                </a:solidFill>
                <a:effectLst/>
                <a:latin typeface="Calibri" panose="020F0502020204030204" pitchFamily="34" charset="0"/>
                <a:ea typeface="Verdana" panose="020B0604030504040204" pitchFamily="34" charset="0"/>
              </a:rPr>
              <a:t>Vehicles, $2.8 M: </a:t>
            </a:r>
            <a:r>
              <a:rPr lang="en-US" sz="1800" dirty="0">
                <a:solidFill>
                  <a:srgbClr val="000000"/>
                </a:solidFill>
                <a:latin typeface="Calibri" panose="020F0502020204030204" pitchFamily="34" charset="0"/>
                <a:ea typeface="Verdana" panose="020B0604030504040204" pitchFamily="34" charset="0"/>
              </a:rPr>
              <a:t>R</a:t>
            </a:r>
            <a:r>
              <a:rPr lang="en-US" sz="1800" dirty="0">
                <a:solidFill>
                  <a:srgbClr val="000000"/>
                </a:solidFill>
                <a:effectLst/>
                <a:latin typeface="Calibri" panose="020F0502020204030204" pitchFamily="34" charset="0"/>
                <a:ea typeface="Verdana" panose="020B0604030504040204" pitchFamily="34" charset="0"/>
              </a:rPr>
              <a:t>eplace 3 boats and approximately 26 vehicles used for daily DSHS operations and fieldwork. </a:t>
            </a:r>
          </a:p>
          <a:p>
            <a:pPr marR="0" lvl="0">
              <a:lnSpc>
                <a:spcPct val="130000"/>
              </a:lnSpc>
              <a:spcBef>
                <a:spcPts val="0"/>
              </a:spcBef>
              <a:spcAft>
                <a:spcPts val="0"/>
              </a:spcAft>
              <a:buSzPct val="61000"/>
              <a:buFont typeface="Times New Roman" panose="02020603050405020304" pitchFamily="18" charset="0"/>
              <a:buChar char="●"/>
            </a:pPr>
            <a:r>
              <a:rPr lang="en-US" sz="1800" b="1" i="1" dirty="0">
                <a:solidFill>
                  <a:srgbClr val="000000"/>
                </a:solidFill>
                <a:effectLst/>
                <a:latin typeface="Calibri" panose="020F0502020204030204" pitchFamily="34" charset="0"/>
                <a:ea typeface="Verdana" panose="020B0604030504040204" pitchFamily="34" charset="0"/>
              </a:rPr>
              <a:t>Data Center Services, $25.1 M ($9.</a:t>
            </a:r>
            <a:r>
              <a:rPr lang="en-US" sz="1800" b="1" i="1" dirty="0">
                <a:solidFill>
                  <a:srgbClr val="000000"/>
                </a:solidFill>
                <a:latin typeface="Calibri" panose="020F0502020204030204" pitchFamily="34" charset="0"/>
                <a:ea typeface="Verdana" panose="020B0604030504040204" pitchFamily="34" charset="0"/>
              </a:rPr>
              <a:t>7 M Federal)</a:t>
            </a:r>
            <a:r>
              <a:rPr lang="en-US" sz="1800" b="1" i="1" dirty="0">
                <a:solidFill>
                  <a:srgbClr val="000000"/>
                </a:solidFill>
                <a:effectLst/>
                <a:latin typeface="Calibri" panose="020F0502020204030204" pitchFamily="34" charset="0"/>
                <a:ea typeface="Verdana" panose="020B0604030504040204" pitchFamily="34" charset="0"/>
              </a:rPr>
              <a:t>: </a:t>
            </a:r>
            <a:r>
              <a:rPr lang="en-US" sz="1800" dirty="0">
                <a:solidFill>
                  <a:srgbClr val="000000"/>
                </a:solidFill>
                <a:effectLst/>
                <a:latin typeface="Calibri" panose="020F0502020204030204" pitchFamily="34" charset="0"/>
                <a:ea typeface="Verdana" panose="020B0604030504040204" pitchFamily="34" charset="0"/>
              </a:rPr>
              <a:t>Cover the increased costs of IT infrastructure necessary for agency operations and compliance with DIR standards and agreements. </a:t>
            </a:r>
          </a:p>
          <a:p>
            <a:pPr marR="0" lvl="0">
              <a:lnSpc>
                <a:spcPct val="130000"/>
              </a:lnSpc>
              <a:spcBef>
                <a:spcPts val="0"/>
              </a:spcBef>
              <a:spcAft>
                <a:spcPts val="0"/>
              </a:spcAft>
              <a:buSzPct val="61000"/>
              <a:buFont typeface="Times New Roman" panose="02020603050405020304" pitchFamily="18" charset="0"/>
              <a:buChar char="●"/>
            </a:pPr>
            <a:r>
              <a:rPr lang="en-US" sz="1800" b="1" i="1" dirty="0">
                <a:solidFill>
                  <a:srgbClr val="000000"/>
                </a:solidFill>
                <a:effectLst/>
                <a:latin typeface="Calibri" panose="020F0502020204030204" pitchFamily="34" charset="0"/>
                <a:ea typeface="Verdana" panose="020B0604030504040204" pitchFamily="34" charset="0"/>
              </a:rPr>
              <a:t>Seat Management, $2.5 M: </a:t>
            </a:r>
            <a:r>
              <a:rPr lang="en-US" sz="1800" dirty="0">
                <a:solidFill>
                  <a:srgbClr val="000000"/>
                </a:solidFill>
                <a:latin typeface="Calibri" panose="020F0502020204030204" pitchFamily="34" charset="0"/>
                <a:ea typeface="Verdana" panose="020B0604030504040204" pitchFamily="34" charset="0"/>
              </a:rPr>
              <a:t>Pay for w</a:t>
            </a:r>
            <a:r>
              <a:rPr lang="en-US" sz="1800" dirty="0">
                <a:solidFill>
                  <a:srgbClr val="000000"/>
                </a:solidFill>
                <a:effectLst/>
                <a:latin typeface="Calibri" panose="020F0502020204030204" pitchFamily="34" charset="0"/>
                <a:ea typeface="Verdana" panose="020B0604030504040204" pitchFamily="34" charset="0"/>
              </a:rPr>
              <a:t>arranty, lease, and software costs for approximately 3,500 desktops, laptops, and tablets used in daily DSHS business activities. </a:t>
            </a:r>
          </a:p>
          <a:p>
            <a:pPr marR="0" lvl="0">
              <a:lnSpc>
                <a:spcPct val="130000"/>
              </a:lnSpc>
              <a:spcBef>
                <a:spcPts val="0"/>
              </a:spcBef>
              <a:spcAft>
                <a:spcPts val="1200"/>
              </a:spcAft>
              <a:buSzPct val="61000"/>
              <a:buFont typeface="Times New Roman" panose="02020603050405020304" pitchFamily="18" charset="0"/>
              <a:buChar char="●"/>
            </a:pPr>
            <a:r>
              <a:rPr lang="en-US" sz="1800" b="1" i="1" dirty="0">
                <a:solidFill>
                  <a:srgbClr val="000000"/>
                </a:solidFill>
                <a:effectLst/>
                <a:latin typeface="Calibri" panose="020F0502020204030204" pitchFamily="34" charset="0"/>
                <a:ea typeface="Verdana" panose="020B0604030504040204" pitchFamily="34" charset="0"/>
              </a:rPr>
              <a:t>Texas Center for Infectious Disease, $2.4 M: </a:t>
            </a:r>
            <a:r>
              <a:rPr lang="en-US" sz="1800" dirty="0">
                <a:solidFill>
                  <a:srgbClr val="000000"/>
                </a:solidFill>
                <a:effectLst/>
                <a:latin typeface="Calibri" panose="020F0502020204030204" pitchFamily="34" charset="0"/>
                <a:ea typeface="Verdana" panose="020B0604030504040204" pitchFamily="34" charset="0"/>
              </a:rPr>
              <a:t>Cover cost increase for medications, other medical resources, food, and utilities.</a:t>
            </a:r>
          </a:p>
        </p:txBody>
      </p:sp>
      <p:graphicFrame>
        <p:nvGraphicFramePr>
          <p:cNvPr id="6" name="Table 6">
            <a:extLst>
              <a:ext uri="{FF2B5EF4-FFF2-40B4-BE49-F238E27FC236}">
                <a16:creationId xmlns:a16="http://schemas.microsoft.com/office/drawing/2014/main" id="{F953F473-430C-853E-5AB8-51D3762B6FB9}"/>
              </a:ext>
            </a:extLst>
          </p:cNvPr>
          <p:cNvGraphicFramePr>
            <a:graphicFrameLocks noGrp="1"/>
          </p:cNvGraphicFramePr>
          <p:nvPr>
            <p:ph sz="half" idx="4294967295"/>
            <p:extLst>
              <p:ext uri="{D42A27DB-BD31-4B8C-83A1-F6EECF244321}">
                <p14:modId xmlns:p14="http://schemas.microsoft.com/office/powerpoint/2010/main" val="3559122990"/>
              </p:ext>
            </p:extLst>
          </p:nvPr>
        </p:nvGraphicFramePr>
        <p:xfrm>
          <a:off x="6896100" y="2079625"/>
          <a:ext cx="5295900" cy="1381760"/>
        </p:xfrm>
        <a:graphic>
          <a:graphicData uri="http://schemas.openxmlformats.org/drawingml/2006/table">
            <a:tbl>
              <a:tblPr firstRow="1" bandRow="1">
                <a:tableStyleId>{5C22544A-7EE6-4342-B048-85BDC9FD1C3A}</a:tableStyleId>
              </a:tblPr>
              <a:tblGrid>
                <a:gridCol w="1323975">
                  <a:extLst>
                    <a:ext uri="{9D8B030D-6E8A-4147-A177-3AD203B41FA5}">
                      <a16:colId xmlns:a16="http://schemas.microsoft.com/office/drawing/2014/main" val="1775931421"/>
                    </a:ext>
                  </a:extLst>
                </a:gridCol>
                <a:gridCol w="1323975">
                  <a:extLst>
                    <a:ext uri="{9D8B030D-6E8A-4147-A177-3AD203B41FA5}">
                      <a16:colId xmlns:a16="http://schemas.microsoft.com/office/drawing/2014/main" val="1666301152"/>
                    </a:ext>
                  </a:extLst>
                </a:gridCol>
                <a:gridCol w="1323975">
                  <a:extLst>
                    <a:ext uri="{9D8B030D-6E8A-4147-A177-3AD203B41FA5}">
                      <a16:colId xmlns:a16="http://schemas.microsoft.com/office/drawing/2014/main" val="1639664469"/>
                    </a:ext>
                  </a:extLst>
                </a:gridCol>
                <a:gridCol w="1323975">
                  <a:extLst>
                    <a:ext uri="{9D8B030D-6E8A-4147-A177-3AD203B41FA5}">
                      <a16:colId xmlns:a16="http://schemas.microsoft.com/office/drawing/2014/main" val="276317432"/>
                    </a:ext>
                  </a:extLst>
                </a:gridCol>
              </a:tblGrid>
              <a:tr h="434669">
                <a:tc>
                  <a:txBody>
                    <a:bodyPr/>
                    <a:lstStyle/>
                    <a:p>
                      <a:r>
                        <a:rPr lang="en-US" dirty="0"/>
                        <a:t>Method of Finance</a:t>
                      </a:r>
                    </a:p>
                  </a:txBody>
                  <a:tcPr/>
                </a:tc>
                <a:tc>
                  <a:txBody>
                    <a:bodyPr/>
                    <a:lstStyle/>
                    <a:p>
                      <a:r>
                        <a:rPr lang="en-US" dirty="0"/>
                        <a:t>FY 2026</a:t>
                      </a:r>
                    </a:p>
                  </a:txBody>
                  <a:tcPr/>
                </a:tc>
                <a:tc>
                  <a:txBody>
                    <a:bodyPr/>
                    <a:lstStyle/>
                    <a:p>
                      <a:r>
                        <a:rPr lang="en-US" dirty="0"/>
                        <a:t>FY 2027</a:t>
                      </a:r>
                    </a:p>
                  </a:txBody>
                  <a:tcPr/>
                </a:tc>
                <a:tc>
                  <a:txBody>
                    <a:bodyPr/>
                    <a:lstStyle/>
                    <a:p>
                      <a:r>
                        <a:rPr lang="en-US" dirty="0"/>
                        <a:t>Biennium</a:t>
                      </a:r>
                    </a:p>
                  </a:txBody>
                  <a:tcPr/>
                </a:tc>
                <a:extLst>
                  <a:ext uri="{0D108BD9-81ED-4DB2-BD59-A6C34878D82A}">
                    <a16:rowId xmlns:a16="http://schemas.microsoft.com/office/drawing/2014/main" val="2467119500"/>
                  </a:ext>
                </a:extLst>
              </a:tr>
              <a:tr h="370840">
                <a:tc>
                  <a:txBody>
                    <a:bodyPr/>
                    <a:lstStyle/>
                    <a:p>
                      <a:r>
                        <a:rPr lang="en-US" dirty="0"/>
                        <a:t>GR</a:t>
                      </a:r>
                    </a:p>
                  </a:txBody>
                  <a:tcPr/>
                </a:tc>
                <a:tc>
                  <a:txBody>
                    <a:bodyPr/>
                    <a:lstStyle/>
                    <a:p>
                      <a:r>
                        <a:rPr lang="en-US" dirty="0"/>
                        <a:t>$5.2 M</a:t>
                      </a:r>
                    </a:p>
                  </a:txBody>
                  <a:tcPr/>
                </a:tc>
                <a:tc>
                  <a:txBody>
                    <a:bodyPr/>
                    <a:lstStyle/>
                    <a:p>
                      <a:r>
                        <a:rPr lang="en-US" dirty="0"/>
                        <a:t>$18.0 M</a:t>
                      </a:r>
                    </a:p>
                  </a:txBody>
                  <a:tcPr/>
                </a:tc>
                <a:tc>
                  <a:txBody>
                    <a:bodyPr/>
                    <a:lstStyle/>
                    <a:p>
                      <a:r>
                        <a:rPr lang="en-US" dirty="0"/>
                        <a:t>$23.2 M</a:t>
                      </a:r>
                    </a:p>
                  </a:txBody>
                  <a:tcPr/>
                </a:tc>
                <a:extLst>
                  <a:ext uri="{0D108BD9-81ED-4DB2-BD59-A6C34878D82A}">
                    <a16:rowId xmlns:a16="http://schemas.microsoft.com/office/drawing/2014/main" val="3383215902"/>
                  </a:ext>
                </a:extLst>
              </a:tr>
              <a:tr h="370840">
                <a:tc>
                  <a:txBody>
                    <a:bodyPr/>
                    <a:lstStyle/>
                    <a:p>
                      <a:r>
                        <a:rPr lang="en-US" dirty="0"/>
                        <a:t>All Funds</a:t>
                      </a:r>
                    </a:p>
                  </a:txBody>
                  <a:tcPr/>
                </a:tc>
                <a:tc>
                  <a:txBody>
                    <a:bodyPr/>
                    <a:lstStyle/>
                    <a:p>
                      <a:r>
                        <a:rPr lang="en-US" dirty="0"/>
                        <a:t>$14.9 M</a:t>
                      </a:r>
                    </a:p>
                  </a:txBody>
                  <a:tcPr/>
                </a:tc>
                <a:tc>
                  <a:txBody>
                    <a:bodyPr/>
                    <a:lstStyle/>
                    <a:p>
                      <a:r>
                        <a:rPr lang="en-US" dirty="0"/>
                        <a:t>$18.0 M</a:t>
                      </a:r>
                    </a:p>
                  </a:txBody>
                  <a:tcPr/>
                </a:tc>
                <a:tc>
                  <a:txBody>
                    <a:bodyPr/>
                    <a:lstStyle/>
                    <a:p>
                      <a:r>
                        <a:rPr lang="en-US" dirty="0"/>
                        <a:t>$32.9 M</a:t>
                      </a:r>
                    </a:p>
                  </a:txBody>
                  <a:tcPr/>
                </a:tc>
                <a:extLst>
                  <a:ext uri="{0D108BD9-81ED-4DB2-BD59-A6C34878D82A}">
                    <a16:rowId xmlns:a16="http://schemas.microsoft.com/office/drawing/2014/main" val="2509526259"/>
                  </a:ext>
                </a:extLst>
              </a:tr>
            </a:tbl>
          </a:graphicData>
        </a:graphic>
      </p:graphicFrame>
      <p:graphicFrame>
        <p:nvGraphicFramePr>
          <p:cNvPr id="7" name="Table 6">
            <a:extLst>
              <a:ext uri="{FF2B5EF4-FFF2-40B4-BE49-F238E27FC236}">
                <a16:creationId xmlns:a16="http://schemas.microsoft.com/office/drawing/2014/main" id="{13330267-B5E2-5F68-5B17-0AA5C2FE1C34}"/>
              </a:ext>
            </a:extLst>
          </p:cNvPr>
          <p:cNvGraphicFramePr>
            <a:graphicFrameLocks/>
          </p:cNvGraphicFramePr>
          <p:nvPr/>
        </p:nvGraphicFramePr>
        <p:xfrm>
          <a:off x="6172200" y="3693101"/>
          <a:ext cx="2106386" cy="1112520"/>
        </p:xfrm>
        <a:graphic>
          <a:graphicData uri="http://schemas.openxmlformats.org/drawingml/2006/table">
            <a:tbl>
              <a:tblPr firstRow="1" bandRow="1">
                <a:tableStyleId>{5C22544A-7EE6-4342-B048-85BDC9FD1C3A}</a:tableStyleId>
              </a:tblPr>
              <a:tblGrid>
                <a:gridCol w="1053193">
                  <a:extLst>
                    <a:ext uri="{9D8B030D-6E8A-4147-A177-3AD203B41FA5}">
                      <a16:colId xmlns:a16="http://schemas.microsoft.com/office/drawing/2014/main" val="1775931421"/>
                    </a:ext>
                  </a:extLst>
                </a:gridCol>
                <a:gridCol w="1053193">
                  <a:extLst>
                    <a:ext uri="{9D8B030D-6E8A-4147-A177-3AD203B41FA5}">
                      <a16:colId xmlns:a16="http://schemas.microsoft.com/office/drawing/2014/main" val="1666301152"/>
                    </a:ext>
                  </a:extLst>
                </a:gridCol>
              </a:tblGrid>
              <a:tr h="370840">
                <a:tc>
                  <a:txBody>
                    <a:bodyPr/>
                    <a:lstStyle/>
                    <a:p>
                      <a:r>
                        <a:rPr lang="en-US" dirty="0"/>
                        <a:t>FTEs</a:t>
                      </a:r>
                    </a:p>
                  </a:txBody>
                  <a:tcPr/>
                </a:tc>
                <a:tc>
                  <a:txBody>
                    <a:bodyPr/>
                    <a:lstStyle/>
                    <a:p>
                      <a:endParaRPr lang="en-US" dirty="0"/>
                    </a:p>
                  </a:txBody>
                  <a:tcPr/>
                </a:tc>
                <a:extLst>
                  <a:ext uri="{0D108BD9-81ED-4DB2-BD59-A6C34878D82A}">
                    <a16:rowId xmlns:a16="http://schemas.microsoft.com/office/drawing/2014/main" val="2467119500"/>
                  </a:ext>
                </a:extLst>
              </a:tr>
              <a:tr h="370840">
                <a:tc>
                  <a:txBody>
                    <a:bodyPr/>
                    <a:lstStyle/>
                    <a:p>
                      <a:r>
                        <a:rPr lang="en-US" dirty="0"/>
                        <a:t>FY 2026</a:t>
                      </a:r>
                    </a:p>
                  </a:txBody>
                  <a:tcPr/>
                </a:tc>
                <a:tc>
                  <a:txBody>
                    <a:bodyPr/>
                    <a:lstStyle/>
                    <a:p>
                      <a:r>
                        <a:rPr lang="en-US" dirty="0"/>
                        <a:t>0</a:t>
                      </a:r>
                    </a:p>
                  </a:txBody>
                  <a:tcPr/>
                </a:tc>
                <a:extLst>
                  <a:ext uri="{0D108BD9-81ED-4DB2-BD59-A6C34878D82A}">
                    <a16:rowId xmlns:a16="http://schemas.microsoft.com/office/drawing/2014/main" val="3383215902"/>
                  </a:ext>
                </a:extLst>
              </a:tr>
              <a:tr h="370840">
                <a:tc>
                  <a:txBody>
                    <a:bodyPr/>
                    <a:lstStyle/>
                    <a:p>
                      <a:r>
                        <a:rPr lang="en-US" dirty="0"/>
                        <a:t>FY 2027</a:t>
                      </a:r>
                    </a:p>
                  </a:txBody>
                  <a:tcPr/>
                </a:tc>
                <a:tc>
                  <a:txBody>
                    <a:bodyPr/>
                    <a:lstStyle/>
                    <a:p>
                      <a:r>
                        <a:rPr lang="en-US" dirty="0"/>
                        <a:t>0</a:t>
                      </a:r>
                    </a:p>
                  </a:txBody>
                  <a:tcPr/>
                </a:tc>
                <a:extLst>
                  <a:ext uri="{0D108BD9-81ED-4DB2-BD59-A6C34878D82A}">
                    <a16:rowId xmlns:a16="http://schemas.microsoft.com/office/drawing/2014/main" val="2509526259"/>
                  </a:ext>
                </a:extLst>
              </a:tr>
            </a:tbl>
          </a:graphicData>
        </a:graphic>
      </p:graphicFrame>
      <p:graphicFrame>
        <p:nvGraphicFramePr>
          <p:cNvPr id="8" name="Table 6">
            <a:extLst>
              <a:ext uri="{FF2B5EF4-FFF2-40B4-BE49-F238E27FC236}">
                <a16:creationId xmlns:a16="http://schemas.microsoft.com/office/drawing/2014/main" id="{2D934470-4EEE-BEAD-5801-7E0121214D1E}"/>
              </a:ext>
            </a:extLst>
          </p:cNvPr>
          <p:cNvGraphicFramePr>
            <a:graphicFrameLocks/>
          </p:cNvGraphicFramePr>
          <p:nvPr/>
        </p:nvGraphicFramePr>
        <p:xfrm>
          <a:off x="8447312" y="3693101"/>
          <a:ext cx="3020787" cy="1925320"/>
        </p:xfrm>
        <a:graphic>
          <a:graphicData uri="http://schemas.openxmlformats.org/drawingml/2006/table">
            <a:tbl>
              <a:tblPr firstRow="1" bandRow="1">
                <a:tableStyleId>{5C22544A-7EE6-4342-B048-85BDC9FD1C3A}</a:tableStyleId>
              </a:tblPr>
              <a:tblGrid>
                <a:gridCol w="2276328">
                  <a:extLst>
                    <a:ext uri="{9D8B030D-6E8A-4147-A177-3AD203B41FA5}">
                      <a16:colId xmlns:a16="http://schemas.microsoft.com/office/drawing/2014/main" val="1775931421"/>
                    </a:ext>
                  </a:extLst>
                </a:gridCol>
                <a:gridCol w="744459">
                  <a:extLst>
                    <a:ext uri="{9D8B030D-6E8A-4147-A177-3AD203B41FA5}">
                      <a16:colId xmlns:a16="http://schemas.microsoft.com/office/drawing/2014/main" val="1666301152"/>
                    </a:ext>
                  </a:extLst>
                </a:gridCol>
              </a:tblGrid>
              <a:tr h="370840">
                <a:tc>
                  <a:txBody>
                    <a:bodyPr/>
                    <a:lstStyle/>
                    <a:p>
                      <a:r>
                        <a:rPr lang="en-US" dirty="0"/>
                        <a:t>Program Data</a:t>
                      </a:r>
                    </a:p>
                  </a:txBody>
                  <a:tcPr/>
                </a:tc>
                <a:tc>
                  <a:txBody>
                    <a:bodyPr/>
                    <a:lstStyle/>
                    <a:p>
                      <a:endParaRPr lang="en-US" dirty="0"/>
                    </a:p>
                  </a:txBody>
                  <a:tcPr/>
                </a:tc>
                <a:extLst>
                  <a:ext uri="{0D108BD9-81ED-4DB2-BD59-A6C34878D82A}">
                    <a16:rowId xmlns:a16="http://schemas.microsoft.com/office/drawing/2014/main" val="2467119500"/>
                  </a:ext>
                </a:extLst>
              </a:tr>
              <a:tr h="370840">
                <a:tc>
                  <a:txBody>
                    <a:bodyPr/>
                    <a:lstStyle/>
                    <a:p>
                      <a:r>
                        <a:rPr lang="en-US" dirty="0"/>
                        <a:t>Boats for Shellfish Testing Program</a:t>
                      </a:r>
                    </a:p>
                  </a:txBody>
                  <a:tcPr/>
                </a:tc>
                <a:tc>
                  <a:txBody>
                    <a:bodyPr/>
                    <a:lstStyle/>
                    <a:p>
                      <a:r>
                        <a:rPr lang="en-US" dirty="0"/>
                        <a:t>3</a:t>
                      </a:r>
                    </a:p>
                  </a:txBody>
                  <a:tcPr/>
                </a:tc>
                <a:extLst>
                  <a:ext uri="{0D108BD9-81ED-4DB2-BD59-A6C34878D82A}">
                    <a16:rowId xmlns:a16="http://schemas.microsoft.com/office/drawing/2014/main" val="3383215902"/>
                  </a:ext>
                </a:extLst>
              </a:tr>
              <a:tr h="370840">
                <a:tc>
                  <a:txBody>
                    <a:bodyPr/>
                    <a:lstStyle/>
                    <a:p>
                      <a:r>
                        <a:rPr lang="en-US" dirty="0"/>
                        <a:t>Vehicles meeting CPA Standards for replacement</a:t>
                      </a:r>
                    </a:p>
                  </a:txBody>
                  <a:tcPr/>
                </a:tc>
                <a:tc>
                  <a:txBody>
                    <a:bodyPr/>
                    <a:lstStyle/>
                    <a:p>
                      <a:r>
                        <a:rPr lang="en-US" dirty="0"/>
                        <a:t>26</a:t>
                      </a:r>
                    </a:p>
                  </a:txBody>
                  <a:tcPr/>
                </a:tc>
                <a:extLst>
                  <a:ext uri="{0D108BD9-81ED-4DB2-BD59-A6C34878D82A}">
                    <a16:rowId xmlns:a16="http://schemas.microsoft.com/office/drawing/2014/main" val="2509526259"/>
                  </a:ext>
                </a:extLst>
              </a:tr>
            </a:tbl>
          </a:graphicData>
        </a:graphic>
      </p:graphicFrame>
    </p:spTree>
    <p:extLst>
      <p:ext uri="{BB962C8B-B14F-4D97-AF65-F5344CB8AC3E}">
        <p14:creationId xmlns:p14="http://schemas.microsoft.com/office/powerpoint/2010/main" val="3680257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D92D0-C0A9-A20C-D717-F15F9F1E1666}"/>
              </a:ext>
            </a:extLst>
          </p:cNvPr>
          <p:cNvSpPr>
            <a:spLocks noGrp="1"/>
          </p:cNvSpPr>
          <p:nvPr>
            <p:ph type="title"/>
          </p:nvPr>
        </p:nvSpPr>
        <p:spPr>
          <a:xfrm>
            <a:off x="829019" y="433407"/>
            <a:ext cx="8087414" cy="1399008"/>
          </a:xfrm>
        </p:spPr>
        <p:txBody>
          <a:bodyPr>
            <a:normAutofit/>
          </a:bodyPr>
          <a:lstStyle/>
          <a:p>
            <a:r>
              <a:rPr lang="en-US" sz="3600" dirty="0"/>
              <a:t>EI 2: Maintain Agency Infrastructure that Serves Texans and Communities</a:t>
            </a:r>
            <a:endParaRPr lang="en-US" sz="3600" b="0" dirty="0">
              <a:solidFill>
                <a:srgbClr val="000000"/>
              </a:solidFill>
            </a:endParaRPr>
          </a:p>
          <a:p>
            <a:endParaRPr lang="en-US" sz="3600" dirty="0">
              <a:ea typeface="Calibri"/>
              <a:cs typeface="Calibri"/>
            </a:endParaRPr>
          </a:p>
        </p:txBody>
      </p:sp>
      <p:sp>
        <p:nvSpPr>
          <p:cNvPr id="4" name="Content Placeholder 3">
            <a:extLst>
              <a:ext uri="{FF2B5EF4-FFF2-40B4-BE49-F238E27FC236}">
                <a16:creationId xmlns:a16="http://schemas.microsoft.com/office/drawing/2014/main" id="{2A01749A-2BA6-EBBA-6E07-27E0C33F46EA}"/>
              </a:ext>
            </a:extLst>
          </p:cNvPr>
          <p:cNvSpPr>
            <a:spLocks noGrp="1"/>
          </p:cNvSpPr>
          <p:nvPr>
            <p:ph sz="half" idx="1"/>
          </p:nvPr>
        </p:nvSpPr>
        <p:spPr>
          <a:xfrm>
            <a:off x="454636" y="1531795"/>
            <a:ext cx="5181600" cy="4591504"/>
          </a:xfrm>
        </p:spPr>
        <p:txBody>
          <a:bodyPr vert="horz" lIns="91440" tIns="45720" rIns="91440" bIns="45720" rtlCol="0" anchor="t">
            <a:noAutofit/>
          </a:bodyPr>
          <a:lstStyle/>
          <a:p>
            <a:pPr>
              <a:lnSpc>
                <a:spcPct val="140000"/>
              </a:lnSpc>
              <a:spcBef>
                <a:spcPts val="0"/>
              </a:spcBef>
            </a:pPr>
            <a:r>
              <a:rPr lang="en-US" sz="1700" b="1" i="1" dirty="0">
                <a:solidFill>
                  <a:srgbClr val="000000"/>
                </a:solidFill>
                <a:ea typeface="Calibri"/>
                <a:cs typeface="Calibri"/>
              </a:rPr>
              <a:t>Regional Clinic Cost Increases and Space Planning</a:t>
            </a:r>
            <a:r>
              <a:rPr lang="en-US" sz="1700" b="1" i="1" dirty="0">
                <a:solidFill>
                  <a:srgbClr val="000000"/>
                </a:solidFill>
                <a:effectLst/>
                <a:ea typeface="Calibri"/>
                <a:cs typeface="Calibri"/>
              </a:rPr>
              <a:t>, $</a:t>
            </a:r>
            <a:r>
              <a:rPr lang="en-US" sz="1700" b="1" i="1" dirty="0">
                <a:solidFill>
                  <a:srgbClr val="000000"/>
                </a:solidFill>
                <a:ea typeface="Calibri"/>
                <a:cs typeface="Calibri"/>
              </a:rPr>
              <a:t>9.4 </a:t>
            </a:r>
            <a:r>
              <a:rPr lang="en-US" sz="1700" b="1" i="1" dirty="0">
                <a:solidFill>
                  <a:srgbClr val="000000"/>
                </a:solidFill>
                <a:effectLst/>
                <a:ea typeface="Calibri"/>
                <a:cs typeface="Calibri"/>
              </a:rPr>
              <a:t>M</a:t>
            </a:r>
            <a:r>
              <a:rPr lang="en-US" sz="1700" b="1" i="1" dirty="0">
                <a:solidFill>
                  <a:srgbClr val="000000"/>
                </a:solidFill>
                <a:ea typeface="Calibri"/>
                <a:cs typeface="Calibri"/>
              </a:rPr>
              <a:t>, 2 FTEs</a:t>
            </a:r>
            <a:r>
              <a:rPr lang="en-US" sz="1700" b="1" i="1" dirty="0">
                <a:solidFill>
                  <a:srgbClr val="000000"/>
                </a:solidFill>
                <a:effectLst/>
                <a:ea typeface="Calibri"/>
                <a:cs typeface="Calibri"/>
              </a:rPr>
              <a:t>: </a:t>
            </a:r>
            <a:r>
              <a:rPr lang="en-US" sz="1700" dirty="0">
                <a:solidFill>
                  <a:srgbClr val="000000"/>
                </a:solidFill>
                <a:ea typeface="Calibri"/>
                <a:cs typeface="Calibri"/>
              </a:rPr>
              <a:t>Cover increasing lease costs across the state </a:t>
            </a:r>
            <a:r>
              <a:rPr lang="en-US" sz="1700" dirty="0">
                <a:solidFill>
                  <a:srgbClr val="000000"/>
                </a:solidFill>
                <a:effectLst/>
                <a:ea typeface="Calibri"/>
                <a:cs typeface="Calibri"/>
              </a:rPr>
              <a:t>and </a:t>
            </a:r>
            <a:r>
              <a:rPr lang="en-US" sz="1700" dirty="0">
                <a:solidFill>
                  <a:srgbClr val="000000"/>
                </a:solidFill>
                <a:ea typeface="Calibri"/>
                <a:cs typeface="Calibri"/>
              </a:rPr>
              <a:t>a facility assessment contractor to determine the adequacy of </a:t>
            </a:r>
            <a:r>
              <a:rPr lang="en-US" sz="1700" dirty="0">
                <a:solidFill>
                  <a:srgbClr val="000000"/>
                </a:solidFill>
                <a:effectLst/>
                <a:ea typeface="Calibri"/>
                <a:cs typeface="Calibri"/>
              </a:rPr>
              <a:t>approximately </a:t>
            </a:r>
            <a:r>
              <a:rPr lang="en-US" sz="1700" dirty="0">
                <a:solidFill>
                  <a:srgbClr val="000000"/>
                </a:solidFill>
                <a:ea typeface="Calibri"/>
                <a:cs typeface="Calibri"/>
              </a:rPr>
              <a:t>100 </a:t>
            </a:r>
            <a:r>
              <a:rPr lang="en-US" sz="1700" dirty="0">
                <a:solidFill>
                  <a:srgbClr val="000000"/>
                </a:solidFill>
                <a:effectLst/>
                <a:ea typeface="Calibri"/>
                <a:cs typeface="Calibri"/>
              </a:rPr>
              <a:t>DSHS </a:t>
            </a:r>
            <a:r>
              <a:rPr lang="en-US" sz="1700" dirty="0">
                <a:solidFill>
                  <a:srgbClr val="000000"/>
                </a:solidFill>
                <a:ea typeface="Calibri"/>
                <a:cs typeface="Calibri"/>
              </a:rPr>
              <a:t>field offices </a:t>
            </a:r>
            <a:r>
              <a:rPr lang="en-US" sz="1700" dirty="0">
                <a:solidFill>
                  <a:srgbClr val="000000"/>
                </a:solidFill>
                <a:effectLst/>
                <a:ea typeface="Calibri"/>
                <a:cs typeface="Calibri"/>
              </a:rPr>
              <a:t>and </a:t>
            </a:r>
            <a:r>
              <a:rPr lang="en-US" sz="1700" dirty="0">
                <a:solidFill>
                  <a:srgbClr val="000000"/>
                </a:solidFill>
                <a:ea typeface="Calibri"/>
                <a:cs typeface="Calibri"/>
              </a:rPr>
              <a:t>address critical maintenance needs at regional facilities.</a:t>
            </a:r>
            <a:endParaRPr lang="en-US" sz="1700" b="1" i="1" dirty="0">
              <a:solidFill>
                <a:srgbClr val="000000"/>
              </a:solidFill>
              <a:ea typeface="Calibri"/>
              <a:cs typeface="Calibri"/>
            </a:endParaRPr>
          </a:p>
          <a:p>
            <a:pPr>
              <a:lnSpc>
                <a:spcPct val="140000"/>
              </a:lnSpc>
              <a:spcBef>
                <a:spcPts val="0"/>
              </a:spcBef>
            </a:pPr>
            <a:r>
              <a:rPr lang="en-US" sz="1700" b="1" i="1" dirty="0">
                <a:solidFill>
                  <a:srgbClr val="000000"/>
                </a:solidFill>
                <a:ea typeface="Calibri"/>
                <a:cs typeface="Calibri"/>
              </a:rPr>
              <a:t>Lab Building Maintenance of Critical Infrastructure, $2.7 M: </a:t>
            </a:r>
            <a:r>
              <a:rPr lang="en-US" sz="1700" dirty="0">
                <a:solidFill>
                  <a:srgbClr val="000000"/>
                </a:solidFill>
                <a:ea typeface="Calibri"/>
                <a:cs typeface="Calibri"/>
              </a:rPr>
              <a:t>Cover increased maintenance costs and required repairs to facilities and testing equipment.</a:t>
            </a:r>
            <a:endParaRPr lang="en-US" sz="1700" dirty="0">
              <a:ea typeface="Calibri"/>
              <a:cs typeface="Calibri"/>
            </a:endParaRPr>
          </a:p>
          <a:p>
            <a:pPr>
              <a:lnSpc>
                <a:spcPct val="140000"/>
              </a:lnSpc>
              <a:spcBef>
                <a:spcPts val="0"/>
              </a:spcBef>
            </a:pPr>
            <a:r>
              <a:rPr lang="en-US" sz="1700" b="1" i="1" dirty="0">
                <a:solidFill>
                  <a:srgbClr val="000000"/>
                </a:solidFill>
                <a:ea typeface="Calibri"/>
                <a:cs typeface="Calibri"/>
              </a:rPr>
              <a:t>TCID Deferred Maintenance</a:t>
            </a:r>
            <a:r>
              <a:rPr lang="en-US" sz="1700" b="1" i="1" dirty="0">
                <a:solidFill>
                  <a:srgbClr val="000000"/>
                </a:solidFill>
                <a:effectLst/>
                <a:ea typeface="Calibri"/>
                <a:cs typeface="Calibri"/>
              </a:rPr>
              <a:t>, $</a:t>
            </a:r>
            <a:r>
              <a:rPr lang="en-US" sz="1700" b="1" i="1" dirty="0">
                <a:solidFill>
                  <a:srgbClr val="000000"/>
                </a:solidFill>
                <a:ea typeface="Calibri"/>
                <a:cs typeface="Calibri"/>
              </a:rPr>
              <a:t>6.6 </a:t>
            </a:r>
            <a:r>
              <a:rPr lang="en-US" sz="1700" b="1" i="1" dirty="0">
                <a:solidFill>
                  <a:srgbClr val="000000"/>
                </a:solidFill>
                <a:effectLst/>
                <a:ea typeface="Calibri"/>
                <a:cs typeface="Calibri"/>
              </a:rPr>
              <a:t>M: </a:t>
            </a:r>
            <a:r>
              <a:rPr lang="en-US" sz="1700" dirty="0">
                <a:solidFill>
                  <a:srgbClr val="000000"/>
                </a:solidFill>
                <a:ea typeface="Calibri"/>
                <a:cs typeface="Calibri"/>
              </a:rPr>
              <a:t>Replace water main lines </a:t>
            </a:r>
            <a:r>
              <a:rPr lang="en-US" sz="1700" dirty="0">
                <a:solidFill>
                  <a:srgbClr val="000000"/>
                </a:solidFill>
                <a:effectLst/>
                <a:ea typeface="Calibri"/>
                <a:cs typeface="Calibri"/>
              </a:rPr>
              <a:t>and </a:t>
            </a:r>
            <a:r>
              <a:rPr lang="en-US" sz="1700" dirty="0">
                <a:solidFill>
                  <a:srgbClr val="000000"/>
                </a:solidFill>
                <a:ea typeface="Calibri"/>
                <a:cs typeface="Calibri"/>
              </a:rPr>
              <a:t>a deteriorating walkway</a:t>
            </a:r>
            <a:r>
              <a:rPr lang="en-US" sz="1700" dirty="0">
                <a:solidFill>
                  <a:srgbClr val="000000"/>
                </a:solidFill>
                <a:effectLst/>
                <a:ea typeface="Calibri"/>
                <a:cs typeface="Calibri"/>
              </a:rPr>
              <a:t>, </a:t>
            </a:r>
            <a:r>
              <a:rPr lang="en-US" sz="1700" dirty="0">
                <a:solidFill>
                  <a:srgbClr val="000000"/>
                </a:solidFill>
                <a:ea typeface="Calibri"/>
                <a:cs typeface="Calibri"/>
              </a:rPr>
              <a:t>install electronic locking system</a:t>
            </a:r>
            <a:r>
              <a:rPr lang="en-US" sz="1700" dirty="0">
                <a:solidFill>
                  <a:srgbClr val="000000"/>
                </a:solidFill>
                <a:effectLst/>
                <a:ea typeface="Calibri"/>
                <a:cs typeface="Calibri"/>
              </a:rPr>
              <a:t>, </a:t>
            </a:r>
            <a:r>
              <a:rPr lang="en-US" sz="1700" dirty="0">
                <a:solidFill>
                  <a:srgbClr val="000000"/>
                </a:solidFill>
                <a:ea typeface="Calibri"/>
                <a:cs typeface="Calibri"/>
              </a:rPr>
              <a:t>construct an ADA-compliant bathroom </a:t>
            </a:r>
            <a:r>
              <a:rPr lang="en-US" sz="1700" dirty="0">
                <a:solidFill>
                  <a:srgbClr val="000000"/>
                </a:solidFill>
                <a:effectLst/>
                <a:ea typeface="Calibri"/>
                <a:cs typeface="Calibri"/>
              </a:rPr>
              <a:t>in </a:t>
            </a:r>
            <a:r>
              <a:rPr lang="en-US" sz="1700" dirty="0">
                <a:solidFill>
                  <a:srgbClr val="000000"/>
                </a:solidFill>
                <a:ea typeface="Calibri"/>
                <a:cs typeface="Calibri"/>
              </a:rPr>
              <a:t>a common area</a:t>
            </a:r>
            <a:r>
              <a:rPr lang="en-US" sz="1700" dirty="0">
                <a:solidFill>
                  <a:srgbClr val="000000"/>
                </a:solidFill>
                <a:effectLst/>
                <a:ea typeface="Calibri"/>
                <a:cs typeface="Calibri"/>
              </a:rPr>
              <a:t>, and </a:t>
            </a:r>
            <a:r>
              <a:rPr lang="en-US" sz="1700" dirty="0">
                <a:solidFill>
                  <a:srgbClr val="000000"/>
                </a:solidFill>
                <a:ea typeface="Calibri"/>
                <a:cs typeface="Calibri"/>
              </a:rPr>
              <a:t>replace critical room controls</a:t>
            </a:r>
            <a:r>
              <a:rPr lang="en-US" sz="1700" dirty="0">
                <a:solidFill>
                  <a:srgbClr val="000000"/>
                </a:solidFill>
                <a:effectLst/>
                <a:ea typeface="Calibri"/>
                <a:cs typeface="Calibri"/>
              </a:rPr>
              <a:t>.</a:t>
            </a:r>
            <a:r>
              <a:rPr lang="en-US" sz="1700" dirty="0">
                <a:solidFill>
                  <a:srgbClr val="000000"/>
                </a:solidFill>
                <a:ea typeface="Calibri"/>
                <a:cs typeface="Calibri"/>
              </a:rPr>
              <a:t> </a:t>
            </a:r>
          </a:p>
        </p:txBody>
      </p:sp>
      <p:graphicFrame>
        <p:nvGraphicFramePr>
          <p:cNvPr id="6" name="Table 6">
            <a:extLst>
              <a:ext uri="{FF2B5EF4-FFF2-40B4-BE49-F238E27FC236}">
                <a16:creationId xmlns:a16="http://schemas.microsoft.com/office/drawing/2014/main" id="{F953F473-430C-853E-5AB8-51D3762B6FB9}"/>
              </a:ext>
            </a:extLst>
          </p:cNvPr>
          <p:cNvGraphicFramePr>
            <a:graphicFrameLocks noGrp="1"/>
          </p:cNvGraphicFramePr>
          <p:nvPr>
            <p:ph sz="half" idx="2"/>
          </p:nvPr>
        </p:nvGraphicFramePr>
        <p:xfrm>
          <a:off x="6172199" y="2079898"/>
          <a:ext cx="5295900" cy="1381760"/>
        </p:xfrm>
        <a:graphic>
          <a:graphicData uri="http://schemas.openxmlformats.org/drawingml/2006/table">
            <a:tbl>
              <a:tblPr firstRow="1" bandRow="1">
                <a:tableStyleId>{5C22544A-7EE6-4342-B048-85BDC9FD1C3A}</a:tableStyleId>
              </a:tblPr>
              <a:tblGrid>
                <a:gridCol w="1323975">
                  <a:extLst>
                    <a:ext uri="{9D8B030D-6E8A-4147-A177-3AD203B41FA5}">
                      <a16:colId xmlns:a16="http://schemas.microsoft.com/office/drawing/2014/main" val="1775931421"/>
                    </a:ext>
                  </a:extLst>
                </a:gridCol>
                <a:gridCol w="1323975">
                  <a:extLst>
                    <a:ext uri="{9D8B030D-6E8A-4147-A177-3AD203B41FA5}">
                      <a16:colId xmlns:a16="http://schemas.microsoft.com/office/drawing/2014/main" val="1666301152"/>
                    </a:ext>
                  </a:extLst>
                </a:gridCol>
                <a:gridCol w="1323975">
                  <a:extLst>
                    <a:ext uri="{9D8B030D-6E8A-4147-A177-3AD203B41FA5}">
                      <a16:colId xmlns:a16="http://schemas.microsoft.com/office/drawing/2014/main" val="1639664469"/>
                    </a:ext>
                  </a:extLst>
                </a:gridCol>
                <a:gridCol w="1323975">
                  <a:extLst>
                    <a:ext uri="{9D8B030D-6E8A-4147-A177-3AD203B41FA5}">
                      <a16:colId xmlns:a16="http://schemas.microsoft.com/office/drawing/2014/main" val="276317432"/>
                    </a:ext>
                  </a:extLst>
                </a:gridCol>
              </a:tblGrid>
              <a:tr h="434669">
                <a:tc>
                  <a:txBody>
                    <a:bodyPr/>
                    <a:lstStyle/>
                    <a:p>
                      <a:pPr lvl="0">
                        <a:buNone/>
                      </a:pPr>
                      <a:r>
                        <a:rPr lang="en-US" dirty="0"/>
                        <a:t>Method of Finance</a:t>
                      </a:r>
                    </a:p>
                  </a:txBody>
                  <a:tcPr/>
                </a:tc>
                <a:tc>
                  <a:txBody>
                    <a:bodyPr/>
                    <a:lstStyle/>
                    <a:p>
                      <a:pPr lvl="0">
                        <a:buNone/>
                      </a:pPr>
                      <a:r>
                        <a:rPr lang="en-US" dirty="0"/>
                        <a:t>FY 2026</a:t>
                      </a:r>
                    </a:p>
                  </a:txBody>
                  <a:tcPr/>
                </a:tc>
                <a:tc>
                  <a:txBody>
                    <a:bodyPr/>
                    <a:lstStyle/>
                    <a:p>
                      <a:pPr lvl="0">
                        <a:buNone/>
                      </a:pPr>
                      <a:r>
                        <a:rPr lang="en-US" dirty="0"/>
                        <a:t>FY 2027</a:t>
                      </a:r>
                    </a:p>
                  </a:txBody>
                  <a:tcPr/>
                </a:tc>
                <a:tc>
                  <a:txBody>
                    <a:bodyPr/>
                    <a:lstStyle/>
                    <a:p>
                      <a:pPr lvl="0">
                        <a:buNone/>
                      </a:pPr>
                      <a:r>
                        <a:rPr lang="en-US" dirty="0"/>
                        <a:t>Biennium</a:t>
                      </a:r>
                    </a:p>
                  </a:txBody>
                  <a:tcPr/>
                </a:tc>
                <a:extLst>
                  <a:ext uri="{0D108BD9-81ED-4DB2-BD59-A6C34878D82A}">
                    <a16:rowId xmlns:a16="http://schemas.microsoft.com/office/drawing/2014/main" val="2467119500"/>
                  </a:ext>
                </a:extLst>
              </a:tr>
              <a:tr h="370840">
                <a:tc>
                  <a:txBody>
                    <a:bodyPr/>
                    <a:lstStyle/>
                    <a:p>
                      <a:pPr lvl="0">
                        <a:buNone/>
                      </a:pPr>
                      <a:r>
                        <a:rPr lang="en-US" dirty="0">
                          <a:solidFill>
                            <a:schemeClr val="tx1"/>
                          </a:solidFill>
                        </a:rPr>
                        <a:t>GR</a:t>
                      </a:r>
                    </a:p>
                  </a:txBody>
                  <a:tcPr/>
                </a:tc>
                <a:tc>
                  <a:txBody>
                    <a:bodyPr/>
                    <a:lstStyle/>
                    <a:p>
                      <a:pPr lvl="0">
                        <a:buNone/>
                      </a:pPr>
                      <a:r>
                        <a:rPr lang="en-US" dirty="0">
                          <a:solidFill>
                            <a:schemeClr val="tx1"/>
                          </a:solidFill>
                        </a:rPr>
                        <a:t>$16.3 M</a:t>
                      </a:r>
                    </a:p>
                  </a:txBody>
                  <a:tcPr/>
                </a:tc>
                <a:tc>
                  <a:txBody>
                    <a:bodyPr/>
                    <a:lstStyle/>
                    <a:p>
                      <a:pPr lvl="0">
                        <a:buNone/>
                      </a:pPr>
                      <a:r>
                        <a:rPr lang="en-US" dirty="0">
                          <a:solidFill>
                            <a:schemeClr val="tx1"/>
                          </a:solidFill>
                        </a:rPr>
                        <a:t>$5.9 M</a:t>
                      </a:r>
                    </a:p>
                  </a:txBody>
                  <a:tcPr/>
                </a:tc>
                <a:tc>
                  <a:txBody>
                    <a:bodyPr/>
                    <a:lstStyle/>
                    <a:p>
                      <a:pPr lvl="0">
                        <a:buNone/>
                      </a:pPr>
                      <a:r>
                        <a:rPr lang="en-US" dirty="0">
                          <a:solidFill>
                            <a:schemeClr val="tx1"/>
                          </a:solidFill>
                        </a:rPr>
                        <a:t>$22.3 M</a:t>
                      </a:r>
                    </a:p>
                  </a:txBody>
                  <a:tcPr/>
                </a:tc>
                <a:extLst>
                  <a:ext uri="{0D108BD9-81ED-4DB2-BD59-A6C34878D82A}">
                    <a16:rowId xmlns:a16="http://schemas.microsoft.com/office/drawing/2014/main" val="3383215902"/>
                  </a:ext>
                </a:extLst>
              </a:tr>
              <a:tr h="370840">
                <a:tc>
                  <a:txBody>
                    <a:bodyPr/>
                    <a:lstStyle/>
                    <a:p>
                      <a:pPr lvl="0">
                        <a:buNone/>
                      </a:pPr>
                      <a:r>
                        <a:rPr lang="en-US" dirty="0">
                          <a:solidFill>
                            <a:schemeClr val="tx1"/>
                          </a:solidFill>
                        </a:rPr>
                        <a:t>All Funds</a:t>
                      </a:r>
                    </a:p>
                  </a:txBody>
                  <a:tcPr/>
                </a:tc>
                <a:tc>
                  <a:txBody>
                    <a:bodyPr/>
                    <a:lstStyle/>
                    <a:p>
                      <a:pPr lvl="0">
                        <a:buNone/>
                      </a:pPr>
                      <a:r>
                        <a:rPr lang="en-US" dirty="0">
                          <a:solidFill>
                            <a:schemeClr val="tx1"/>
                          </a:solidFill>
                        </a:rPr>
                        <a:t>$16.3 M</a:t>
                      </a:r>
                    </a:p>
                  </a:txBody>
                  <a:tcPr/>
                </a:tc>
                <a:tc>
                  <a:txBody>
                    <a:bodyPr/>
                    <a:lstStyle/>
                    <a:p>
                      <a:pPr lvl="0">
                        <a:buNone/>
                      </a:pPr>
                      <a:r>
                        <a:rPr lang="en-US" dirty="0">
                          <a:solidFill>
                            <a:schemeClr val="tx1"/>
                          </a:solidFill>
                        </a:rPr>
                        <a:t>$5.9 M</a:t>
                      </a:r>
                    </a:p>
                  </a:txBody>
                  <a:tcPr/>
                </a:tc>
                <a:tc>
                  <a:txBody>
                    <a:bodyPr/>
                    <a:lstStyle/>
                    <a:p>
                      <a:pPr lvl="0">
                        <a:buNone/>
                      </a:pPr>
                      <a:r>
                        <a:rPr lang="en-US" dirty="0">
                          <a:solidFill>
                            <a:schemeClr val="tx1"/>
                          </a:solidFill>
                        </a:rPr>
                        <a:t>$22.3 M</a:t>
                      </a:r>
                      <a:endParaRPr lang="en-US" dirty="0"/>
                    </a:p>
                  </a:txBody>
                  <a:tcPr/>
                </a:tc>
                <a:extLst>
                  <a:ext uri="{0D108BD9-81ED-4DB2-BD59-A6C34878D82A}">
                    <a16:rowId xmlns:a16="http://schemas.microsoft.com/office/drawing/2014/main" val="2509526259"/>
                  </a:ext>
                </a:extLst>
              </a:tr>
            </a:tbl>
          </a:graphicData>
        </a:graphic>
      </p:graphicFrame>
      <p:graphicFrame>
        <p:nvGraphicFramePr>
          <p:cNvPr id="7" name="Table 6">
            <a:extLst>
              <a:ext uri="{FF2B5EF4-FFF2-40B4-BE49-F238E27FC236}">
                <a16:creationId xmlns:a16="http://schemas.microsoft.com/office/drawing/2014/main" id="{13330267-B5E2-5F68-5B17-0AA5C2FE1C34}"/>
              </a:ext>
            </a:extLst>
          </p:cNvPr>
          <p:cNvGraphicFramePr>
            <a:graphicFrameLocks/>
          </p:cNvGraphicFramePr>
          <p:nvPr/>
        </p:nvGraphicFramePr>
        <p:xfrm>
          <a:off x="6172200" y="3693101"/>
          <a:ext cx="2106386" cy="1112520"/>
        </p:xfrm>
        <a:graphic>
          <a:graphicData uri="http://schemas.openxmlformats.org/drawingml/2006/table">
            <a:tbl>
              <a:tblPr firstRow="1" bandRow="1">
                <a:tableStyleId>{5C22544A-7EE6-4342-B048-85BDC9FD1C3A}</a:tableStyleId>
              </a:tblPr>
              <a:tblGrid>
                <a:gridCol w="1053193">
                  <a:extLst>
                    <a:ext uri="{9D8B030D-6E8A-4147-A177-3AD203B41FA5}">
                      <a16:colId xmlns:a16="http://schemas.microsoft.com/office/drawing/2014/main" val="1775931421"/>
                    </a:ext>
                  </a:extLst>
                </a:gridCol>
                <a:gridCol w="1053193">
                  <a:extLst>
                    <a:ext uri="{9D8B030D-6E8A-4147-A177-3AD203B41FA5}">
                      <a16:colId xmlns:a16="http://schemas.microsoft.com/office/drawing/2014/main" val="1666301152"/>
                    </a:ext>
                  </a:extLst>
                </a:gridCol>
              </a:tblGrid>
              <a:tr h="370840">
                <a:tc>
                  <a:txBody>
                    <a:bodyPr/>
                    <a:lstStyle/>
                    <a:p>
                      <a:pPr lvl="0">
                        <a:buNone/>
                      </a:pPr>
                      <a:r>
                        <a:rPr lang="en-US" dirty="0"/>
                        <a:t>FTEs</a:t>
                      </a:r>
                    </a:p>
                  </a:txBody>
                  <a:tcPr/>
                </a:tc>
                <a:tc>
                  <a:txBody>
                    <a:bodyPr/>
                    <a:lstStyle/>
                    <a:p>
                      <a:pPr lvl="0">
                        <a:buNone/>
                      </a:pPr>
                      <a:endParaRPr lang="en-US" dirty="0"/>
                    </a:p>
                  </a:txBody>
                  <a:tcPr/>
                </a:tc>
                <a:extLst>
                  <a:ext uri="{0D108BD9-81ED-4DB2-BD59-A6C34878D82A}">
                    <a16:rowId xmlns:a16="http://schemas.microsoft.com/office/drawing/2014/main" val="2467119500"/>
                  </a:ext>
                </a:extLst>
              </a:tr>
              <a:tr h="370840">
                <a:tc>
                  <a:txBody>
                    <a:bodyPr/>
                    <a:lstStyle/>
                    <a:p>
                      <a:pPr lvl="0">
                        <a:buNone/>
                      </a:pPr>
                      <a:r>
                        <a:rPr lang="en-US" dirty="0"/>
                        <a:t>FY 2026</a:t>
                      </a:r>
                      <a:endParaRPr lang="en-US" strike="sngStrike" dirty="0"/>
                    </a:p>
                  </a:txBody>
                  <a:tcPr/>
                </a:tc>
                <a:tc>
                  <a:txBody>
                    <a:bodyPr/>
                    <a:lstStyle/>
                    <a:p>
                      <a:pPr lvl="0">
                        <a:buNone/>
                      </a:pPr>
                      <a:r>
                        <a:rPr lang="en-US" dirty="0"/>
                        <a:t>2</a:t>
                      </a:r>
                    </a:p>
                  </a:txBody>
                  <a:tcPr/>
                </a:tc>
                <a:extLst>
                  <a:ext uri="{0D108BD9-81ED-4DB2-BD59-A6C34878D82A}">
                    <a16:rowId xmlns:a16="http://schemas.microsoft.com/office/drawing/2014/main" val="3383215902"/>
                  </a:ext>
                </a:extLst>
              </a:tr>
              <a:tr h="370840">
                <a:tc>
                  <a:txBody>
                    <a:bodyPr/>
                    <a:lstStyle/>
                    <a:p>
                      <a:pPr lvl="0">
                        <a:buNone/>
                      </a:pPr>
                      <a:r>
                        <a:rPr lang="en-US" dirty="0"/>
                        <a:t>FY 2027</a:t>
                      </a:r>
                      <a:endParaRPr lang="en-US" strike="sngStrike" dirty="0">
                        <a:solidFill>
                          <a:schemeClr val="tx1"/>
                        </a:solidFill>
                      </a:endParaRPr>
                    </a:p>
                  </a:txBody>
                  <a:tcPr/>
                </a:tc>
                <a:tc>
                  <a:txBody>
                    <a:bodyPr/>
                    <a:lstStyle/>
                    <a:p>
                      <a:pPr lvl="0">
                        <a:buNone/>
                      </a:pPr>
                      <a:r>
                        <a:rPr lang="en-US" dirty="0"/>
                        <a:t>2</a:t>
                      </a:r>
                    </a:p>
                  </a:txBody>
                  <a:tcPr/>
                </a:tc>
                <a:extLst>
                  <a:ext uri="{0D108BD9-81ED-4DB2-BD59-A6C34878D82A}">
                    <a16:rowId xmlns:a16="http://schemas.microsoft.com/office/drawing/2014/main" val="2509526259"/>
                  </a:ext>
                </a:extLst>
              </a:tr>
            </a:tbl>
          </a:graphicData>
        </a:graphic>
      </p:graphicFrame>
      <p:graphicFrame>
        <p:nvGraphicFramePr>
          <p:cNvPr id="8" name="Table 6">
            <a:extLst>
              <a:ext uri="{FF2B5EF4-FFF2-40B4-BE49-F238E27FC236}">
                <a16:creationId xmlns:a16="http://schemas.microsoft.com/office/drawing/2014/main" id="{2D934470-4EEE-BEAD-5801-7E0121214D1E}"/>
              </a:ext>
            </a:extLst>
          </p:cNvPr>
          <p:cNvGraphicFramePr>
            <a:graphicFrameLocks/>
          </p:cNvGraphicFramePr>
          <p:nvPr/>
        </p:nvGraphicFramePr>
        <p:xfrm>
          <a:off x="8447312" y="3693101"/>
          <a:ext cx="3020787" cy="1381760"/>
        </p:xfrm>
        <a:graphic>
          <a:graphicData uri="http://schemas.openxmlformats.org/drawingml/2006/table">
            <a:tbl>
              <a:tblPr firstRow="1" bandRow="1">
                <a:tableStyleId>{5C22544A-7EE6-4342-B048-85BDC9FD1C3A}</a:tableStyleId>
              </a:tblPr>
              <a:tblGrid>
                <a:gridCol w="2276328">
                  <a:extLst>
                    <a:ext uri="{9D8B030D-6E8A-4147-A177-3AD203B41FA5}">
                      <a16:colId xmlns:a16="http://schemas.microsoft.com/office/drawing/2014/main" val="1775931421"/>
                    </a:ext>
                  </a:extLst>
                </a:gridCol>
                <a:gridCol w="744459">
                  <a:extLst>
                    <a:ext uri="{9D8B030D-6E8A-4147-A177-3AD203B41FA5}">
                      <a16:colId xmlns:a16="http://schemas.microsoft.com/office/drawing/2014/main" val="1666301152"/>
                    </a:ext>
                  </a:extLst>
                </a:gridCol>
              </a:tblGrid>
              <a:tr h="370840">
                <a:tc>
                  <a:txBody>
                    <a:bodyPr/>
                    <a:lstStyle/>
                    <a:p>
                      <a:pPr lvl="0">
                        <a:buNone/>
                      </a:pPr>
                      <a:r>
                        <a:rPr lang="en-US" dirty="0"/>
                        <a:t>Program Data</a:t>
                      </a:r>
                    </a:p>
                  </a:txBody>
                  <a:tcPr/>
                </a:tc>
                <a:tc>
                  <a:txBody>
                    <a:bodyPr/>
                    <a:lstStyle/>
                    <a:p>
                      <a:pPr lvl="0">
                        <a:buNone/>
                      </a:pPr>
                      <a:endParaRPr lang="en-US" dirty="0"/>
                    </a:p>
                  </a:txBody>
                  <a:tcPr/>
                </a:tc>
                <a:extLst>
                  <a:ext uri="{0D108BD9-81ED-4DB2-BD59-A6C34878D82A}">
                    <a16:rowId xmlns:a16="http://schemas.microsoft.com/office/drawing/2014/main" val="2467119500"/>
                  </a:ext>
                </a:extLst>
              </a:tr>
              <a:tr h="370840">
                <a:tc>
                  <a:txBody>
                    <a:bodyPr/>
                    <a:lstStyle/>
                    <a:p>
                      <a:pPr lvl="0">
                        <a:buNone/>
                      </a:pPr>
                      <a:r>
                        <a:rPr lang="en-US" dirty="0">
                          <a:solidFill>
                            <a:schemeClr val="tx1"/>
                          </a:solidFill>
                        </a:rPr>
                        <a:t>DSHS Field Offices </a:t>
                      </a:r>
                      <a:endParaRPr lang="en-US" dirty="0"/>
                    </a:p>
                  </a:txBody>
                  <a:tcPr/>
                </a:tc>
                <a:tc>
                  <a:txBody>
                    <a:bodyPr/>
                    <a:lstStyle/>
                    <a:p>
                      <a:pPr lvl="0">
                        <a:buNone/>
                      </a:pPr>
                      <a:r>
                        <a:rPr lang="en-US" dirty="0">
                          <a:solidFill>
                            <a:schemeClr val="tx1"/>
                          </a:solidFill>
                        </a:rPr>
                        <a:t>96</a:t>
                      </a:r>
                      <a:endParaRPr lang="en-US" dirty="0"/>
                    </a:p>
                  </a:txBody>
                  <a:tcPr/>
                </a:tc>
                <a:extLst>
                  <a:ext uri="{0D108BD9-81ED-4DB2-BD59-A6C34878D82A}">
                    <a16:rowId xmlns:a16="http://schemas.microsoft.com/office/drawing/2014/main" val="3383215902"/>
                  </a:ext>
                </a:extLst>
              </a:tr>
              <a:tr h="370840">
                <a:tc>
                  <a:txBody>
                    <a:bodyPr/>
                    <a:lstStyle/>
                    <a:p>
                      <a:pPr lvl="0">
                        <a:buNone/>
                      </a:pPr>
                      <a:r>
                        <a:rPr lang="en-US" dirty="0">
                          <a:solidFill>
                            <a:schemeClr val="tx1"/>
                          </a:solidFill>
                        </a:rPr>
                        <a:t>Upcoming Regional Lease Expirations </a:t>
                      </a:r>
                      <a:endParaRPr lang="en-US" dirty="0"/>
                    </a:p>
                  </a:txBody>
                  <a:tcPr/>
                </a:tc>
                <a:tc>
                  <a:txBody>
                    <a:bodyPr/>
                    <a:lstStyle/>
                    <a:p>
                      <a:pPr lvl="0">
                        <a:buNone/>
                      </a:pPr>
                      <a:r>
                        <a:rPr lang="en-US" dirty="0">
                          <a:solidFill>
                            <a:schemeClr val="tx1"/>
                          </a:solidFill>
                        </a:rPr>
                        <a:t>55</a:t>
                      </a:r>
                      <a:endParaRPr lang="en-US" dirty="0"/>
                    </a:p>
                  </a:txBody>
                  <a:tcPr/>
                </a:tc>
                <a:extLst>
                  <a:ext uri="{0D108BD9-81ED-4DB2-BD59-A6C34878D82A}">
                    <a16:rowId xmlns:a16="http://schemas.microsoft.com/office/drawing/2014/main" val="2509526259"/>
                  </a:ext>
                </a:extLst>
              </a:tr>
            </a:tbl>
          </a:graphicData>
        </a:graphic>
      </p:graphicFrame>
      <p:sp>
        <p:nvSpPr>
          <p:cNvPr id="3" name="TextBox 2">
            <a:extLst>
              <a:ext uri="{FF2B5EF4-FFF2-40B4-BE49-F238E27FC236}">
                <a16:creationId xmlns:a16="http://schemas.microsoft.com/office/drawing/2014/main" id="{A71818CD-DAE2-8D9E-181B-CD3008D9801C}"/>
              </a:ext>
            </a:extLst>
          </p:cNvPr>
          <p:cNvSpPr txBox="1"/>
          <p:nvPr/>
        </p:nvSpPr>
        <p:spPr>
          <a:xfrm>
            <a:off x="6172828" y="5311410"/>
            <a:ext cx="5344026" cy="61555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1700" b="1" i="1" dirty="0">
                <a:latin typeface="Calibri"/>
              </a:rPr>
              <a:t>Increased Facility Costs, $3.5 M: </a:t>
            </a:r>
            <a:r>
              <a:rPr lang="en-US" sz="1700" dirty="0">
                <a:latin typeface="Calibri"/>
              </a:rPr>
              <a:t>Address increased costs for Austin offices. </a:t>
            </a:r>
            <a:endParaRPr lang="en-US" sz="1700" dirty="0">
              <a:latin typeface="Calibri"/>
              <a:ea typeface="Calibri"/>
              <a:cs typeface="Calibri"/>
            </a:endParaRPr>
          </a:p>
        </p:txBody>
      </p:sp>
    </p:spTree>
    <p:extLst>
      <p:ext uri="{BB962C8B-B14F-4D97-AF65-F5344CB8AC3E}">
        <p14:creationId xmlns:p14="http://schemas.microsoft.com/office/powerpoint/2010/main" val="1740055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D92D0-C0A9-A20C-D717-F15F9F1E1666}"/>
              </a:ext>
            </a:extLst>
          </p:cNvPr>
          <p:cNvSpPr>
            <a:spLocks noGrp="1"/>
          </p:cNvSpPr>
          <p:nvPr>
            <p:ph type="title"/>
          </p:nvPr>
        </p:nvSpPr>
        <p:spPr>
          <a:xfrm>
            <a:off x="838200" y="222250"/>
            <a:ext cx="9171214" cy="1325563"/>
          </a:xfrm>
        </p:spPr>
        <p:txBody>
          <a:bodyPr>
            <a:noAutofit/>
          </a:bodyPr>
          <a:lstStyle/>
          <a:p>
            <a:r>
              <a:rPr lang="en-US" sz="3600" dirty="0"/>
              <a:t>EI 3: Expand Lab Capacity and Capability to Detect Risks to Health and Safety</a:t>
            </a:r>
          </a:p>
        </p:txBody>
      </p:sp>
      <p:sp>
        <p:nvSpPr>
          <p:cNvPr id="4" name="Content Placeholder 3">
            <a:extLst>
              <a:ext uri="{FF2B5EF4-FFF2-40B4-BE49-F238E27FC236}">
                <a16:creationId xmlns:a16="http://schemas.microsoft.com/office/drawing/2014/main" id="{2A01749A-2BA6-EBBA-6E07-27E0C33F46EA}"/>
              </a:ext>
            </a:extLst>
          </p:cNvPr>
          <p:cNvSpPr>
            <a:spLocks noGrp="1"/>
          </p:cNvSpPr>
          <p:nvPr>
            <p:ph sz="half" idx="1"/>
          </p:nvPr>
        </p:nvSpPr>
        <p:spPr>
          <a:xfrm>
            <a:off x="590549" y="1844566"/>
            <a:ext cx="5181600" cy="4591504"/>
          </a:xfrm>
        </p:spPr>
        <p:txBody>
          <a:bodyPr>
            <a:normAutofit/>
          </a:bodyPr>
          <a:lstStyle/>
          <a:p>
            <a:pPr marL="342900" marR="0" lvl="0" indent="-342900">
              <a:lnSpc>
                <a:spcPct val="115000"/>
              </a:lnSpc>
              <a:spcBef>
                <a:spcPts val="800"/>
              </a:spcBef>
              <a:spcAft>
                <a:spcPts val="800"/>
              </a:spcAft>
              <a:buSzPct val="75000"/>
              <a:buFont typeface="Symbol" panose="05050102010706020507" pitchFamily="18" charset="2"/>
              <a:buChar char=""/>
            </a:pPr>
            <a:r>
              <a:rPr lang="en-US" sz="1800" b="1" i="1" dirty="0">
                <a:solidFill>
                  <a:srgbClr val="000000"/>
                </a:solidFill>
                <a:effectLst/>
                <a:latin typeface="Calibri" panose="020F0502020204030204" pitchFamily="34" charset="0"/>
                <a:ea typeface="Verdana" panose="020B0604030504040204" pitchFamily="34" charset="0"/>
                <a:cs typeface="Times New Roman" panose="02020603050405020304" pitchFamily="18" charset="0"/>
              </a:rPr>
              <a:t>New Laboratory Space, $328.3 M: </a:t>
            </a:r>
            <a:r>
              <a:rPr lang="en-US" sz="1800" dirty="0">
                <a:solidFill>
                  <a:srgbClr val="000000"/>
                </a:solidFill>
                <a:latin typeface="Calibri" panose="020F0502020204030204" pitchFamily="34" charset="0"/>
                <a:ea typeface="Verdana" panose="020B0604030504040204" pitchFamily="34" charset="0"/>
                <a:cs typeface="Times New Roman" panose="02020603050405020304" pitchFamily="18" charset="0"/>
              </a:rPr>
              <a:t>Build a new laboratory on the DSHS campus </a:t>
            </a:r>
            <a:r>
              <a:rPr lang="en-US" sz="1800" dirty="0">
                <a:solidFill>
                  <a:srgbClr val="000000"/>
                </a:solidFill>
                <a:effectLst/>
                <a:latin typeface="Calibri" panose="020F0502020204030204" pitchFamily="34" charset="0"/>
                <a:ea typeface="Verdana" panose="020B0604030504040204" pitchFamily="34" charset="0"/>
                <a:cs typeface="Times New Roman" panose="02020603050405020304" pitchFamily="18" charset="0"/>
              </a:rPr>
              <a:t>to ensure that DSHS can meet changing testing demand. The funding is an estimate based off previous Texas Facilities Commission (TFC) analysis. DSHS will refine it in January 2025 as more information is available.</a:t>
            </a:r>
          </a:p>
        </p:txBody>
      </p:sp>
      <p:graphicFrame>
        <p:nvGraphicFramePr>
          <p:cNvPr id="6" name="Table 6">
            <a:extLst>
              <a:ext uri="{FF2B5EF4-FFF2-40B4-BE49-F238E27FC236}">
                <a16:creationId xmlns:a16="http://schemas.microsoft.com/office/drawing/2014/main" id="{F953F473-430C-853E-5AB8-51D3762B6FB9}"/>
              </a:ext>
            </a:extLst>
          </p:cNvPr>
          <p:cNvGraphicFramePr>
            <a:graphicFrameLocks noGrp="1"/>
          </p:cNvGraphicFramePr>
          <p:nvPr>
            <p:ph sz="half" idx="2"/>
          </p:nvPr>
        </p:nvGraphicFramePr>
        <p:xfrm>
          <a:off x="6172199" y="2081657"/>
          <a:ext cx="5091430" cy="1381760"/>
        </p:xfrm>
        <a:graphic>
          <a:graphicData uri="http://schemas.openxmlformats.org/drawingml/2006/table">
            <a:tbl>
              <a:tblPr firstRow="1" bandRow="1">
                <a:tableStyleId>{5C22544A-7EE6-4342-B048-85BDC9FD1C3A}</a:tableStyleId>
              </a:tblPr>
              <a:tblGrid>
                <a:gridCol w="1323975">
                  <a:extLst>
                    <a:ext uri="{9D8B030D-6E8A-4147-A177-3AD203B41FA5}">
                      <a16:colId xmlns:a16="http://schemas.microsoft.com/office/drawing/2014/main" val="1775931421"/>
                    </a:ext>
                  </a:extLst>
                </a:gridCol>
                <a:gridCol w="1119505">
                  <a:extLst>
                    <a:ext uri="{9D8B030D-6E8A-4147-A177-3AD203B41FA5}">
                      <a16:colId xmlns:a16="http://schemas.microsoft.com/office/drawing/2014/main" val="1666301152"/>
                    </a:ext>
                  </a:extLst>
                </a:gridCol>
                <a:gridCol w="1323975">
                  <a:extLst>
                    <a:ext uri="{9D8B030D-6E8A-4147-A177-3AD203B41FA5}">
                      <a16:colId xmlns:a16="http://schemas.microsoft.com/office/drawing/2014/main" val="1639664469"/>
                    </a:ext>
                  </a:extLst>
                </a:gridCol>
                <a:gridCol w="1323975">
                  <a:extLst>
                    <a:ext uri="{9D8B030D-6E8A-4147-A177-3AD203B41FA5}">
                      <a16:colId xmlns:a16="http://schemas.microsoft.com/office/drawing/2014/main" val="276317432"/>
                    </a:ext>
                  </a:extLst>
                </a:gridCol>
              </a:tblGrid>
              <a:tr h="370840">
                <a:tc>
                  <a:txBody>
                    <a:bodyPr/>
                    <a:lstStyle/>
                    <a:p>
                      <a:r>
                        <a:rPr lang="en-US" dirty="0"/>
                        <a:t>Method of Finance</a:t>
                      </a:r>
                    </a:p>
                  </a:txBody>
                  <a:tcPr/>
                </a:tc>
                <a:tc>
                  <a:txBody>
                    <a:bodyPr/>
                    <a:lstStyle/>
                    <a:p>
                      <a:r>
                        <a:rPr lang="en-US" dirty="0"/>
                        <a:t>FY 2026</a:t>
                      </a:r>
                    </a:p>
                  </a:txBody>
                  <a:tcPr/>
                </a:tc>
                <a:tc>
                  <a:txBody>
                    <a:bodyPr/>
                    <a:lstStyle/>
                    <a:p>
                      <a:r>
                        <a:rPr lang="en-US" dirty="0"/>
                        <a:t>FY 2027</a:t>
                      </a:r>
                    </a:p>
                  </a:txBody>
                  <a:tcPr/>
                </a:tc>
                <a:tc>
                  <a:txBody>
                    <a:bodyPr/>
                    <a:lstStyle/>
                    <a:p>
                      <a:r>
                        <a:rPr lang="en-US" dirty="0"/>
                        <a:t>Biennium</a:t>
                      </a:r>
                    </a:p>
                  </a:txBody>
                  <a:tcPr/>
                </a:tc>
                <a:extLst>
                  <a:ext uri="{0D108BD9-81ED-4DB2-BD59-A6C34878D82A}">
                    <a16:rowId xmlns:a16="http://schemas.microsoft.com/office/drawing/2014/main" val="2467119500"/>
                  </a:ext>
                </a:extLst>
              </a:tr>
              <a:tr h="370840">
                <a:tc>
                  <a:txBody>
                    <a:bodyPr/>
                    <a:lstStyle/>
                    <a:p>
                      <a:r>
                        <a:rPr lang="en-US" dirty="0"/>
                        <a:t>GR</a:t>
                      </a:r>
                    </a:p>
                  </a:txBody>
                  <a:tcPr/>
                </a:tc>
                <a:tc>
                  <a:txBody>
                    <a:bodyPr/>
                    <a:lstStyle/>
                    <a:p>
                      <a:r>
                        <a:rPr lang="en-US" dirty="0">
                          <a:solidFill>
                            <a:schemeClr val="tx1"/>
                          </a:solidFill>
                        </a:rPr>
                        <a:t>$328.3 M</a:t>
                      </a:r>
                      <a:endParaRPr lang="en-US" strike="sngStrike" dirty="0">
                        <a:solidFill>
                          <a:schemeClr val="tx1"/>
                        </a:solidFill>
                      </a:endParaRPr>
                    </a:p>
                  </a:txBody>
                  <a:tcPr/>
                </a:tc>
                <a:tc>
                  <a:txBody>
                    <a:bodyPr/>
                    <a:lstStyle/>
                    <a:p>
                      <a:r>
                        <a:rPr lang="en-US" dirty="0">
                          <a:solidFill>
                            <a:schemeClr val="tx1"/>
                          </a:solidFill>
                        </a:rPr>
                        <a:t>$0.0 M</a:t>
                      </a:r>
                    </a:p>
                  </a:txBody>
                  <a:tcPr/>
                </a:tc>
                <a:tc>
                  <a:txBody>
                    <a:bodyPr/>
                    <a:lstStyle/>
                    <a:p>
                      <a:r>
                        <a:rPr lang="en-US" dirty="0">
                          <a:solidFill>
                            <a:schemeClr val="tx1"/>
                          </a:solidFill>
                        </a:rPr>
                        <a:t>$328.3 M</a:t>
                      </a:r>
                      <a:endParaRPr lang="en-US" strike="sngStrike" dirty="0">
                        <a:solidFill>
                          <a:schemeClr val="tx1"/>
                        </a:solidFill>
                      </a:endParaRPr>
                    </a:p>
                  </a:txBody>
                  <a:tcPr/>
                </a:tc>
                <a:extLst>
                  <a:ext uri="{0D108BD9-81ED-4DB2-BD59-A6C34878D82A}">
                    <a16:rowId xmlns:a16="http://schemas.microsoft.com/office/drawing/2014/main" val="3383215902"/>
                  </a:ext>
                </a:extLst>
              </a:tr>
              <a:tr h="370840">
                <a:tc>
                  <a:txBody>
                    <a:bodyPr/>
                    <a:lstStyle/>
                    <a:p>
                      <a:r>
                        <a:rPr lang="en-US" dirty="0"/>
                        <a:t>All Funds</a:t>
                      </a:r>
                    </a:p>
                  </a:txBody>
                  <a:tcPr/>
                </a:tc>
                <a:tc>
                  <a:txBody>
                    <a:bodyPr/>
                    <a:lstStyle/>
                    <a:p>
                      <a:r>
                        <a:rPr lang="en-US" dirty="0">
                          <a:solidFill>
                            <a:schemeClr val="tx1"/>
                          </a:solidFill>
                        </a:rPr>
                        <a:t>$328.3 M</a:t>
                      </a:r>
                      <a:endParaRPr lang="en-US" strike="sngStrike" dirty="0">
                        <a:solidFill>
                          <a:schemeClr val="tx1"/>
                        </a:solidFill>
                      </a:endParaRPr>
                    </a:p>
                  </a:txBody>
                  <a:tcPr/>
                </a:tc>
                <a:tc>
                  <a:txBody>
                    <a:bodyPr/>
                    <a:lstStyle/>
                    <a:p>
                      <a:r>
                        <a:rPr lang="en-US" dirty="0">
                          <a:solidFill>
                            <a:schemeClr val="tx1"/>
                          </a:solidFill>
                        </a:rPr>
                        <a:t>$0.0 M</a:t>
                      </a:r>
                    </a:p>
                  </a:txBody>
                  <a:tcPr/>
                </a:tc>
                <a:tc>
                  <a:txBody>
                    <a:bodyPr/>
                    <a:lstStyle/>
                    <a:p>
                      <a:r>
                        <a:rPr lang="en-US" dirty="0">
                          <a:solidFill>
                            <a:schemeClr val="tx1"/>
                          </a:solidFill>
                        </a:rPr>
                        <a:t>$328.3 M</a:t>
                      </a:r>
                      <a:endParaRPr lang="en-US" strike="sngStrike" dirty="0">
                        <a:solidFill>
                          <a:schemeClr val="tx1"/>
                        </a:solidFill>
                      </a:endParaRPr>
                    </a:p>
                  </a:txBody>
                  <a:tcPr/>
                </a:tc>
                <a:extLst>
                  <a:ext uri="{0D108BD9-81ED-4DB2-BD59-A6C34878D82A}">
                    <a16:rowId xmlns:a16="http://schemas.microsoft.com/office/drawing/2014/main" val="2509526259"/>
                  </a:ext>
                </a:extLst>
              </a:tr>
            </a:tbl>
          </a:graphicData>
        </a:graphic>
      </p:graphicFrame>
      <p:graphicFrame>
        <p:nvGraphicFramePr>
          <p:cNvPr id="7" name="Table 6">
            <a:extLst>
              <a:ext uri="{FF2B5EF4-FFF2-40B4-BE49-F238E27FC236}">
                <a16:creationId xmlns:a16="http://schemas.microsoft.com/office/drawing/2014/main" id="{13330267-B5E2-5F68-5B17-0AA5C2FE1C34}"/>
              </a:ext>
            </a:extLst>
          </p:cNvPr>
          <p:cNvGraphicFramePr>
            <a:graphicFrameLocks/>
          </p:cNvGraphicFramePr>
          <p:nvPr/>
        </p:nvGraphicFramePr>
        <p:xfrm>
          <a:off x="6172200" y="3693101"/>
          <a:ext cx="2106386" cy="1112520"/>
        </p:xfrm>
        <a:graphic>
          <a:graphicData uri="http://schemas.openxmlformats.org/drawingml/2006/table">
            <a:tbl>
              <a:tblPr firstRow="1" bandRow="1">
                <a:tableStyleId>{5C22544A-7EE6-4342-B048-85BDC9FD1C3A}</a:tableStyleId>
              </a:tblPr>
              <a:tblGrid>
                <a:gridCol w="1053193">
                  <a:extLst>
                    <a:ext uri="{9D8B030D-6E8A-4147-A177-3AD203B41FA5}">
                      <a16:colId xmlns:a16="http://schemas.microsoft.com/office/drawing/2014/main" val="1775931421"/>
                    </a:ext>
                  </a:extLst>
                </a:gridCol>
                <a:gridCol w="1053193">
                  <a:extLst>
                    <a:ext uri="{9D8B030D-6E8A-4147-A177-3AD203B41FA5}">
                      <a16:colId xmlns:a16="http://schemas.microsoft.com/office/drawing/2014/main" val="1666301152"/>
                    </a:ext>
                  </a:extLst>
                </a:gridCol>
              </a:tblGrid>
              <a:tr h="370840">
                <a:tc>
                  <a:txBody>
                    <a:bodyPr/>
                    <a:lstStyle/>
                    <a:p>
                      <a:r>
                        <a:rPr lang="en-US" dirty="0"/>
                        <a:t>FTEs</a:t>
                      </a:r>
                    </a:p>
                  </a:txBody>
                  <a:tcPr/>
                </a:tc>
                <a:tc>
                  <a:txBody>
                    <a:bodyPr/>
                    <a:lstStyle/>
                    <a:p>
                      <a:endParaRPr lang="en-US" dirty="0"/>
                    </a:p>
                  </a:txBody>
                  <a:tcPr/>
                </a:tc>
                <a:extLst>
                  <a:ext uri="{0D108BD9-81ED-4DB2-BD59-A6C34878D82A}">
                    <a16:rowId xmlns:a16="http://schemas.microsoft.com/office/drawing/2014/main" val="2467119500"/>
                  </a:ext>
                </a:extLst>
              </a:tr>
              <a:tr h="370840">
                <a:tc>
                  <a:txBody>
                    <a:bodyPr/>
                    <a:lstStyle/>
                    <a:p>
                      <a:r>
                        <a:rPr lang="en-US" dirty="0"/>
                        <a:t>FY 2026</a:t>
                      </a:r>
                    </a:p>
                  </a:txBody>
                  <a:tcPr/>
                </a:tc>
                <a:tc>
                  <a:txBody>
                    <a:bodyPr/>
                    <a:lstStyle/>
                    <a:p>
                      <a:r>
                        <a:rPr lang="en-US" dirty="0"/>
                        <a:t>0</a:t>
                      </a:r>
                    </a:p>
                  </a:txBody>
                  <a:tcPr/>
                </a:tc>
                <a:extLst>
                  <a:ext uri="{0D108BD9-81ED-4DB2-BD59-A6C34878D82A}">
                    <a16:rowId xmlns:a16="http://schemas.microsoft.com/office/drawing/2014/main" val="3383215902"/>
                  </a:ext>
                </a:extLst>
              </a:tr>
              <a:tr h="370840">
                <a:tc>
                  <a:txBody>
                    <a:bodyPr/>
                    <a:lstStyle/>
                    <a:p>
                      <a:r>
                        <a:rPr lang="en-US" dirty="0"/>
                        <a:t>FY 2027</a:t>
                      </a:r>
                    </a:p>
                  </a:txBody>
                  <a:tcPr/>
                </a:tc>
                <a:tc>
                  <a:txBody>
                    <a:bodyPr/>
                    <a:lstStyle/>
                    <a:p>
                      <a:r>
                        <a:rPr lang="en-US" dirty="0"/>
                        <a:t>0</a:t>
                      </a:r>
                    </a:p>
                  </a:txBody>
                  <a:tcPr/>
                </a:tc>
                <a:extLst>
                  <a:ext uri="{0D108BD9-81ED-4DB2-BD59-A6C34878D82A}">
                    <a16:rowId xmlns:a16="http://schemas.microsoft.com/office/drawing/2014/main" val="2509526259"/>
                  </a:ext>
                </a:extLst>
              </a:tr>
            </a:tbl>
          </a:graphicData>
        </a:graphic>
      </p:graphicFrame>
      <p:graphicFrame>
        <p:nvGraphicFramePr>
          <p:cNvPr id="8" name="Table 6">
            <a:extLst>
              <a:ext uri="{FF2B5EF4-FFF2-40B4-BE49-F238E27FC236}">
                <a16:creationId xmlns:a16="http://schemas.microsoft.com/office/drawing/2014/main" id="{2D934470-4EEE-BEAD-5801-7E0121214D1E}"/>
              </a:ext>
            </a:extLst>
          </p:cNvPr>
          <p:cNvGraphicFramePr>
            <a:graphicFrameLocks/>
          </p:cNvGraphicFramePr>
          <p:nvPr/>
        </p:nvGraphicFramePr>
        <p:xfrm>
          <a:off x="8447312" y="3693101"/>
          <a:ext cx="3020787" cy="1925320"/>
        </p:xfrm>
        <a:graphic>
          <a:graphicData uri="http://schemas.openxmlformats.org/drawingml/2006/table">
            <a:tbl>
              <a:tblPr firstRow="1" bandRow="1">
                <a:tableStyleId>{5C22544A-7EE6-4342-B048-85BDC9FD1C3A}</a:tableStyleId>
              </a:tblPr>
              <a:tblGrid>
                <a:gridCol w="2276328">
                  <a:extLst>
                    <a:ext uri="{9D8B030D-6E8A-4147-A177-3AD203B41FA5}">
                      <a16:colId xmlns:a16="http://schemas.microsoft.com/office/drawing/2014/main" val="1775931421"/>
                    </a:ext>
                  </a:extLst>
                </a:gridCol>
                <a:gridCol w="744459">
                  <a:extLst>
                    <a:ext uri="{9D8B030D-6E8A-4147-A177-3AD203B41FA5}">
                      <a16:colId xmlns:a16="http://schemas.microsoft.com/office/drawing/2014/main" val="1666301152"/>
                    </a:ext>
                  </a:extLst>
                </a:gridCol>
              </a:tblGrid>
              <a:tr h="370840">
                <a:tc>
                  <a:txBody>
                    <a:bodyPr/>
                    <a:lstStyle/>
                    <a:p>
                      <a:r>
                        <a:rPr lang="en-US" dirty="0"/>
                        <a:t>Program Data</a:t>
                      </a:r>
                    </a:p>
                  </a:txBody>
                  <a:tcPr/>
                </a:tc>
                <a:tc>
                  <a:txBody>
                    <a:bodyPr/>
                    <a:lstStyle/>
                    <a:p>
                      <a:endParaRPr lang="en-US" dirty="0"/>
                    </a:p>
                  </a:txBody>
                  <a:tcPr/>
                </a:tc>
                <a:extLst>
                  <a:ext uri="{0D108BD9-81ED-4DB2-BD59-A6C34878D82A}">
                    <a16:rowId xmlns:a16="http://schemas.microsoft.com/office/drawing/2014/main" val="2467119500"/>
                  </a:ext>
                </a:extLst>
              </a:tr>
              <a:tr h="370840">
                <a:tc>
                  <a:txBody>
                    <a:bodyPr/>
                    <a:lstStyle/>
                    <a:p>
                      <a:r>
                        <a:rPr lang="en-US" dirty="0">
                          <a:solidFill>
                            <a:schemeClr val="tx1"/>
                          </a:solidFill>
                        </a:rPr>
                        <a:t>Conditions added to Texas NBS Panel in the Last 20 Years</a:t>
                      </a:r>
                    </a:p>
                  </a:txBody>
                  <a:tcPr/>
                </a:tc>
                <a:tc>
                  <a:txBody>
                    <a:bodyPr/>
                    <a:lstStyle/>
                    <a:p>
                      <a:r>
                        <a:rPr lang="en-US" dirty="0"/>
                        <a:t>49</a:t>
                      </a:r>
                    </a:p>
                  </a:txBody>
                  <a:tcPr/>
                </a:tc>
                <a:extLst>
                  <a:ext uri="{0D108BD9-81ED-4DB2-BD59-A6C34878D82A}">
                    <a16:rowId xmlns:a16="http://schemas.microsoft.com/office/drawing/2014/main" val="3383215902"/>
                  </a:ext>
                </a:extLst>
              </a:tr>
              <a:tr h="370840">
                <a:tc>
                  <a:txBody>
                    <a:bodyPr/>
                    <a:lstStyle/>
                    <a:p>
                      <a:r>
                        <a:rPr lang="en-US" dirty="0">
                          <a:solidFill>
                            <a:schemeClr val="tx1"/>
                          </a:solidFill>
                        </a:rPr>
                        <a:t>Texas NBS Additions in Progress</a:t>
                      </a:r>
                    </a:p>
                  </a:txBody>
                  <a:tcPr/>
                </a:tc>
                <a:tc>
                  <a:txBody>
                    <a:bodyPr/>
                    <a:lstStyle/>
                    <a:p>
                      <a:r>
                        <a:rPr lang="en-US" dirty="0"/>
                        <a:t>5</a:t>
                      </a:r>
                    </a:p>
                  </a:txBody>
                  <a:tcPr/>
                </a:tc>
                <a:extLst>
                  <a:ext uri="{0D108BD9-81ED-4DB2-BD59-A6C34878D82A}">
                    <a16:rowId xmlns:a16="http://schemas.microsoft.com/office/drawing/2014/main" val="811901130"/>
                  </a:ext>
                </a:extLst>
              </a:tr>
            </a:tbl>
          </a:graphicData>
        </a:graphic>
      </p:graphicFrame>
      <p:graphicFrame>
        <p:nvGraphicFramePr>
          <p:cNvPr id="5" name="Diagram 4">
            <a:extLst>
              <a:ext uri="{FF2B5EF4-FFF2-40B4-BE49-F238E27FC236}">
                <a16:creationId xmlns:a16="http://schemas.microsoft.com/office/drawing/2014/main" id="{0D2116B8-8C06-0ACC-61FE-CBD4E8F7B4E4}"/>
              </a:ext>
            </a:extLst>
          </p:cNvPr>
          <p:cNvGraphicFramePr/>
          <p:nvPr/>
        </p:nvGraphicFramePr>
        <p:xfrm>
          <a:off x="723901" y="5013434"/>
          <a:ext cx="5165274" cy="1325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619801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D92D0-C0A9-A20C-D717-F15F9F1E1666}"/>
              </a:ext>
            </a:extLst>
          </p:cNvPr>
          <p:cNvSpPr>
            <a:spLocks noGrp="1"/>
          </p:cNvSpPr>
          <p:nvPr>
            <p:ph type="title"/>
          </p:nvPr>
        </p:nvSpPr>
        <p:spPr>
          <a:xfrm>
            <a:off x="838200" y="222250"/>
            <a:ext cx="9171214" cy="1325563"/>
          </a:xfrm>
        </p:spPr>
        <p:txBody>
          <a:bodyPr>
            <a:noAutofit/>
          </a:bodyPr>
          <a:lstStyle/>
          <a:p>
            <a:r>
              <a:rPr lang="en-US" sz="3600" dirty="0"/>
              <a:t>EI 4: Improve Child Mortality and </a:t>
            </a:r>
            <a:br>
              <a:rPr lang="en-US" sz="3600" dirty="0"/>
            </a:br>
            <a:r>
              <a:rPr lang="en-US" sz="3600" dirty="0"/>
              <a:t>Morbidity Due to Congenital Syphilis</a:t>
            </a:r>
          </a:p>
        </p:txBody>
      </p:sp>
      <p:sp>
        <p:nvSpPr>
          <p:cNvPr id="4" name="Content Placeholder 3">
            <a:extLst>
              <a:ext uri="{FF2B5EF4-FFF2-40B4-BE49-F238E27FC236}">
                <a16:creationId xmlns:a16="http://schemas.microsoft.com/office/drawing/2014/main" id="{2A01749A-2BA6-EBBA-6E07-27E0C33F46EA}"/>
              </a:ext>
            </a:extLst>
          </p:cNvPr>
          <p:cNvSpPr>
            <a:spLocks noGrp="1"/>
          </p:cNvSpPr>
          <p:nvPr>
            <p:ph sz="half" idx="1"/>
          </p:nvPr>
        </p:nvSpPr>
        <p:spPr>
          <a:xfrm>
            <a:off x="590549" y="1825625"/>
            <a:ext cx="5181600" cy="4591504"/>
          </a:xfrm>
        </p:spPr>
        <p:txBody>
          <a:bodyPr>
            <a:noAutofit/>
          </a:bodyPr>
          <a:lstStyle/>
          <a:p>
            <a:pPr>
              <a:buSzPct val="100000"/>
            </a:pPr>
            <a:r>
              <a:rPr lang="en-US" sz="1800" b="1" i="1" u="none" strike="noStrike" baseline="0" dirty="0">
                <a:solidFill>
                  <a:srgbClr val="000000"/>
                </a:solidFill>
                <a:latin typeface="Calibri" panose="020F0502020204030204" pitchFamily="34" charset="0"/>
              </a:rPr>
              <a:t>Congenital Syphilis Prevention and Treatment, $13.3 M, 25 FTEs</a:t>
            </a:r>
            <a:r>
              <a:rPr lang="en-US" sz="1800" b="0" i="0" u="none" strike="noStrike" baseline="0" dirty="0">
                <a:solidFill>
                  <a:srgbClr val="000000"/>
                </a:solidFill>
                <a:latin typeface="Calibri" panose="020F0502020204030204" pitchFamily="34" charset="0"/>
              </a:rPr>
              <a:t>: </a:t>
            </a:r>
          </a:p>
          <a:p>
            <a:pPr lvl="1">
              <a:buSzPct val="100000"/>
            </a:pPr>
            <a:r>
              <a:rPr lang="en-US" sz="1800" b="0" i="0" u="none" strike="noStrike" baseline="0" dirty="0">
                <a:solidFill>
                  <a:srgbClr val="000000"/>
                </a:solidFill>
                <a:latin typeface="Calibri" panose="020F0502020204030204" pitchFamily="34" charset="0"/>
              </a:rPr>
              <a:t>Increase provider education through community health worker training and a congenital syphilis treatment and referral toolkit for maternal care providers. </a:t>
            </a:r>
          </a:p>
          <a:p>
            <a:pPr lvl="1">
              <a:buSzPct val="100000"/>
            </a:pPr>
            <a:r>
              <a:rPr lang="en-US" sz="1800" b="0" i="0" u="none" strike="noStrike" baseline="0" dirty="0">
                <a:solidFill>
                  <a:srgbClr val="000000"/>
                </a:solidFill>
                <a:latin typeface="Calibri" panose="020F0502020204030204" pitchFamily="34" charset="0"/>
              </a:rPr>
              <a:t>Stand up a congenital syphilis consultation hotline to support maternal and pediatric care providers making complex syphilis diagnoses and treatment decisions and to help connect women to care.</a:t>
            </a:r>
          </a:p>
          <a:p>
            <a:pPr lvl="1">
              <a:buSzPct val="100000"/>
            </a:pPr>
            <a:r>
              <a:rPr lang="en-US" sz="1800" b="0" i="0" u="none" strike="noStrike" baseline="0" dirty="0">
                <a:solidFill>
                  <a:srgbClr val="000000"/>
                </a:solidFill>
                <a:latin typeface="Calibri" panose="020F0502020204030204" pitchFamily="34" charset="0"/>
              </a:rPr>
              <a:t>Establish rapid response regional nurse teams to ensure mothers in all areas of the state can easily access and complete treatment to protect their babies from congenital syphilis.</a:t>
            </a:r>
          </a:p>
          <a:p>
            <a:pPr lvl="1">
              <a:buSzPct val="100000"/>
            </a:pPr>
            <a:r>
              <a:rPr lang="en-US" sz="1800" b="0" i="0" u="none" strike="noStrike" baseline="0" dirty="0">
                <a:solidFill>
                  <a:srgbClr val="000000"/>
                </a:solidFill>
                <a:latin typeface="Calibri" panose="020F0502020204030204" pitchFamily="34" charset="0"/>
              </a:rPr>
              <a:t>Create a congenital syphilis public awareness campaign and online resources for women and families who may be at risk.</a:t>
            </a:r>
          </a:p>
          <a:p>
            <a:endParaRPr lang="en-US" sz="1800" b="0" i="0" u="none" strike="noStrike" baseline="0" dirty="0">
              <a:solidFill>
                <a:srgbClr val="000000"/>
              </a:solidFill>
              <a:latin typeface="Calibri" panose="020F0502020204030204" pitchFamily="34" charset="0"/>
            </a:endParaRPr>
          </a:p>
        </p:txBody>
      </p:sp>
      <p:graphicFrame>
        <p:nvGraphicFramePr>
          <p:cNvPr id="6" name="Table 6">
            <a:extLst>
              <a:ext uri="{FF2B5EF4-FFF2-40B4-BE49-F238E27FC236}">
                <a16:creationId xmlns:a16="http://schemas.microsoft.com/office/drawing/2014/main" id="{F953F473-430C-853E-5AB8-51D3762B6FB9}"/>
              </a:ext>
            </a:extLst>
          </p:cNvPr>
          <p:cNvGraphicFramePr>
            <a:graphicFrameLocks noGrp="1"/>
          </p:cNvGraphicFramePr>
          <p:nvPr>
            <p:ph sz="half" idx="2"/>
          </p:nvPr>
        </p:nvGraphicFramePr>
        <p:xfrm>
          <a:off x="6172199" y="2081657"/>
          <a:ext cx="5295900" cy="1381760"/>
        </p:xfrm>
        <a:graphic>
          <a:graphicData uri="http://schemas.openxmlformats.org/drawingml/2006/table">
            <a:tbl>
              <a:tblPr firstRow="1" bandRow="1">
                <a:tableStyleId>{5C22544A-7EE6-4342-B048-85BDC9FD1C3A}</a:tableStyleId>
              </a:tblPr>
              <a:tblGrid>
                <a:gridCol w="1323975">
                  <a:extLst>
                    <a:ext uri="{9D8B030D-6E8A-4147-A177-3AD203B41FA5}">
                      <a16:colId xmlns:a16="http://schemas.microsoft.com/office/drawing/2014/main" val="1775931421"/>
                    </a:ext>
                  </a:extLst>
                </a:gridCol>
                <a:gridCol w="1323975">
                  <a:extLst>
                    <a:ext uri="{9D8B030D-6E8A-4147-A177-3AD203B41FA5}">
                      <a16:colId xmlns:a16="http://schemas.microsoft.com/office/drawing/2014/main" val="1666301152"/>
                    </a:ext>
                  </a:extLst>
                </a:gridCol>
                <a:gridCol w="1323975">
                  <a:extLst>
                    <a:ext uri="{9D8B030D-6E8A-4147-A177-3AD203B41FA5}">
                      <a16:colId xmlns:a16="http://schemas.microsoft.com/office/drawing/2014/main" val="1639664469"/>
                    </a:ext>
                  </a:extLst>
                </a:gridCol>
                <a:gridCol w="1323975">
                  <a:extLst>
                    <a:ext uri="{9D8B030D-6E8A-4147-A177-3AD203B41FA5}">
                      <a16:colId xmlns:a16="http://schemas.microsoft.com/office/drawing/2014/main" val="276317432"/>
                    </a:ext>
                  </a:extLst>
                </a:gridCol>
              </a:tblGrid>
              <a:tr h="370840">
                <a:tc>
                  <a:txBody>
                    <a:bodyPr/>
                    <a:lstStyle/>
                    <a:p>
                      <a:r>
                        <a:rPr lang="en-US" dirty="0"/>
                        <a:t>Method of Finance</a:t>
                      </a:r>
                    </a:p>
                  </a:txBody>
                  <a:tcPr/>
                </a:tc>
                <a:tc>
                  <a:txBody>
                    <a:bodyPr/>
                    <a:lstStyle/>
                    <a:p>
                      <a:r>
                        <a:rPr lang="en-US" dirty="0"/>
                        <a:t>FY 2026</a:t>
                      </a:r>
                    </a:p>
                  </a:txBody>
                  <a:tcPr/>
                </a:tc>
                <a:tc>
                  <a:txBody>
                    <a:bodyPr/>
                    <a:lstStyle/>
                    <a:p>
                      <a:r>
                        <a:rPr lang="en-US" dirty="0"/>
                        <a:t>FY 2027</a:t>
                      </a:r>
                    </a:p>
                  </a:txBody>
                  <a:tcPr/>
                </a:tc>
                <a:tc>
                  <a:txBody>
                    <a:bodyPr/>
                    <a:lstStyle/>
                    <a:p>
                      <a:r>
                        <a:rPr lang="en-US" dirty="0"/>
                        <a:t>Biennium</a:t>
                      </a:r>
                    </a:p>
                  </a:txBody>
                  <a:tcPr/>
                </a:tc>
                <a:extLst>
                  <a:ext uri="{0D108BD9-81ED-4DB2-BD59-A6C34878D82A}">
                    <a16:rowId xmlns:a16="http://schemas.microsoft.com/office/drawing/2014/main" val="2467119500"/>
                  </a:ext>
                </a:extLst>
              </a:tr>
              <a:tr h="370840">
                <a:tc>
                  <a:txBody>
                    <a:bodyPr/>
                    <a:lstStyle/>
                    <a:p>
                      <a:r>
                        <a:rPr lang="en-US" dirty="0"/>
                        <a:t>GR</a:t>
                      </a:r>
                    </a:p>
                  </a:txBody>
                  <a:tcPr/>
                </a:tc>
                <a:tc>
                  <a:txBody>
                    <a:bodyPr/>
                    <a:lstStyle/>
                    <a:p>
                      <a:r>
                        <a:rPr lang="en-US" strike="noStrike" dirty="0">
                          <a:solidFill>
                            <a:schemeClr val="tx1"/>
                          </a:solidFill>
                        </a:rPr>
                        <a:t>$6.8 M</a:t>
                      </a:r>
                    </a:p>
                  </a:txBody>
                  <a:tcPr/>
                </a:tc>
                <a:tc>
                  <a:txBody>
                    <a:bodyPr/>
                    <a:lstStyle/>
                    <a:p>
                      <a:r>
                        <a:rPr lang="en-US" strike="noStrike" dirty="0">
                          <a:solidFill>
                            <a:schemeClr val="tx1"/>
                          </a:solidFill>
                        </a:rPr>
                        <a:t>$6.5 M</a:t>
                      </a:r>
                    </a:p>
                  </a:txBody>
                  <a:tcPr/>
                </a:tc>
                <a:tc>
                  <a:txBody>
                    <a:bodyPr/>
                    <a:lstStyle/>
                    <a:p>
                      <a:r>
                        <a:rPr lang="en-US" strike="noStrike" dirty="0">
                          <a:solidFill>
                            <a:schemeClr val="tx1"/>
                          </a:solidFill>
                        </a:rPr>
                        <a:t>$13.3 M</a:t>
                      </a:r>
                    </a:p>
                  </a:txBody>
                  <a:tcPr/>
                </a:tc>
                <a:extLst>
                  <a:ext uri="{0D108BD9-81ED-4DB2-BD59-A6C34878D82A}">
                    <a16:rowId xmlns:a16="http://schemas.microsoft.com/office/drawing/2014/main" val="3383215902"/>
                  </a:ext>
                </a:extLst>
              </a:tr>
              <a:tr h="370840">
                <a:tc>
                  <a:txBody>
                    <a:bodyPr/>
                    <a:lstStyle/>
                    <a:p>
                      <a:r>
                        <a:rPr lang="en-US" dirty="0"/>
                        <a:t>All Funds</a:t>
                      </a:r>
                    </a:p>
                  </a:txBody>
                  <a:tcPr/>
                </a:tc>
                <a:tc>
                  <a:txBody>
                    <a:bodyPr/>
                    <a:lstStyle/>
                    <a:p>
                      <a:r>
                        <a:rPr lang="en-US" strike="noStrike" dirty="0">
                          <a:solidFill>
                            <a:schemeClr val="tx1"/>
                          </a:solidFill>
                        </a:rPr>
                        <a:t>$6.8 M</a:t>
                      </a:r>
                    </a:p>
                  </a:txBody>
                  <a:tcPr/>
                </a:tc>
                <a:tc>
                  <a:txBody>
                    <a:bodyPr/>
                    <a:lstStyle/>
                    <a:p>
                      <a:r>
                        <a:rPr lang="en-US" strike="noStrike" dirty="0">
                          <a:solidFill>
                            <a:schemeClr val="tx1"/>
                          </a:solidFill>
                        </a:rPr>
                        <a:t>$6.5 M</a:t>
                      </a:r>
                    </a:p>
                  </a:txBody>
                  <a:tcPr/>
                </a:tc>
                <a:tc>
                  <a:txBody>
                    <a:bodyPr/>
                    <a:lstStyle/>
                    <a:p>
                      <a:r>
                        <a:rPr lang="en-US" strike="noStrike" dirty="0">
                          <a:solidFill>
                            <a:schemeClr val="tx1"/>
                          </a:solidFill>
                        </a:rPr>
                        <a:t>$13.3 M</a:t>
                      </a:r>
                    </a:p>
                  </a:txBody>
                  <a:tcPr/>
                </a:tc>
                <a:extLst>
                  <a:ext uri="{0D108BD9-81ED-4DB2-BD59-A6C34878D82A}">
                    <a16:rowId xmlns:a16="http://schemas.microsoft.com/office/drawing/2014/main" val="2509526259"/>
                  </a:ext>
                </a:extLst>
              </a:tr>
            </a:tbl>
          </a:graphicData>
        </a:graphic>
      </p:graphicFrame>
      <p:graphicFrame>
        <p:nvGraphicFramePr>
          <p:cNvPr id="7" name="Table 6">
            <a:extLst>
              <a:ext uri="{FF2B5EF4-FFF2-40B4-BE49-F238E27FC236}">
                <a16:creationId xmlns:a16="http://schemas.microsoft.com/office/drawing/2014/main" id="{13330267-B5E2-5F68-5B17-0AA5C2FE1C34}"/>
              </a:ext>
            </a:extLst>
          </p:cNvPr>
          <p:cNvGraphicFramePr>
            <a:graphicFrameLocks/>
          </p:cNvGraphicFramePr>
          <p:nvPr/>
        </p:nvGraphicFramePr>
        <p:xfrm>
          <a:off x="6172200" y="3693101"/>
          <a:ext cx="2106386" cy="1112520"/>
        </p:xfrm>
        <a:graphic>
          <a:graphicData uri="http://schemas.openxmlformats.org/drawingml/2006/table">
            <a:tbl>
              <a:tblPr firstRow="1" bandRow="1">
                <a:tableStyleId>{5C22544A-7EE6-4342-B048-85BDC9FD1C3A}</a:tableStyleId>
              </a:tblPr>
              <a:tblGrid>
                <a:gridCol w="1053193">
                  <a:extLst>
                    <a:ext uri="{9D8B030D-6E8A-4147-A177-3AD203B41FA5}">
                      <a16:colId xmlns:a16="http://schemas.microsoft.com/office/drawing/2014/main" val="1775931421"/>
                    </a:ext>
                  </a:extLst>
                </a:gridCol>
                <a:gridCol w="1053193">
                  <a:extLst>
                    <a:ext uri="{9D8B030D-6E8A-4147-A177-3AD203B41FA5}">
                      <a16:colId xmlns:a16="http://schemas.microsoft.com/office/drawing/2014/main" val="1666301152"/>
                    </a:ext>
                  </a:extLst>
                </a:gridCol>
              </a:tblGrid>
              <a:tr h="370840">
                <a:tc>
                  <a:txBody>
                    <a:bodyPr/>
                    <a:lstStyle/>
                    <a:p>
                      <a:r>
                        <a:rPr lang="en-US" dirty="0"/>
                        <a:t>FTEs</a:t>
                      </a:r>
                    </a:p>
                  </a:txBody>
                  <a:tcPr/>
                </a:tc>
                <a:tc>
                  <a:txBody>
                    <a:bodyPr/>
                    <a:lstStyle/>
                    <a:p>
                      <a:endParaRPr lang="en-US" dirty="0"/>
                    </a:p>
                  </a:txBody>
                  <a:tcPr/>
                </a:tc>
                <a:extLst>
                  <a:ext uri="{0D108BD9-81ED-4DB2-BD59-A6C34878D82A}">
                    <a16:rowId xmlns:a16="http://schemas.microsoft.com/office/drawing/2014/main" val="2467119500"/>
                  </a:ext>
                </a:extLst>
              </a:tr>
              <a:tr h="370840">
                <a:tc>
                  <a:txBody>
                    <a:bodyPr/>
                    <a:lstStyle/>
                    <a:p>
                      <a:r>
                        <a:rPr lang="en-US" dirty="0"/>
                        <a:t>FY 2026</a:t>
                      </a:r>
                    </a:p>
                  </a:txBody>
                  <a:tcPr/>
                </a:tc>
                <a:tc>
                  <a:txBody>
                    <a:bodyPr/>
                    <a:lstStyle/>
                    <a:p>
                      <a:r>
                        <a:rPr lang="en-US" dirty="0"/>
                        <a:t>25</a:t>
                      </a:r>
                    </a:p>
                  </a:txBody>
                  <a:tcPr/>
                </a:tc>
                <a:extLst>
                  <a:ext uri="{0D108BD9-81ED-4DB2-BD59-A6C34878D82A}">
                    <a16:rowId xmlns:a16="http://schemas.microsoft.com/office/drawing/2014/main" val="3383215902"/>
                  </a:ext>
                </a:extLst>
              </a:tr>
              <a:tr h="370840">
                <a:tc>
                  <a:txBody>
                    <a:bodyPr/>
                    <a:lstStyle/>
                    <a:p>
                      <a:r>
                        <a:rPr lang="en-US" dirty="0"/>
                        <a:t>FY 2027</a:t>
                      </a:r>
                    </a:p>
                  </a:txBody>
                  <a:tcPr/>
                </a:tc>
                <a:tc>
                  <a:txBody>
                    <a:bodyPr/>
                    <a:lstStyle/>
                    <a:p>
                      <a:r>
                        <a:rPr lang="en-US" dirty="0"/>
                        <a:t>25</a:t>
                      </a:r>
                    </a:p>
                  </a:txBody>
                  <a:tcPr/>
                </a:tc>
                <a:extLst>
                  <a:ext uri="{0D108BD9-81ED-4DB2-BD59-A6C34878D82A}">
                    <a16:rowId xmlns:a16="http://schemas.microsoft.com/office/drawing/2014/main" val="2509526259"/>
                  </a:ext>
                </a:extLst>
              </a:tr>
            </a:tbl>
          </a:graphicData>
        </a:graphic>
      </p:graphicFrame>
      <p:graphicFrame>
        <p:nvGraphicFramePr>
          <p:cNvPr id="8" name="Table 6">
            <a:extLst>
              <a:ext uri="{FF2B5EF4-FFF2-40B4-BE49-F238E27FC236}">
                <a16:creationId xmlns:a16="http://schemas.microsoft.com/office/drawing/2014/main" id="{2D934470-4EEE-BEAD-5801-7E0121214D1E}"/>
              </a:ext>
            </a:extLst>
          </p:cNvPr>
          <p:cNvGraphicFramePr>
            <a:graphicFrameLocks/>
          </p:cNvGraphicFramePr>
          <p:nvPr/>
        </p:nvGraphicFramePr>
        <p:xfrm>
          <a:off x="8447312" y="3693101"/>
          <a:ext cx="3020787" cy="2717800"/>
        </p:xfrm>
        <a:graphic>
          <a:graphicData uri="http://schemas.openxmlformats.org/drawingml/2006/table">
            <a:tbl>
              <a:tblPr firstRow="1" bandRow="1">
                <a:tableStyleId>{5C22544A-7EE6-4342-B048-85BDC9FD1C3A}</a:tableStyleId>
              </a:tblPr>
              <a:tblGrid>
                <a:gridCol w="2276328">
                  <a:extLst>
                    <a:ext uri="{9D8B030D-6E8A-4147-A177-3AD203B41FA5}">
                      <a16:colId xmlns:a16="http://schemas.microsoft.com/office/drawing/2014/main" val="1775931421"/>
                    </a:ext>
                  </a:extLst>
                </a:gridCol>
                <a:gridCol w="744459">
                  <a:extLst>
                    <a:ext uri="{9D8B030D-6E8A-4147-A177-3AD203B41FA5}">
                      <a16:colId xmlns:a16="http://schemas.microsoft.com/office/drawing/2014/main" val="1666301152"/>
                    </a:ext>
                  </a:extLst>
                </a:gridCol>
              </a:tblGrid>
              <a:tr h="370840">
                <a:tc>
                  <a:txBody>
                    <a:bodyPr/>
                    <a:lstStyle/>
                    <a:p>
                      <a:r>
                        <a:rPr lang="en-US" dirty="0"/>
                        <a:t>Program Data</a:t>
                      </a:r>
                    </a:p>
                  </a:txBody>
                  <a:tcPr/>
                </a:tc>
                <a:tc>
                  <a:txBody>
                    <a:bodyPr/>
                    <a:lstStyle/>
                    <a:p>
                      <a:endParaRPr lang="en-US" dirty="0"/>
                    </a:p>
                  </a:txBody>
                  <a:tcPr/>
                </a:tc>
                <a:extLst>
                  <a:ext uri="{0D108BD9-81ED-4DB2-BD59-A6C34878D82A}">
                    <a16:rowId xmlns:a16="http://schemas.microsoft.com/office/drawing/2014/main" val="2467119500"/>
                  </a:ext>
                </a:extLst>
              </a:tr>
              <a:tr h="370840">
                <a:tc>
                  <a:txBody>
                    <a:bodyPr/>
                    <a:lstStyle/>
                    <a:p>
                      <a:r>
                        <a:rPr lang="en-US" sz="1700" dirty="0">
                          <a:solidFill>
                            <a:schemeClr val="tx1"/>
                          </a:solidFill>
                        </a:rPr>
                        <a:t>Congenital Syphilis (CS) Case Growth Since 2019</a:t>
                      </a:r>
                    </a:p>
                  </a:txBody>
                  <a:tcPr/>
                </a:tc>
                <a:tc>
                  <a:txBody>
                    <a:bodyPr/>
                    <a:lstStyle/>
                    <a:p>
                      <a:r>
                        <a:rPr lang="en-US" sz="1700" dirty="0"/>
                        <a:t>74%</a:t>
                      </a:r>
                    </a:p>
                  </a:txBody>
                  <a:tcPr/>
                </a:tc>
                <a:extLst>
                  <a:ext uri="{0D108BD9-81ED-4DB2-BD59-A6C34878D82A}">
                    <a16:rowId xmlns:a16="http://schemas.microsoft.com/office/drawing/2014/main" val="3383215902"/>
                  </a:ext>
                </a:extLst>
              </a:tr>
              <a:tr h="370840">
                <a:tc>
                  <a:txBody>
                    <a:bodyPr/>
                    <a:lstStyle/>
                    <a:p>
                      <a:r>
                        <a:rPr lang="en-US" sz="1700" dirty="0">
                          <a:solidFill>
                            <a:schemeClr val="tx1"/>
                          </a:solidFill>
                        </a:rPr>
                        <a:t>CS Babies Born with Low Birth Weight, 2022</a:t>
                      </a:r>
                    </a:p>
                  </a:txBody>
                  <a:tcPr/>
                </a:tc>
                <a:tc>
                  <a:txBody>
                    <a:bodyPr/>
                    <a:lstStyle/>
                    <a:p>
                      <a:r>
                        <a:rPr lang="en-US" sz="1700" dirty="0"/>
                        <a:t>239</a:t>
                      </a:r>
                    </a:p>
                  </a:txBody>
                  <a:tcPr/>
                </a:tc>
                <a:extLst>
                  <a:ext uri="{0D108BD9-81ED-4DB2-BD59-A6C34878D82A}">
                    <a16:rowId xmlns:a16="http://schemas.microsoft.com/office/drawing/2014/main" val="2295043730"/>
                  </a:ext>
                </a:extLst>
              </a:tr>
              <a:tr h="370840">
                <a:tc>
                  <a:txBody>
                    <a:bodyPr/>
                    <a:lstStyle/>
                    <a:p>
                      <a:r>
                        <a:rPr lang="en-US" sz="1700" dirty="0">
                          <a:solidFill>
                            <a:schemeClr val="tx1"/>
                          </a:solidFill>
                        </a:rPr>
                        <a:t>Congenital Syphilis Perinatal Deaths or Stillbirth, 2022</a:t>
                      </a:r>
                    </a:p>
                  </a:txBody>
                  <a:tcPr/>
                </a:tc>
                <a:tc>
                  <a:txBody>
                    <a:bodyPr/>
                    <a:lstStyle/>
                    <a:p>
                      <a:r>
                        <a:rPr lang="en-US" sz="1700" dirty="0"/>
                        <a:t>52</a:t>
                      </a:r>
                    </a:p>
                  </a:txBody>
                  <a:tcPr/>
                </a:tc>
                <a:extLst>
                  <a:ext uri="{0D108BD9-81ED-4DB2-BD59-A6C34878D82A}">
                    <a16:rowId xmlns:a16="http://schemas.microsoft.com/office/drawing/2014/main" val="3466628422"/>
                  </a:ext>
                </a:extLst>
              </a:tr>
            </a:tbl>
          </a:graphicData>
        </a:graphic>
      </p:graphicFrame>
    </p:spTree>
    <p:extLst>
      <p:ext uri="{BB962C8B-B14F-4D97-AF65-F5344CB8AC3E}">
        <p14:creationId xmlns:p14="http://schemas.microsoft.com/office/powerpoint/2010/main" val="4204467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D92D0-C0A9-A20C-D717-F15F9F1E1666}"/>
              </a:ext>
            </a:extLst>
          </p:cNvPr>
          <p:cNvSpPr>
            <a:spLocks noGrp="1"/>
          </p:cNvSpPr>
          <p:nvPr>
            <p:ph type="title"/>
          </p:nvPr>
        </p:nvSpPr>
        <p:spPr>
          <a:xfrm>
            <a:off x="819839" y="460949"/>
            <a:ext cx="9171214" cy="1380647"/>
          </a:xfrm>
        </p:spPr>
        <p:txBody>
          <a:bodyPr>
            <a:noAutofit/>
          </a:bodyPr>
          <a:lstStyle/>
          <a:p>
            <a:r>
              <a:rPr lang="en-US" sz="3600" dirty="0"/>
              <a:t>EI 5: Ensure Access to Regional and </a:t>
            </a:r>
            <a:br>
              <a:rPr lang="en-US" sz="3600" dirty="0"/>
            </a:br>
            <a:r>
              <a:rPr lang="en-US" sz="3600" dirty="0"/>
              <a:t>Local Public Health Services</a:t>
            </a:r>
            <a:endParaRPr lang="en-US" sz="3600" b="0" dirty="0">
              <a:solidFill>
                <a:srgbClr val="000000"/>
              </a:solidFill>
            </a:endParaRPr>
          </a:p>
          <a:p>
            <a:endParaRPr lang="en-US" sz="3600" dirty="0">
              <a:ea typeface="Calibri"/>
              <a:cs typeface="Calibri"/>
            </a:endParaRPr>
          </a:p>
        </p:txBody>
      </p:sp>
      <p:sp>
        <p:nvSpPr>
          <p:cNvPr id="4" name="Content Placeholder 3">
            <a:extLst>
              <a:ext uri="{FF2B5EF4-FFF2-40B4-BE49-F238E27FC236}">
                <a16:creationId xmlns:a16="http://schemas.microsoft.com/office/drawing/2014/main" id="{2A01749A-2BA6-EBBA-6E07-27E0C33F46EA}"/>
              </a:ext>
            </a:extLst>
          </p:cNvPr>
          <p:cNvSpPr>
            <a:spLocks noGrp="1"/>
          </p:cNvSpPr>
          <p:nvPr>
            <p:ph sz="half" idx="1"/>
          </p:nvPr>
        </p:nvSpPr>
        <p:spPr>
          <a:xfrm>
            <a:off x="442511" y="1582694"/>
            <a:ext cx="5366134" cy="4861038"/>
          </a:xfrm>
        </p:spPr>
        <p:txBody>
          <a:bodyPr vert="horz" lIns="91440" tIns="45720" rIns="91440" bIns="45720" rtlCol="0" anchor="t">
            <a:noAutofit/>
          </a:bodyPr>
          <a:lstStyle/>
          <a:p>
            <a:pPr>
              <a:lnSpc>
                <a:spcPct val="100000"/>
              </a:lnSpc>
              <a:spcBef>
                <a:spcPts val="1200"/>
              </a:spcBef>
              <a:buSzPct val="100000"/>
              <a:buFont typeface="Arial,Sans-Serif" panose="020B0604020202020204" pitchFamily="34" charset="0"/>
            </a:pPr>
            <a:r>
              <a:rPr lang="en-US" sz="1800" b="1" i="1" dirty="0">
                <a:solidFill>
                  <a:srgbClr val="000000"/>
                </a:solidFill>
                <a:ea typeface="Calibri"/>
                <a:cs typeface="Calibri"/>
              </a:rPr>
              <a:t>Sexually Transmitted Disease</a:t>
            </a:r>
            <a:r>
              <a:rPr lang="en-US" sz="1800" b="1" i="1" dirty="0">
                <a:solidFill>
                  <a:srgbClr val="000000"/>
                </a:solidFill>
                <a:effectLst/>
                <a:ea typeface="Calibri"/>
                <a:cs typeface="Calibri"/>
              </a:rPr>
              <a:t>, $</a:t>
            </a:r>
            <a:r>
              <a:rPr lang="en-US" sz="1800" b="1" i="1" dirty="0">
                <a:solidFill>
                  <a:srgbClr val="000000"/>
                </a:solidFill>
                <a:ea typeface="Calibri"/>
                <a:cs typeface="Calibri"/>
              </a:rPr>
              <a:t>27.7 M ($12.7 </a:t>
            </a:r>
            <a:r>
              <a:rPr lang="en-US" sz="1800" b="1" i="1" dirty="0">
                <a:solidFill>
                  <a:srgbClr val="000000"/>
                </a:solidFill>
                <a:effectLst/>
                <a:ea typeface="Calibri"/>
                <a:cs typeface="Calibri"/>
              </a:rPr>
              <a:t>M</a:t>
            </a:r>
            <a:r>
              <a:rPr lang="en-US" sz="1800" b="1" i="1" dirty="0">
                <a:solidFill>
                  <a:srgbClr val="000000"/>
                </a:solidFill>
                <a:ea typeface="Calibri"/>
                <a:cs typeface="Calibri"/>
              </a:rPr>
              <a:t> Federal), 44 </a:t>
            </a:r>
            <a:r>
              <a:rPr lang="en-US" sz="1800" b="1" i="1" dirty="0">
                <a:solidFill>
                  <a:srgbClr val="000000"/>
                </a:solidFill>
                <a:effectLst/>
                <a:ea typeface="Calibri"/>
                <a:cs typeface="Calibri"/>
              </a:rPr>
              <a:t>FTEs:</a:t>
            </a:r>
            <a:r>
              <a:rPr lang="en-US" sz="1800" b="1" i="1" dirty="0">
                <a:solidFill>
                  <a:srgbClr val="000000"/>
                </a:solidFill>
                <a:ea typeface="Calibri"/>
                <a:cs typeface="Calibri"/>
              </a:rPr>
              <a:t> </a:t>
            </a:r>
            <a:r>
              <a:rPr lang="en-US" sz="1800" dirty="0">
                <a:solidFill>
                  <a:srgbClr val="000000"/>
                </a:solidFill>
                <a:ea typeface="Calibri"/>
                <a:cs typeface="Calibri"/>
              </a:rPr>
              <a:t>Maintain Disease Intervention Services staff primarily housed in local health departments and DSHS regional offices as federal funding ends. </a:t>
            </a:r>
            <a:endParaRPr lang="en-US" sz="1800" dirty="0">
              <a:ea typeface="Calibri" panose="020F0502020204030204"/>
              <a:cs typeface="Calibri" panose="020F0502020204030204"/>
            </a:endParaRPr>
          </a:p>
          <a:p>
            <a:pPr>
              <a:lnSpc>
                <a:spcPct val="100000"/>
              </a:lnSpc>
              <a:spcBef>
                <a:spcPts val="0"/>
              </a:spcBef>
              <a:buFont typeface="Arial,Sans-Serif" panose="020B0604020202020204" pitchFamily="34" charset="0"/>
            </a:pPr>
            <a:r>
              <a:rPr lang="en-US" sz="1800" b="1" i="1" dirty="0">
                <a:solidFill>
                  <a:srgbClr val="000000"/>
                </a:solidFill>
                <a:ea typeface="Calibri"/>
                <a:cs typeface="Calibri"/>
              </a:rPr>
              <a:t>Tuberculosis (TB), </a:t>
            </a:r>
            <a:r>
              <a:rPr lang="en-US" sz="1800" b="1" i="1" dirty="0">
                <a:solidFill>
                  <a:srgbClr val="000000"/>
                </a:solidFill>
                <a:effectLst/>
                <a:ea typeface="Calibri"/>
                <a:cs typeface="Calibri"/>
              </a:rPr>
              <a:t>$</a:t>
            </a:r>
            <a:r>
              <a:rPr lang="en-US" sz="1800" b="1" i="1" dirty="0">
                <a:solidFill>
                  <a:srgbClr val="000000"/>
                </a:solidFill>
                <a:ea typeface="Calibri"/>
                <a:cs typeface="Calibri"/>
              </a:rPr>
              <a:t>21.2 </a:t>
            </a:r>
            <a:r>
              <a:rPr lang="en-US" sz="1800" b="1" i="1" dirty="0">
                <a:solidFill>
                  <a:srgbClr val="000000"/>
                </a:solidFill>
                <a:effectLst/>
                <a:ea typeface="Calibri"/>
                <a:cs typeface="Calibri"/>
              </a:rPr>
              <a:t>M</a:t>
            </a:r>
            <a:r>
              <a:rPr lang="en-US" sz="1800" b="1" i="1" dirty="0">
                <a:solidFill>
                  <a:srgbClr val="000000"/>
                </a:solidFill>
                <a:ea typeface="Calibri"/>
                <a:cs typeface="Calibri"/>
              </a:rPr>
              <a:t>, 16 FTEs: </a:t>
            </a:r>
            <a:r>
              <a:rPr lang="en-US" sz="1800" dirty="0">
                <a:solidFill>
                  <a:srgbClr val="000000"/>
                </a:solidFill>
                <a:ea typeface="Calibri"/>
                <a:cs typeface="Calibri"/>
              </a:rPr>
              <a:t>Provide a 30% increase in LHD contracts</a:t>
            </a:r>
            <a:r>
              <a:rPr lang="en-US" sz="1800" dirty="0">
                <a:solidFill>
                  <a:srgbClr val="000000"/>
                </a:solidFill>
                <a:effectLst/>
                <a:ea typeface="Calibri"/>
                <a:cs typeface="Calibri"/>
              </a:rPr>
              <a:t> for </a:t>
            </a:r>
            <a:r>
              <a:rPr lang="en-US" sz="1800" dirty="0">
                <a:solidFill>
                  <a:srgbClr val="000000"/>
                </a:solidFill>
                <a:ea typeface="Calibri"/>
                <a:cs typeface="Calibri"/>
              </a:rPr>
              <a:t>TB care services in the community, 16 DSHS </a:t>
            </a:r>
            <a:r>
              <a:rPr lang="en-US" sz="1800" dirty="0">
                <a:solidFill>
                  <a:srgbClr val="000000"/>
                </a:solidFill>
                <a:effectLst/>
                <a:ea typeface="Calibri"/>
                <a:cs typeface="Calibri"/>
              </a:rPr>
              <a:t>staff </a:t>
            </a:r>
            <a:r>
              <a:rPr lang="en-US" sz="1800" dirty="0">
                <a:solidFill>
                  <a:srgbClr val="000000"/>
                </a:solidFill>
                <a:ea typeface="Calibri"/>
                <a:cs typeface="Calibri"/>
              </a:rPr>
              <a:t>for nurse consultation and direct care services, and funds </a:t>
            </a:r>
            <a:r>
              <a:rPr lang="en-US" sz="1800" dirty="0">
                <a:solidFill>
                  <a:srgbClr val="000000"/>
                </a:solidFill>
                <a:effectLst/>
                <a:ea typeface="Calibri"/>
                <a:cs typeface="Calibri"/>
              </a:rPr>
              <a:t>to </a:t>
            </a:r>
            <a:r>
              <a:rPr lang="en-US" sz="1800" dirty="0">
                <a:solidFill>
                  <a:srgbClr val="000000"/>
                </a:solidFill>
                <a:ea typeface="Calibri"/>
                <a:cs typeface="Calibri"/>
              </a:rPr>
              <a:t>cover the increased cost of medications</a:t>
            </a:r>
            <a:r>
              <a:rPr lang="en-US" sz="1800" dirty="0">
                <a:solidFill>
                  <a:srgbClr val="000000"/>
                </a:solidFill>
                <a:effectLst/>
                <a:ea typeface="Calibri"/>
                <a:cs typeface="Calibri"/>
              </a:rPr>
              <a:t>.</a:t>
            </a:r>
            <a:r>
              <a:rPr lang="en-US" sz="1800" dirty="0">
                <a:solidFill>
                  <a:srgbClr val="000000"/>
                </a:solidFill>
                <a:ea typeface="Calibri"/>
                <a:cs typeface="Calibri"/>
              </a:rPr>
              <a:t> </a:t>
            </a:r>
            <a:endParaRPr lang="en-US" sz="1800" dirty="0">
              <a:solidFill>
                <a:srgbClr val="000000"/>
              </a:solidFill>
              <a:effectLst/>
              <a:ea typeface="Calibri"/>
              <a:cs typeface="Calibri"/>
            </a:endParaRPr>
          </a:p>
          <a:p>
            <a:pPr>
              <a:lnSpc>
                <a:spcPct val="100000"/>
              </a:lnSpc>
              <a:spcBef>
                <a:spcPts val="0"/>
              </a:spcBef>
              <a:buFont typeface="Arial,Sans-Serif" panose="020B0604020202020204" pitchFamily="34" charset="0"/>
            </a:pPr>
            <a:r>
              <a:rPr lang="en-US" sz="1800" b="1" i="1" dirty="0">
                <a:solidFill>
                  <a:srgbClr val="000000"/>
                </a:solidFill>
                <a:ea typeface="Calibri"/>
                <a:cs typeface="Calibri"/>
              </a:rPr>
              <a:t>Rabies</a:t>
            </a:r>
            <a:r>
              <a:rPr lang="en-US" sz="1800" b="1" i="1" dirty="0">
                <a:solidFill>
                  <a:srgbClr val="000000"/>
                </a:solidFill>
                <a:effectLst/>
                <a:ea typeface="Calibri"/>
                <a:cs typeface="Calibri"/>
              </a:rPr>
              <a:t>, $</a:t>
            </a:r>
            <a:r>
              <a:rPr lang="en-US" sz="1800" b="1" i="1" dirty="0">
                <a:solidFill>
                  <a:srgbClr val="000000"/>
                </a:solidFill>
                <a:ea typeface="Calibri"/>
                <a:cs typeface="Calibri"/>
              </a:rPr>
              <a:t>7.1 </a:t>
            </a:r>
            <a:r>
              <a:rPr lang="en-US" sz="1800" b="1" i="1" dirty="0">
                <a:solidFill>
                  <a:srgbClr val="000000"/>
                </a:solidFill>
                <a:effectLst/>
                <a:ea typeface="Calibri"/>
                <a:cs typeface="Calibri"/>
              </a:rPr>
              <a:t>M</a:t>
            </a:r>
            <a:r>
              <a:rPr lang="en-US" sz="1800" b="1" i="1" dirty="0">
                <a:solidFill>
                  <a:srgbClr val="000000"/>
                </a:solidFill>
                <a:ea typeface="Calibri"/>
                <a:cs typeface="Calibri"/>
              </a:rPr>
              <a:t>, 14 FTEs</a:t>
            </a:r>
            <a:r>
              <a:rPr lang="en-US" sz="1800" b="1" i="1" dirty="0">
                <a:solidFill>
                  <a:srgbClr val="000000"/>
                </a:solidFill>
                <a:effectLst/>
                <a:ea typeface="Calibri"/>
                <a:cs typeface="Calibri"/>
              </a:rPr>
              <a:t>:</a:t>
            </a:r>
            <a:r>
              <a:rPr lang="en-US" sz="1800" dirty="0">
                <a:solidFill>
                  <a:srgbClr val="000000"/>
                </a:solidFill>
                <a:effectLst/>
                <a:ea typeface="Calibri"/>
                <a:cs typeface="Calibri"/>
              </a:rPr>
              <a:t> </a:t>
            </a:r>
            <a:r>
              <a:rPr lang="en-US" sz="1800" dirty="0">
                <a:solidFill>
                  <a:srgbClr val="000000"/>
                </a:solidFill>
                <a:ea typeface="Calibri"/>
                <a:cs typeface="Calibri"/>
              </a:rPr>
              <a:t>Support rabies surveillance and testing as well as the border Oral Rabies Vaccine Program’s border maintenance zone. Address increased rabies vaccine, immunoglobin, and lab costs. </a:t>
            </a:r>
            <a:endParaRPr lang="en-US" sz="1800" dirty="0">
              <a:solidFill>
                <a:srgbClr val="000000"/>
              </a:solidFill>
              <a:effectLst/>
              <a:ea typeface="Calibri"/>
              <a:cs typeface="Calibri"/>
            </a:endParaRPr>
          </a:p>
          <a:p>
            <a:pPr>
              <a:lnSpc>
                <a:spcPct val="100000"/>
              </a:lnSpc>
              <a:spcBef>
                <a:spcPts val="0"/>
              </a:spcBef>
              <a:buFont typeface="Arial,Sans-Serif" panose="020B0604020202020204" pitchFamily="34" charset="0"/>
            </a:pPr>
            <a:r>
              <a:rPr lang="en-US" sz="1800" b="1" i="1" dirty="0">
                <a:solidFill>
                  <a:srgbClr val="000000"/>
                </a:solidFill>
                <a:ea typeface="Calibri"/>
                <a:cs typeface="Calibri"/>
              </a:rPr>
              <a:t>Social </a:t>
            </a:r>
            <a:r>
              <a:rPr lang="en-US" sz="1800" b="1" i="1" dirty="0">
                <a:solidFill>
                  <a:srgbClr val="000000"/>
                </a:solidFill>
                <a:effectLst/>
                <a:ea typeface="Calibri"/>
                <a:cs typeface="Calibri"/>
              </a:rPr>
              <a:t>Services, $</a:t>
            </a:r>
            <a:r>
              <a:rPr lang="en-US" sz="1800" b="1" i="1" dirty="0">
                <a:solidFill>
                  <a:srgbClr val="000000"/>
                </a:solidFill>
                <a:ea typeface="Calibri"/>
                <a:cs typeface="Calibri"/>
              </a:rPr>
              <a:t>4.1 </a:t>
            </a:r>
            <a:r>
              <a:rPr lang="en-US" sz="1800" b="1" i="1" dirty="0">
                <a:solidFill>
                  <a:srgbClr val="000000"/>
                </a:solidFill>
                <a:effectLst/>
                <a:ea typeface="Calibri"/>
                <a:cs typeface="Calibri"/>
              </a:rPr>
              <a:t>M: </a:t>
            </a:r>
            <a:r>
              <a:rPr lang="en-US" sz="1800" dirty="0">
                <a:solidFill>
                  <a:srgbClr val="000000"/>
                </a:solidFill>
                <a:ea typeface="Calibri"/>
                <a:cs typeface="Calibri"/>
              </a:rPr>
              <a:t>Increase retention of social services staff who help connect vulnerable Texans with services</a:t>
            </a:r>
            <a:r>
              <a:rPr lang="en-US" sz="1800" dirty="0">
                <a:solidFill>
                  <a:srgbClr val="000000"/>
                </a:solidFill>
                <a:effectLst/>
                <a:ea typeface="Calibri"/>
                <a:cs typeface="Calibri"/>
              </a:rPr>
              <a:t>.</a:t>
            </a:r>
            <a:endParaRPr lang="en-US" sz="1800" dirty="0">
              <a:solidFill>
                <a:srgbClr val="000000"/>
              </a:solidFill>
              <a:ea typeface="Calibri"/>
              <a:cs typeface="Calibri"/>
            </a:endParaRPr>
          </a:p>
          <a:p>
            <a:pPr>
              <a:lnSpc>
                <a:spcPct val="120000"/>
              </a:lnSpc>
              <a:spcBef>
                <a:spcPts val="1200"/>
              </a:spcBef>
              <a:buSzPct val="100000"/>
            </a:pPr>
            <a:endParaRPr lang="en-US" sz="1800" dirty="0">
              <a:solidFill>
                <a:srgbClr val="000000"/>
              </a:solidFill>
              <a:effectLst/>
              <a:latin typeface="Calibri" panose="020F0502020204030204" pitchFamily="34" charset="0"/>
              <a:ea typeface="Verdana" panose="020B0604030504040204" pitchFamily="34" charset="0"/>
              <a:cs typeface="Calibri"/>
            </a:endParaRPr>
          </a:p>
        </p:txBody>
      </p:sp>
      <p:graphicFrame>
        <p:nvGraphicFramePr>
          <p:cNvPr id="6" name="Table 6">
            <a:extLst>
              <a:ext uri="{FF2B5EF4-FFF2-40B4-BE49-F238E27FC236}">
                <a16:creationId xmlns:a16="http://schemas.microsoft.com/office/drawing/2014/main" id="{F953F473-430C-853E-5AB8-51D3762B6FB9}"/>
              </a:ext>
            </a:extLst>
          </p:cNvPr>
          <p:cNvGraphicFramePr>
            <a:graphicFrameLocks noGrp="1"/>
          </p:cNvGraphicFramePr>
          <p:nvPr>
            <p:ph sz="half" idx="2"/>
          </p:nvPr>
        </p:nvGraphicFramePr>
        <p:xfrm>
          <a:off x="6172198" y="1848903"/>
          <a:ext cx="5372100" cy="1381760"/>
        </p:xfrm>
        <a:graphic>
          <a:graphicData uri="http://schemas.openxmlformats.org/drawingml/2006/table">
            <a:tbl>
              <a:tblPr firstRow="1" bandRow="1">
                <a:tableStyleId>{5C22544A-7EE6-4342-B048-85BDC9FD1C3A}</a:tableStyleId>
              </a:tblPr>
              <a:tblGrid>
                <a:gridCol w="1343025">
                  <a:extLst>
                    <a:ext uri="{9D8B030D-6E8A-4147-A177-3AD203B41FA5}">
                      <a16:colId xmlns:a16="http://schemas.microsoft.com/office/drawing/2014/main" val="1775931421"/>
                    </a:ext>
                  </a:extLst>
                </a:gridCol>
                <a:gridCol w="1343025">
                  <a:extLst>
                    <a:ext uri="{9D8B030D-6E8A-4147-A177-3AD203B41FA5}">
                      <a16:colId xmlns:a16="http://schemas.microsoft.com/office/drawing/2014/main" val="1666301152"/>
                    </a:ext>
                  </a:extLst>
                </a:gridCol>
                <a:gridCol w="1343025">
                  <a:extLst>
                    <a:ext uri="{9D8B030D-6E8A-4147-A177-3AD203B41FA5}">
                      <a16:colId xmlns:a16="http://schemas.microsoft.com/office/drawing/2014/main" val="1639664469"/>
                    </a:ext>
                  </a:extLst>
                </a:gridCol>
                <a:gridCol w="1343025">
                  <a:extLst>
                    <a:ext uri="{9D8B030D-6E8A-4147-A177-3AD203B41FA5}">
                      <a16:colId xmlns:a16="http://schemas.microsoft.com/office/drawing/2014/main" val="276317432"/>
                    </a:ext>
                  </a:extLst>
                </a:gridCol>
              </a:tblGrid>
              <a:tr h="370840">
                <a:tc>
                  <a:txBody>
                    <a:bodyPr/>
                    <a:lstStyle/>
                    <a:p>
                      <a:pPr lvl="0">
                        <a:buNone/>
                      </a:pPr>
                      <a:r>
                        <a:rPr lang="en-US" dirty="0"/>
                        <a:t>Method of Finance</a:t>
                      </a:r>
                    </a:p>
                  </a:txBody>
                  <a:tcPr/>
                </a:tc>
                <a:tc>
                  <a:txBody>
                    <a:bodyPr/>
                    <a:lstStyle/>
                    <a:p>
                      <a:pPr lvl="0">
                        <a:buNone/>
                      </a:pPr>
                      <a:r>
                        <a:rPr lang="en-US" dirty="0"/>
                        <a:t>FY 2026</a:t>
                      </a:r>
                    </a:p>
                  </a:txBody>
                  <a:tcPr/>
                </a:tc>
                <a:tc>
                  <a:txBody>
                    <a:bodyPr/>
                    <a:lstStyle/>
                    <a:p>
                      <a:pPr lvl="0">
                        <a:buNone/>
                      </a:pPr>
                      <a:r>
                        <a:rPr lang="en-US" dirty="0"/>
                        <a:t>FY 2027</a:t>
                      </a:r>
                    </a:p>
                  </a:txBody>
                  <a:tcPr/>
                </a:tc>
                <a:tc>
                  <a:txBody>
                    <a:bodyPr/>
                    <a:lstStyle/>
                    <a:p>
                      <a:pPr lvl="0">
                        <a:buNone/>
                      </a:pPr>
                      <a:r>
                        <a:rPr lang="en-US" dirty="0"/>
                        <a:t>Biennium</a:t>
                      </a:r>
                    </a:p>
                  </a:txBody>
                  <a:tcPr/>
                </a:tc>
                <a:extLst>
                  <a:ext uri="{0D108BD9-81ED-4DB2-BD59-A6C34878D82A}">
                    <a16:rowId xmlns:a16="http://schemas.microsoft.com/office/drawing/2014/main" val="2467119500"/>
                  </a:ext>
                </a:extLst>
              </a:tr>
              <a:tr h="370840">
                <a:tc>
                  <a:txBody>
                    <a:bodyPr/>
                    <a:lstStyle/>
                    <a:p>
                      <a:pPr lvl="0">
                        <a:buNone/>
                      </a:pPr>
                      <a:r>
                        <a:rPr lang="en-US" dirty="0"/>
                        <a:t>GR</a:t>
                      </a:r>
                    </a:p>
                  </a:txBody>
                  <a:tcPr/>
                </a:tc>
                <a:tc>
                  <a:txBody>
                    <a:bodyPr/>
                    <a:lstStyle/>
                    <a:p>
                      <a:pPr lvl="0">
                        <a:buNone/>
                      </a:pPr>
                      <a:r>
                        <a:rPr lang="en-US" dirty="0"/>
                        <a:t>$22.8 M</a:t>
                      </a:r>
                    </a:p>
                  </a:txBody>
                  <a:tcPr/>
                </a:tc>
                <a:tc>
                  <a:txBody>
                    <a:bodyPr/>
                    <a:lstStyle/>
                    <a:p>
                      <a:pPr lvl="0">
                        <a:buNone/>
                      </a:pPr>
                      <a:r>
                        <a:rPr lang="en-US" dirty="0"/>
                        <a:t>$36.5 M</a:t>
                      </a:r>
                    </a:p>
                  </a:txBody>
                  <a:tcPr/>
                </a:tc>
                <a:tc>
                  <a:txBody>
                    <a:bodyPr/>
                    <a:lstStyle/>
                    <a:p>
                      <a:pPr lvl="0">
                        <a:buNone/>
                      </a:pPr>
                      <a:r>
                        <a:rPr lang="en-US" dirty="0"/>
                        <a:t>$59.3 M</a:t>
                      </a:r>
                    </a:p>
                  </a:txBody>
                  <a:tcPr/>
                </a:tc>
                <a:extLst>
                  <a:ext uri="{0D108BD9-81ED-4DB2-BD59-A6C34878D82A}">
                    <a16:rowId xmlns:a16="http://schemas.microsoft.com/office/drawing/2014/main" val="3383215902"/>
                  </a:ext>
                </a:extLst>
              </a:tr>
              <a:tr h="370840">
                <a:tc>
                  <a:txBody>
                    <a:bodyPr/>
                    <a:lstStyle/>
                    <a:p>
                      <a:pPr lvl="0">
                        <a:buNone/>
                      </a:pPr>
                      <a:r>
                        <a:rPr lang="en-US" dirty="0"/>
                        <a:t>All Funds</a:t>
                      </a:r>
                    </a:p>
                  </a:txBody>
                  <a:tcPr/>
                </a:tc>
                <a:tc>
                  <a:txBody>
                    <a:bodyPr/>
                    <a:lstStyle/>
                    <a:p>
                      <a:pPr lvl="0">
                        <a:buNone/>
                      </a:pPr>
                      <a:r>
                        <a:rPr lang="en-US" dirty="0"/>
                        <a:t>$35.5 M</a:t>
                      </a:r>
                    </a:p>
                  </a:txBody>
                  <a:tcPr/>
                </a:tc>
                <a:tc>
                  <a:txBody>
                    <a:bodyPr/>
                    <a:lstStyle/>
                    <a:p>
                      <a:pPr lvl="0">
                        <a:buNone/>
                      </a:pPr>
                      <a:r>
                        <a:rPr lang="en-US" dirty="0"/>
                        <a:t>$36.5 M</a:t>
                      </a:r>
                    </a:p>
                  </a:txBody>
                  <a:tcPr/>
                </a:tc>
                <a:tc>
                  <a:txBody>
                    <a:bodyPr/>
                    <a:lstStyle/>
                    <a:p>
                      <a:pPr lvl="0">
                        <a:buNone/>
                      </a:pPr>
                      <a:r>
                        <a:rPr lang="en-US" dirty="0"/>
                        <a:t>$72.0 M</a:t>
                      </a:r>
                    </a:p>
                  </a:txBody>
                  <a:tcPr/>
                </a:tc>
                <a:extLst>
                  <a:ext uri="{0D108BD9-81ED-4DB2-BD59-A6C34878D82A}">
                    <a16:rowId xmlns:a16="http://schemas.microsoft.com/office/drawing/2014/main" val="2509526259"/>
                  </a:ext>
                </a:extLst>
              </a:tr>
            </a:tbl>
          </a:graphicData>
        </a:graphic>
      </p:graphicFrame>
      <p:graphicFrame>
        <p:nvGraphicFramePr>
          <p:cNvPr id="7" name="Table 6">
            <a:extLst>
              <a:ext uri="{FF2B5EF4-FFF2-40B4-BE49-F238E27FC236}">
                <a16:creationId xmlns:a16="http://schemas.microsoft.com/office/drawing/2014/main" id="{13330267-B5E2-5F68-5B17-0AA5C2FE1C34}"/>
              </a:ext>
            </a:extLst>
          </p:cNvPr>
          <p:cNvGraphicFramePr>
            <a:graphicFrameLocks/>
          </p:cNvGraphicFramePr>
          <p:nvPr/>
        </p:nvGraphicFramePr>
        <p:xfrm>
          <a:off x="6172200" y="3460347"/>
          <a:ext cx="2106386" cy="1112520"/>
        </p:xfrm>
        <a:graphic>
          <a:graphicData uri="http://schemas.openxmlformats.org/drawingml/2006/table">
            <a:tbl>
              <a:tblPr firstRow="1" bandRow="1">
                <a:tableStyleId>{5C22544A-7EE6-4342-B048-85BDC9FD1C3A}</a:tableStyleId>
              </a:tblPr>
              <a:tblGrid>
                <a:gridCol w="1053193">
                  <a:extLst>
                    <a:ext uri="{9D8B030D-6E8A-4147-A177-3AD203B41FA5}">
                      <a16:colId xmlns:a16="http://schemas.microsoft.com/office/drawing/2014/main" val="1775931421"/>
                    </a:ext>
                  </a:extLst>
                </a:gridCol>
                <a:gridCol w="1053193">
                  <a:extLst>
                    <a:ext uri="{9D8B030D-6E8A-4147-A177-3AD203B41FA5}">
                      <a16:colId xmlns:a16="http://schemas.microsoft.com/office/drawing/2014/main" val="1666301152"/>
                    </a:ext>
                  </a:extLst>
                </a:gridCol>
              </a:tblGrid>
              <a:tr h="370840">
                <a:tc>
                  <a:txBody>
                    <a:bodyPr/>
                    <a:lstStyle/>
                    <a:p>
                      <a:pPr lvl="0">
                        <a:buNone/>
                      </a:pPr>
                      <a:r>
                        <a:rPr lang="en-US" dirty="0"/>
                        <a:t>FTEs</a:t>
                      </a:r>
                    </a:p>
                  </a:txBody>
                  <a:tcPr/>
                </a:tc>
                <a:tc>
                  <a:txBody>
                    <a:bodyPr/>
                    <a:lstStyle/>
                    <a:p>
                      <a:pPr lvl="0">
                        <a:buNone/>
                      </a:pPr>
                      <a:endParaRPr lang="en-US" dirty="0"/>
                    </a:p>
                  </a:txBody>
                  <a:tcPr/>
                </a:tc>
                <a:extLst>
                  <a:ext uri="{0D108BD9-81ED-4DB2-BD59-A6C34878D82A}">
                    <a16:rowId xmlns:a16="http://schemas.microsoft.com/office/drawing/2014/main" val="2467119500"/>
                  </a:ext>
                </a:extLst>
              </a:tr>
              <a:tr h="370840">
                <a:tc>
                  <a:txBody>
                    <a:bodyPr/>
                    <a:lstStyle/>
                    <a:p>
                      <a:pPr lvl="0">
                        <a:buNone/>
                      </a:pPr>
                      <a:r>
                        <a:rPr lang="en-US" dirty="0"/>
                        <a:t>FY 2026</a:t>
                      </a:r>
                    </a:p>
                  </a:txBody>
                  <a:tcPr/>
                </a:tc>
                <a:tc>
                  <a:txBody>
                    <a:bodyPr/>
                    <a:lstStyle/>
                    <a:p>
                      <a:pPr lvl="0">
                        <a:buNone/>
                      </a:pPr>
                      <a:r>
                        <a:rPr lang="en-US" dirty="0"/>
                        <a:t>82</a:t>
                      </a:r>
                    </a:p>
                  </a:txBody>
                  <a:tcPr/>
                </a:tc>
                <a:extLst>
                  <a:ext uri="{0D108BD9-81ED-4DB2-BD59-A6C34878D82A}">
                    <a16:rowId xmlns:a16="http://schemas.microsoft.com/office/drawing/2014/main" val="3383215902"/>
                  </a:ext>
                </a:extLst>
              </a:tr>
              <a:tr h="370840">
                <a:tc>
                  <a:txBody>
                    <a:bodyPr/>
                    <a:lstStyle/>
                    <a:p>
                      <a:pPr lvl="0">
                        <a:buNone/>
                      </a:pPr>
                      <a:r>
                        <a:rPr lang="en-US" dirty="0"/>
                        <a:t>FY 2027</a:t>
                      </a:r>
                    </a:p>
                  </a:txBody>
                  <a:tcPr/>
                </a:tc>
                <a:tc>
                  <a:txBody>
                    <a:bodyPr/>
                    <a:lstStyle/>
                    <a:p>
                      <a:pPr lvl="0">
                        <a:buNone/>
                      </a:pPr>
                      <a:r>
                        <a:rPr lang="en-US" dirty="0"/>
                        <a:t>82</a:t>
                      </a:r>
                    </a:p>
                  </a:txBody>
                  <a:tcPr/>
                </a:tc>
                <a:extLst>
                  <a:ext uri="{0D108BD9-81ED-4DB2-BD59-A6C34878D82A}">
                    <a16:rowId xmlns:a16="http://schemas.microsoft.com/office/drawing/2014/main" val="2509526259"/>
                  </a:ext>
                </a:extLst>
              </a:tr>
            </a:tbl>
          </a:graphicData>
        </a:graphic>
      </p:graphicFrame>
      <p:graphicFrame>
        <p:nvGraphicFramePr>
          <p:cNvPr id="8" name="Table 6">
            <a:extLst>
              <a:ext uri="{FF2B5EF4-FFF2-40B4-BE49-F238E27FC236}">
                <a16:creationId xmlns:a16="http://schemas.microsoft.com/office/drawing/2014/main" id="{2D934470-4EEE-BEAD-5801-7E0121214D1E}"/>
              </a:ext>
            </a:extLst>
          </p:cNvPr>
          <p:cNvGraphicFramePr>
            <a:graphicFrameLocks/>
          </p:cNvGraphicFramePr>
          <p:nvPr/>
        </p:nvGraphicFramePr>
        <p:xfrm>
          <a:off x="8430984" y="3460347"/>
          <a:ext cx="3113314" cy="1651000"/>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1775931421"/>
                    </a:ext>
                  </a:extLst>
                </a:gridCol>
                <a:gridCol w="827314">
                  <a:extLst>
                    <a:ext uri="{9D8B030D-6E8A-4147-A177-3AD203B41FA5}">
                      <a16:colId xmlns:a16="http://schemas.microsoft.com/office/drawing/2014/main" val="1666301152"/>
                    </a:ext>
                  </a:extLst>
                </a:gridCol>
              </a:tblGrid>
              <a:tr h="370840">
                <a:tc>
                  <a:txBody>
                    <a:bodyPr/>
                    <a:lstStyle/>
                    <a:p>
                      <a:pPr lvl="0">
                        <a:buNone/>
                      </a:pPr>
                      <a:r>
                        <a:rPr lang="en-US" dirty="0"/>
                        <a:t>Program Data</a:t>
                      </a:r>
                    </a:p>
                  </a:txBody>
                  <a:tcPr/>
                </a:tc>
                <a:tc>
                  <a:txBody>
                    <a:bodyPr/>
                    <a:lstStyle/>
                    <a:p>
                      <a:pPr lvl="0">
                        <a:buNone/>
                      </a:pPr>
                      <a:endParaRPr lang="en-US" dirty="0"/>
                    </a:p>
                  </a:txBody>
                  <a:tcPr/>
                </a:tc>
                <a:extLst>
                  <a:ext uri="{0D108BD9-81ED-4DB2-BD59-A6C34878D82A}">
                    <a16:rowId xmlns:a16="http://schemas.microsoft.com/office/drawing/2014/main" val="2467119500"/>
                  </a:ext>
                </a:extLst>
              </a:tr>
              <a:tr h="370840">
                <a:tc>
                  <a:txBody>
                    <a:bodyPr/>
                    <a:lstStyle/>
                    <a:p>
                      <a:pPr lvl="0">
                        <a:buNone/>
                      </a:pPr>
                      <a:r>
                        <a:rPr lang="en-US" sz="1800" b="0" i="0" u="none" strike="noStrike" noProof="0" dirty="0">
                          <a:solidFill>
                            <a:schemeClr val="tx1"/>
                          </a:solidFill>
                          <a:latin typeface="Calibri"/>
                        </a:rPr>
                        <a:t>Federally Funded STD Intervention Staff </a:t>
                      </a:r>
                      <a:endParaRPr lang="en-US" sz="1800" dirty="0">
                        <a:solidFill>
                          <a:schemeClr val="tx1"/>
                        </a:solidFill>
                      </a:endParaRPr>
                    </a:p>
                  </a:txBody>
                  <a:tcPr/>
                </a:tc>
                <a:tc>
                  <a:txBody>
                    <a:bodyPr/>
                    <a:lstStyle/>
                    <a:p>
                      <a:pPr lvl="0" algn="l">
                        <a:buNone/>
                      </a:pPr>
                      <a:r>
                        <a:rPr lang="en-US" dirty="0"/>
                        <a:t>44</a:t>
                      </a:r>
                    </a:p>
                  </a:txBody>
                  <a:tcPr anchor="ctr"/>
                </a:tc>
                <a:extLst>
                  <a:ext uri="{0D108BD9-81ED-4DB2-BD59-A6C34878D82A}">
                    <a16:rowId xmlns:a16="http://schemas.microsoft.com/office/drawing/2014/main" val="3383215902"/>
                  </a:ext>
                </a:extLst>
              </a:tr>
              <a:tr h="370840">
                <a:tc>
                  <a:txBody>
                    <a:bodyPr/>
                    <a:lstStyle/>
                    <a:p>
                      <a:pPr lvl="0">
                        <a:buNone/>
                      </a:pPr>
                      <a:r>
                        <a:rPr lang="en-US" sz="1800" dirty="0">
                          <a:solidFill>
                            <a:schemeClr val="tx1"/>
                          </a:solidFill>
                        </a:rPr>
                        <a:t>State Population Increase Since 2000</a:t>
                      </a:r>
                      <a:endParaRPr lang="en-US" dirty="0"/>
                    </a:p>
                  </a:txBody>
                  <a:tcPr/>
                </a:tc>
                <a:tc>
                  <a:txBody>
                    <a:bodyPr/>
                    <a:lstStyle/>
                    <a:p>
                      <a:pPr lvl="0" algn="l">
                        <a:buNone/>
                      </a:pPr>
                      <a:r>
                        <a:rPr lang="en-US" dirty="0"/>
                        <a:t>40%</a:t>
                      </a:r>
                    </a:p>
                  </a:txBody>
                  <a:tcPr anchor="ctr"/>
                </a:tc>
                <a:extLst>
                  <a:ext uri="{0D108BD9-81ED-4DB2-BD59-A6C34878D82A}">
                    <a16:rowId xmlns:a16="http://schemas.microsoft.com/office/drawing/2014/main" val="2509526259"/>
                  </a:ext>
                </a:extLst>
              </a:tr>
            </a:tbl>
          </a:graphicData>
        </a:graphic>
      </p:graphicFrame>
      <p:sp>
        <p:nvSpPr>
          <p:cNvPr id="11" name="TextBox 10">
            <a:extLst>
              <a:ext uri="{FF2B5EF4-FFF2-40B4-BE49-F238E27FC236}">
                <a16:creationId xmlns:a16="http://schemas.microsoft.com/office/drawing/2014/main" id="{BD2DB71C-692D-7BB3-6EAA-2CC5637CB297}"/>
              </a:ext>
            </a:extLst>
          </p:cNvPr>
          <p:cNvSpPr txBox="1"/>
          <p:nvPr/>
        </p:nvSpPr>
        <p:spPr>
          <a:xfrm>
            <a:off x="6172198" y="5210738"/>
            <a:ext cx="5372099" cy="1578253"/>
          </a:xfrm>
          <a:prstGeom prst="rect">
            <a:avLst/>
          </a:prstGeom>
          <a:noFill/>
        </p:spPr>
        <p:txBody>
          <a:bodyPr wrap="square" lIns="91440" tIns="45720" rIns="91440" bIns="45720" anchor="t">
            <a:spAutoFit/>
          </a:bodyPr>
          <a:lstStyle/>
          <a:p>
            <a:pPr marL="285750" indent="-285750">
              <a:spcAft>
                <a:spcPts val="1200"/>
              </a:spcAft>
              <a:buSzPct val="100000"/>
              <a:buFont typeface="Arial,Sans-Serif" panose="020B0604020202020204" pitchFamily="34" charset="0"/>
              <a:buChar char="•"/>
            </a:pPr>
            <a:r>
              <a:rPr lang="en-US" b="1" i="1" dirty="0">
                <a:solidFill>
                  <a:srgbClr val="000000"/>
                </a:solidFill>
                <a:latin typeface="Calibri"/>
                <a:ea typeface="Calibri"/>
                <a:cs typeface="Calibri"/>
              </a:rPr>
              <a:t>Immunizations</a:t>
            </a:r>
            <a:r>
              <a:rPr lang="en-US" b="1" i="1" dirty="0">
                <a:solidFill>
                  <a:srgbClr val="000000"/>
                </a:solidFill>
                <a:effectLst/>
                <a:latin typeface="Calibri"/>
                <a:ea typeface="Calibri"/>
                <a:cs typeface="Calibri"/>
              </a:rPr>
              <a:t>, $</a:t>
            </a:r>
            <a:r>
              <a:rPr lang="en-US" b="1" i="1" dirty="0">
                <a:solidFill>
                  <a:srgbClr val="000000"/>
                </a:solidFill>
                <a:latin typeface="Calibri"/>
                <a:ea typeface="Calibri"/>
                <a:cs typeface="Calibri"/>
              </a:rPr>
              <a:t>12.0 </a:t>
            </a:r>
            <a:r>
              <a:rPr lang="en-US" b="1" i="1" dirty="0">
                <a:solidFill>
                  <a:srgbClr val="000000"/>
                </a:solidFill>
                <a:effectLst/>
                <a:latin typeface="Calibri"/>
                <a:ea typeface="Calibri"/>
                <a:cs typeface="Calibri"/>
              </a:rPr>
              <a:t>M, </a:t>
            </a:r>
            <a:r>
              <a:rPr lang="en-US" b="1" i="1" dirty="0">
                <a:solidFill>
                  <a:srgbClr val="000000"/>
                </a:solidFill>
                <a:latin typeface="Calibri"/>
                <a:ea typeface="Calibri"/>
                <a:cs typeface="Calibri"/>
              </a:rPr>
              <a:t>8 </a:t>
            </a:r>
            <a:r>
              <a:rPr lang="en-US" b="1" i="1" dirty="0">
                <a:solidFill>
                  <a:srgbClr val="000000"/>
                </a:solidFill>
                <a:effectLst/>
                <a:latin typeface="Calibri"/>
                <a:ea typeface="Calibri"/>
                <a:cs typeface="Calibri"/>
              </a:rPr>
              <a:t>FTEs: </a:t>
            </a:r>
            <a:r>
              <a:rPr lang="en-US" dirty="0">
                <a:solidFill>
                  <a:srgbClr val="000000"/>
                </a:solidFill>
                <a:latin typeface="Calibri"/>
                <a:ea typeface="Calibri"/>
                <a:cs typeface="Calibri"/>
              </a:rPr>
              <a:t>Facilitate vaccine education and administration through a 30% increase in LHD contracts </a:t>
            </a:r>
            <a:r>
              <a:rPr lang="en-US" dirty="0">
                <a:solidFill>
                  <a:srgbClr val="000000"/>
                </a:solidFill>
                <a:effectLst/>
                <a:latin typeface="Calibri"/>
                <a:ea typeface="Calibri"/>
                <a:cs typeface="Calibri"/>
              </a:rPr>
              <a:t>and </a:t>
            </a:r>
            <a:r>
              <a:rPr lang="en-US" dirty="0">
                <a:solidFill>
                  <a:srgbClr val="000000"/>
                </a:solidFill>
                <a:latin typeface="Calibri"/>
                <a:ea typeface="Calibri"/>
                <a:cs typeface="Calibri"/>
              </a:rPr>
              <a:t>one additional public health nurse in each public health region</a:t>
            </a:r>
            <a:r>
              <a:rPr lang="en-US" dirty="0">
                <a:solidFill>
                  <a:srgbClr val="000000"/>
                </a:solidFill>
                <a:effectLst/>
                <a:latin typeface="Calibri"/>
                <a:ea typeface="Calibri"/>
                <a:cs typeface="Calibri"/>
              </a:rPr>
              <a:t>.</a:t>
            </a:r>
            <a:endParaRPr lang="en-US" dirty="0">
              <a:solidFill>
                <a:srgbClr val="000000"/>
              </a:solidFill>
              <a:latin typeface="Calibri"/>
              <a:ea typeface="Calibri"/>
              <a:cs typeface="Calibri"/>
            </a:endParaRPr>
          </a:p>
          <a:p>
            <a:pPr marL="285750" indent="-285750">
              <a:lnSpc>
                <a:spcPct val="120000"/>
              </a:lnSpc>
              <a:spcBef>
                <a:spcPts val="0"/>
              </a:spcBef>
              <a:spcAft>
                <a:spcPts val="1200"/>
              </a:spcAft>
              <a:buSzPct val="100000"/>
              <a:buFont typeface="Arial" panose="020B0604020202020204" pitchFamily="34" charset="0"/>
              <a:buChar char="•"/>
            </a:pPr>
            <a:endParaRPr lang="en-US" sz="1300" dirty="0">
              <a:solidFill>
                <a:srgbClr val="000000"/>
              </a:solidFill>
              <a:effectLst/>
              <a:latin typeface="Calibri"/>
              <a:ea typeface="Verdana" panose="020B0604030504040204" pitchFamily="34" charset="0"/>
              <a:cs typeface="Calibri"/>
            </a:endParaRPr>
          </a:p>
        </p:txBody>
      </p:sp>
    </p:spTree>
    <p:extLst>
      <p:ext uri="{BB962C8B-B14F-4D97-AF65-F5344CB8AC3E}">
        <p14:creationId xmlns:p14="http://schemas.microsoft.com/office/powerpoint/2010/main" val="2444759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D92D0-C0A9-A20C-D717-F15F9F1E1666}"/>
              </a:ext>
            </a:extLst>
          </p:cNvPr>
          <p:cNvSpPr>
            <a:spLocks noGrp="1"/>
          </p:cNvSpPr>
          <p:nvPr>
            <p:ph type="title"/>
          </p:nvPr>
        </p:nvSpPr>
        <p:spPr/>
        <p:txBody>
          <a:bodyPr>
            <a:noAutofit/>
          </a:bodyPr>
          <a:lstStyle/>
          <a:p>
            <a:r>
              <a:rPr lang="en-US" sz="3600" dirty="0"/>
              <a:t>EI 6: Support Growth in Texas </a:t>
            </a:r>
            <a:br>
              <a:rPr lang="en-US" sz="3600" dirty="0"/>
            </a:br>
            <a:r>
              <a:rPr lang="en-US" sz="3600" dirty="0"/>
              <a:t>Industries and Career Entry</a:t>
            </a:r>
          </a:p>
        </p:txBody>
      </p:sp>
      <p:sp>
        <p:nvSpPr>
          <p:cNvPr id="4" name="Content Placeholder 3">
            <a:extLst>
              <a:ext uri="{FF2B5EF4-FFF2-40B4-BE49-F238E27FC236}">
                <a16:creationId xmlns:a16="http://schemas.microsoft.com/office/drawing/2014/main" id="{2A01749A-2BA6-EBBA-6E07-27E0C33F46EA}"/>
              </a:ext>
            </a:extLst>
          </p:cNvPr>
          <p:cNvSpPr>
            <a:spLocks noGrp="1"/>
          </p:cNvSpPr>
          <p:nvPr>
            <p:ph idx="1"/>
          </p:nvPr>
        </p:nvSpPr>
        <p:spPr>
          <a:xfrm>
            <a:off x="838200" y="1536698"/>
            <a:ext cx="5091545" cy="4640265"/>
          </a:xfrm>
        </p:spPr>
        <p:txBody>
          <a:bodyPr>
            <a:noAutofit/>
          </a:bodyPr>
          <a:lstStyle/>
          <a:p>
            <a:pPr>
              <a:lnSpc>
                <a:spcPct val="120000"/>
              </a:lnSpc>
              <a:spcBef>
                <a:spcPts val="1200"/>
              </a:spcBef>
              <a:buSzPct val="100000"/>
            </a:pPr>
            <a:r>
              <a:rPr lang="en-US" sz="1800" b="1" i="1" dirty="0">
                <a:solidFill>
                  <a:srgbClr val="000000"/>
                </a:solidFill>
                <a:effectLst/>
                <a:latin typeface="Calibri" panose="020F0502020204030204" pitchFamily="34" charset="0"/>
                <a:ea typeface="Verdana" panose="020B0604030504040204" pitchFamily="34" charset="0"/>
              </a:rPr>
              <a:t>Meat Industry, $5.3 M, 10 FTEs:</a:t>
            </a:r>
            <a:r>
              <a:rPr lang="en-US" sz="1800" b="1" i="1" dirty="0">
                <a:solidFill>
                  <a:srgbClr val="000000"/>
                </a:solidFill>
                <a:latin typeface="Calibri" panose="020F0502020204030204" pitchFamily="34" charset="0"/>
                <a:ea typeface="Verdana" panose="020B0604030504040204" pitchFamily="34" charset="0"/>
              </a:rPr>
              <a:t> </a:t>
            </a:r>
            <a:r>
              <a:rPr lang="en-US" sz="1800" dirty="0">
                <a:solidFill>
                  <a:srgbClr val="000000"/>
                </a:solidFill>
                <a:latin typeface="Calibri" panose="020F0502020204030204" pitchFamily="34" charset="0"/>
                <a:ea typeface="Verdana" panose="020B0604030504040204" pitchFamily="34" charset="0"/>
              </a:rPr>
              <a:t> Bring 146 meat safety staff salaries to levels more comparable to federal employees. Increase number of employees </a:t>
            </a:r>
            <a:r>
              <a:rPr lang="en-US" sz="1800" dirty="0">
                <a:solidFill>
                  <a:srgbClr val="000000"/>
                </a:solidFill>
                <a:effectLst/>
                <a:latin typeface="Calibri" panose="020F0502020204030204" pitchFamily="34" charset="0"/>
                <a:ea typeface="Verdana" panose="020B0604030504040204" pitchFamily="34" charset="0"/>
              </a:rPr>
              <a:t>to assist business owners wishing to enter the industry (4 in FY 26, 10 in FY 27). </a:t>
            </a:r>
          </a:p>
          <a:p>
            <a:pPr>
              <a:lnSpc>
                <a:spcPct val="120000"/>
              </a:lnSpc>
              <a:spcBef>
                <a:spcPts val="0"/>
              </a:spcBef>
            </a:pPr>
            <a:r>
              <a:rPr lang="en-US" sz="1800" b="1" i="1" dirty="0">
                <a:solidFill>
                  <a:srgbClr val="000000"/>
                </a:solidFill>
                <a:effectLst/>
                <a:latin typeface="Calibri" panose="020F0502020204030204" pitchFamily="34" charset="0"/>
                <a:ea typeface="Verdana" panose="020B0604030504040204" pitchFamily="34" charset="0"/>
              </a:rPr>
              <a:t>Retail and Manufactured Foods Industry, $5.5 M ($2.5 M Federal):</a:t>
            </a:r>
            <a:r>
              <a:rPr lang="en-US" sz="1800" i="1" dirty="0">
                <a:solidFill>
                  <a:srgbClr val="000000"/>
                </a:solidFill>
                <a:effectLst/>
                <a:latin typeface="Calibri" panose="020F0502020204030204" pitchFamily="34" charset="0"/>
                <a:ea typeface="Verdana" panose="020B0604030504040204" pitchFamily="34" charset="0"/>
              </a:rPr>
              <a:t> </a:t>
            </a:r>
            <a:r>
              <a:rPr lang="en-US" sz="1800" dirty="0">
                <a:solidFill>
                  <a:srgbClr val="000000"/>
                </a:solidFill>
                <a:latin typeface="Calibri" panose="020F0502020204030204" pitchFamily="34" charset="0"/>
                <a:ea typeface="Verdana" panose="020B0604030504040204" pitchFamily="34" charset="0"/>
              </a:rPr>
              <a:t>I</a:t>
            </a:r>
            <a:r>
              <a:rPr lang="en-US" sz="1800" dirty="0">
                <a:solidFill>
                  <a:srgbClr val="000000"/>
                </a:solidFill>
                <a:effectLst/>
                <a:latin typeface="Calibri" panose="020F0502020204030204" pitchFamily="34" charset="0"/>
                <a:ea typeface="Verdana" panose="020B0604030504040204" pitchFamily="34" charset="0"/>
              </a:rPr>
              <a:t>ncrease salaries for 177 staff to stabilize inspection frequencies.  </a:t>
            </a:r>
          </a:p>
          <a:p>
            <a:pPr>
              <a:lnSpc>
                <a:spcPct val="120000"/>
              </a:lnSpc>
              <a:spcBef>
                <a:spcPts val="0"/>
              </a:spcBef>
              <a:buSzPct val="100000"/>
            </a:pPr>
            <a:r>
              <a:rPr lang="en-US" sz="1800" b="1" i="1" dirty="0">
                <a:solidFill>
                  <a:srgbClr val="000000"/>
                </a:solidFill>
                <a:effectLst/>
                <a:latin typeface="Calibri" panose="020F0502020204030204" pitchFamily="34" charset="0"/>
                <a:ea typeface="Verdana" panose="020B0604030504040204" pitchFamily="34" charset="0"/>
              </a:rPr>
              <a:t>Radiation Control, $2.2 M:</a:t>
            </a:r>
            <a:r>
              <a:rPr lang="en-US" sz="1800" dirty="0">
                <a:solidFill>
                  <a:srgbClr val="000000"/>
                </a:solidFill>
                <a:effectLst/>
                <a:latin typeface="Calibri" panose="020F0502020204030204" pitchFamily="34" charset="0"/>
                <a:ea typeface="Verdana" panose="020B0604030504040204" pitchFamily="34" charset="0"/>
              </a:rPr>
              <a:t> Increase salaries for 98 employees to make them comparable to federal employees</a:t>
            </a:r>
            <a:r>
              <a:rPr lang="en-US" sz="1800" dirty="0">
                <a:solidFill>
                  <a:srgbClr val="000000"/>
                </a:solidFill>
                <a:latin typeface="Calibri" panose="020F0502020204030204" pitchFamily="34" charset="0"/>
                <a:ea typeface="Verdana" panose="020B0604030504040204" pitchFamily="34" charset="0"/>
              </a:rPr>
              <a:t> and increase retention.</a:t>
            </a:r>
            <a:endParaRPr lang="en-US" sz="1800" dirty="0">
              <a:solidFill>
                <a:srgbClr val="000000"/>
              </a:solidFill>
              <a:effectLst/>
              <a:latin typeface="Calibri" panose="020F0502020204030204" pitchFamily="34" charset="0"/>
              <a:ea typeface="Verdana" panose="020B0604030504040204" pitchFamily="34" charset="0"/>
            </a:endParaRPr>
          </a:p>
          <a:p>
            <a:pPr>
              <a:lnSpc>
                <a:spcPct val="120000"/>
              </a:lnSpc>
              <a:spcBef>
                <a:spcPts val="0"/>
              </a:spcBef>
              <a:buSzPct val="100000"/>
            </a:pPr>
            <a:r>
              <a:rPr lang="en-US" sz="1800" b="1" i="1" dirty="0">
                <a:solidFill>
                  <a:srgbClr val="000000"/>
                </a:solidFill>
                <a:effectLst/>
                <a:latin typeface="Calibri" panose="020F0502020204030204" pitchFamily="34" charset="0"/>
                <a:ea typeface="Verdana" panose="020B0604030504040204" pitchFamily="34" charset="0"/>
              </a:rPr>
              <a:t>Emergency Medical Services Industry, $0.9 M, 4 FTEs: </a:t>
            </a:r>
            <a:r>
              <a:rPr lang="en-US" sz="1800" dirty="0">
                <a:solidFill>
                  <a:srgbClr val="000000"/>
                </a:solidFill>
                <a:effectLst/>
                <a:latin typeface="Calibri" panose="020F0502020204030204" pitchFamily="34" charset="0"/>
                <a:ea typeface="Verdana" panose="020B0604030504040204" pitchFamily="34" charset="0"/>
              </a:rPr>
              <a:t>Hire regional FTEs to survey, inspect, and investigate EMS personnel, providers, education programs, and first responder organizations.  </a:t>
            </a:r>
          </a:p>
        </p:txBody>
      </p:sp>
      <p:graphicFrame>
        <p:nvGraphicFramePr>
          <p:cNvPr id="6" name="Table 6">
            <a:extLst>
              <a:ext uri="{FF2B5EF4-FFF2-40B4-BE49-F238E27FC236}">
                <a16:creationId xmlns:a16="http://schemas.microsoft.com/office/drawing/2014/main" id="{F953F473-430C-853E-5AB8-51D3762B6FB9}"/>
              </a:ext>
            </a:extLst>
          </p:cNvPr>
          <p:cNvGraphicFramePr>
            <a:graphicFrameLocks noGrp="1"/>
          </p:cNvGraphicFramePr>
          <p:nvPr>
            <p:ph sz="half" idx="4294967295"/>
            <p:extLst>
              <p:ext uri="{D42A27DB-BD31-4B8C-83A1-F6EECF244321}">
                <p14:modId xmlns:p14="http://schemas.microsoft.com/office/powerpoint/2010/main" val="2321195244"/>
              </p:ext>
            </p:extLst>
          </p:nvPr>
        </p:nvGraphicFramePr>
        <p:xfrm>
          <a:off x="6542808" y="1872608"/>
          <a:ext cx="5372100" cy="1381760"/>
        </p:xfrm>
        <a:graphic>
          <a:graphicData uri="http://schemas.openxmlformats.org/drawingml/2006/table">
            <a:tbl>
              <a:tblPr firstRow="1" bandRow="1">
                <a:tableStyleId>{5C22544A-7EE6-4342-B048-85BDC9FD1C3A}</a:tableStyleId>
              </a:tblPr>
              <a:tblGrid>
                <a:gridCol w="1343025">
                  <a:extLst>
                    <a:ext uri="{9D8B030D-6E8A-4147-A177-3AD203B41FA5}">
                      <a16:colId xmlns:a16="http://schemas.microsoft.com/office/drawing/2014/main" val="1775931421"/>
                    </a:ext>
                  </a:extLst>
                </a:gridCol>
                <a:gridCol w="1343025">
                  <a:extLst>
                    <a:ext uri="{9D8B030D-6E8A-4147-A177-3AD203B41FA5}">
                      <a16:colId xmlns:a16="http://schemas.microsoft.com/office/drawing/2014/main" val="1666301152"/>
                    </a:ext>
                  </a:extLst>
                </a:gridCol>
                <a:gridCol w="1343025">
                  <a:extLst>
                    <a:ext uri="{9D8B030D-6E8A-4147-A177-3AD203B41FA5}">
                      <a16:colId xmlns:a16="http://schemas.microsoft.com/office/drawing/2014/main" val="1639664469"/>
                    </a:ext>
                  </a:extLst>
                </a:gridCol>
                <a:gridCol w="1343025">
                  <a:extLst>
                    <a:ext uri="{9D8B030D-6E8A-4147-A177-3AD203B41FA5}">
                      <a16:colId xmlns:a16="http://schemas.microsoft.com/office/drawing/2014/main" val="276317432"/>
                    </a:ext>
                  </a:extLst>
                </a:gridCol>
              </a:tblGrid>
              <a:tr h="370840">
                <a:tc>
                  <a:txBody>
                    <a:bodyPr/>
                    <a:lstStyle/>
                    <a:p>
                      <a:r>
                        <a:rPr lang="en-US" dirty="0"/>
                        <a:t>Method of Finance</a:t>
                      </a:r>
                    </a:p>
                  </a:txBody>
                  <a:tcPr/>
                </a:tc>
                <a:tc>
                  <a:txBody>
                    <a:bodyPr/>
                    <a:lstStyle/>
                    <a:p>
                      <a:r>
                        <a:rPr lang="en-US" dirty="0"/>
                        <a:t>FY 2026</a:t>
                      </a:r>
                    </a:p>
                  </a:txBody>
                  <a:tcPr/>
                </a:tc>
                <a:tc>
                  <a:txBody>
                    <a:bodyPr/>
                    <a:lstStyle/>
                    <a:p>
                      <a:r>
                        <a:rPr lang="en-US" dirty="0"/>
                        <a:t>FY 2027</a:t>
                      </a:r>
                    </a:p>
                  </a:txBody>
                  <a:tcPr/>
                </a:tc>
                <a:tc>
                  <a:txBody>
                    <a:bodyPr/>
                    <a:lstStyle/>
                    <a:p>
                      <a:r>
                        <a:rPr lang="en-US" dirty="0"/>
                        <a:t>Biennium</a:t>
                      </a:r>
                    </a:p>
                  </a:txBody>
                  <a:tcPr/>
                </a:tc>
                <a:extLst>
                  <a:ext uri="{0D108BD9-81ED-4DB2-BD59-A6C34878D82A}">
                    <a16:rowId xmlns:a16="http://schemas.microsoft.com/office/drawing/2014/main" val="2467119500"/>
                  </a:ext>
                </a:extLst>
              </a:tr>
              <a:tr h="370840">
                <a:tc>
                  <a:txBody>
                    <a:bodyPr/>
                    <a:lstStyle/>
                    <a:p>
                      <a:r>
                        <a:rPr lang="en-US" dirty="0">
                          <a:solidFill>
                            <a:schemeClr val="tx1"/>
                          </a:solidFill>
                        </a:rPr>
                        <a:t>GR</a:t>
                      </a:r>
                    </a:p>
                  </a:txBody>
                  <a:tcPr/>
                </a:tc>
                <a:tc>
                  <a:txBody>
                    <a:bodyPr/>
                    <a:lstStyle/>
                    <a:p>
                      <a:r>
                        <a:rPr lang="en-US" dirty="0">
                          <a:solidFill>
                            <a:schemeClr val="tx1"/>
                          </a:solidFill>
                        </a:rPr>
                        <a:t>$5.1 M</a:t>
                      </a:r>
                    </a:p>
                  </a:txBody>
                  <a:tcPr/>
                </a:tc>
                <a:tc>
                  <a:txBody>
                    <a:bodyPr/>
                    <a:lstStyle/>
                    <a:p>
                      <a:r>
                        <a:rPr lang="en-US" dirty="0">
                          <a:solidFill>
                            <a:schemeClr val="tx1"/>
                          </a:solidFill>
                        </a:rPr>
                        <a:t>$6.0 M</a:t>
                      </a:r>
                    </a:p>
                  </a:txBody>
                  <a:tcPr/>
                </a:tc>
                <a:tc>
                  <a:txBody>
                    <a:bodyPr/>
                    <a:lstStyle/>
                    <a:p>
                      <a:r>
                        <a:rPr lang="en-US" dirty="0">
                          <a:solidFill>
                            <a:schemeClr val="tx1"/>
                          </a:solidFill>
                        </a:rPr>
                        <a:t>$11.1 M</a:t>
                      </a:r>
                    </a:p>
                  </a:txBody>
                  <a:tcPr/>
                </a:tc>
                <a:extLst>
                  <a:ext uri="{0D108BD9-81ED-4DB2-BD59-A6C34878D82A}">
                    <a16:rowId xmlns:a16="http://schemas.microsoft.com/office/drawing/2014/main" val="3383215902"/>
                  </a:ext>
                </a:extLst>
              </a:tr>
              <a:tr h="370840">
                <a:tc>
                  <a:txBody>
                    <a:bodyPr/>
                    <a:lstStyle/>
                    <a:p>
                      <a:r>
                        <a:rPr lang="en-US" dirty="0"/>
                        <a:t>All Funds</a:t>
                      </a:r>
                    </a:p>
                  </a:txBody>
                  <a:tcPr/>
                </a:tc>
                <a:tc>
                  <a:txBody>
                    <a:bodyPr/>
                    <a:lstStyle/>
                    <a:p>
                      <a:r>
                        <a:rPr lang="en-US" dirty="0">
                          <a:solidFill>
                            <a:schemeClr val="tx1"/>
                          </a:solidFill>
                        </a:rPr>
                        <a:t>$6.8 M</a:t>
                      </a:r>
                    </a:p>
                  </a:txBody>
                  <a:tcPr/>
                </a:tc>
                <a:tc>
                  <a:txBody>
                    <a:bodyPr/>
                    <a:lstStyle/>
                    <a:p>
                      <a:r>
                        <a:rPr lang="en-US" dirty="0">
                          <a:solidFill>
                            <a:schemeClr val="tx1"/>
                          </a:solidFill>
                        </a:rPr>
                        <a:t>$7.8 M</a:t>
                      </a:r>
                    </a:p>
                  </a:txBody>
                  <a:tcPr/>
                </a:tc>
                <a:tc>
                  <a:txBody>
                    <a:bodyPr/>
                    <a:lstStyle/>
                    <a:p>
                      <a:r>
                        <a:rPr lang="en-US" dirty="0">
                          <a:solidFill>
                            <a:schemeClr val="tx1"/>
                          </a:solidFill>
                        </a:rPr>
                        <a:t>$14.6 M</a:t>
                      </a:r>
                    </a:p>
                  </a:txBody>
                  <a:tcPr/>
                </a:tc>
                <a:extLst>
                  <a:ext uri="{0D108BD9-81ED-4DB2-BD59-A6C34878D82A}">
                    <a16:rowId xmlns:a16="http://schemas.microsoft.com/office/drawing/2014/main" val="2509526259"/>
                  </a:ext>
                </a:extLst>
              </a:tr>
            </a:tbl>
          </a:graphicData>
        </a:graphic>
      </p:graphicFrame>
      <p:graphicFrame>
        <p:nvGraphicFramePr>
          <p:cNvPr id="7" name="Table 6">
            <a:extLst>
              <a:ext uri="{FF2B5EF4-FFF2-40B4-BE49-F238E27FC236}">
                <a16:creationId xmlns:a16="http://schemas.microsoft.com/office/drawing/2014/main" id="{13330267-B5E2-5F68-5B17-0AA5C2FE1C34}"/>
              </a:ext>
            </a:extLst>
          </p:cNvPr>
          <p:cNvGraphicFramePr>
            <a:graphicFrameLocks/>
          </p:cNvGraphicFramePr>
          <p:nvPr>
            <p:extLst>
              <p:ext uri="{D42A27DB-BD31-4B8C-83A1-F6EECF244321}">
                <p14:modId xmlns:p14="http://schemas.microsoft.com/office/powerpoint/2010/main" val="875661407"/>
              </p:ext>
            </p:extLst>
          </p:nvPr>
        </p:nvGraphicFramePr>
        <p:xfrm>
          <a:off x="6542807" y="3460347"/>
          <a:ext cx="2010066" cy="1112520"/>
        </p:xfrm>
        <a:graphic>
          <a:graphicData uri="http://schemas.openxmlformats.org/drawingml/2006/table">
            <a:tbl>
              <a:tblPr firstRow="1" bandRow="1">
                <a:tableStyleId>{5C22544A-7EE6-4342-B048-85BDC9FD1C3A}</a:tableStyleId>
              </a:tblPr>
              <a:tblGrid>
                <a:gridCol w="1005033">
                  <a:extLst>
                    <a:ext uri="{9D8B030D-6E8A-4147-A177-3AD203B41FA5}">
                      <a16:colId xmlns:a16="http://schemas.microsoft.com/office/drawing/2014/main" val="1775931421"/>
                    </a:ext>
                  </a:extLst>
                </a:gridCol>
                <a:gridCol w="1005033">
                  <a:extLst>
                    <a:ext uri="{9D8B030D-6E8A-4147-A177-3AD203B41FA5}">
                      <a16:colId xmlns:a16="http://schemas.microsoft.com/office/drawing/2014/main" val="1666301152"/>
                    </a:ext>
                  </a:extLst>
                </a:gridCol>
              </a:tblGrid>
              <a:tr h="370840">
                <a:tc>
                  <a:txBody>
                    <a:bodyPr/>
                    <a:lstStyle/>
                    <a:p>
                      <a:r>
                        <a:rPr lang="en-US" dirty="0"/>
                        <a:t>FTEs</a:t>
                      </a:r>
                    </a:p>
                  </a:txBody>
                  <a:tcPr/>
                </a:tc>
                <a:tc>
                  <a:txBody>
                    <a:bodyPr/>
                    <a:lstStyle/>
                    <a:p>
                      <a:endParaRPr lang="en-US" dirty="0"/>
                    </a:p>
                  </a:txBody>
                  <a:tcPr/>
                </a:tc>
                <a:extLst>
                  <a:ext uri="{0D108BD9-81ED-4DB2-BD59-A6C34878D82A}">
                    <a16:rowId xmlns:a16="http://schemas.microsoft.com/office/drawing/2014/main" val="2467119500"/>
                  </a:ext>
                </a:extLst>
              </a:tr>
              <a:tr h="370840">
                <a:tc>
                  <a:txBody>
                    <a:bodyPr/>
                    <a:lstStyle/>
                    <a:p>
                      <a:r>
                        <a:rPr lang="en-US" dirty="0"/>
                        <a:t>FY 2026</a:t>
                      </a:r>
                    </a:p>
                  </a:txBody>
                  <a:tcPr/>
                </a:tc>
                <a:tc>
                  <a:txBody>
                    <a:bodyPr/>
                    <a:lstStyle/>
                    <a:p>
                      <a:r>
                        <a:rPr lang="en-US" dirty="0"/>
                        <a:t>11</a:t>
                      </a:r>
                    </a:p>
                  </a:txBody>
                  <a:tcPr/>
                </a:tc>
                <a:extLst>
                  <a:ext uri="{0D108BD9-81ED-4DB2-BD59-A6C34878D82A}">
                    <a16:rowId xmlns:a16="http://schemas.microsoft.com/office/drawing/2014/main" val="3383215902"/>
                  </a:ext>
                </a:extLst>
              </a:tr>
              <a:tr h="370840">
                <a:tc>
                  <a:txBody>
                    <a:bodyPr/>
                    <a:lstStyle/>
                    <a:p>
                      <a:r>
                        <a:rPr lang="en-US" dirty="0"/>
                        <a:t>FY 2027</a:t>
                      </a:r>
                    </a:p>
                  </a:txBody>
                  <a:tcPr/>
                </a:tc>
                <a:tc>
                  <a:txBody>
                    <a:bodyPr/>
                    <a:lstStyle/>
                    <a:p>
                      <a:r>
                        <a:rPr lang="en-US" dirty="0"/>
                        <a:t>17</a:t>
                      </a:r>
                    </a:p>
                  </a:txBody>
                  <a:tcPr/>
                </a:tc>
                <a:extLst>
                  <a:ext uri="{0D108BD9-81ED-4DB2-BD59-A6C34878D82A}">
                    <a16:rowId xmlns:a16="http://schemas.microsoft.com/office/drawing/2014/main" val="2509526259"/>
                  </a:ext>
                </a:extLst>
              </a:tr>
            </a:tbl>
          </a:graphicData>
        </a:graphic>
      </p:graphicFrame>
      <p:graphicFrame>
        <p:nvGraphicFramePr>
          <p:cNvPr id="8" name="Table 6">
            <a:extLst>
              <a:ext uri="{FF2B5EF4-FFF2-40B4-BE49-F238E27FC236}">
                <a16:creationId xmlns:a16="http://schemas.microsoft.com/office/drawing/2014/main" id="{2D934470-4EEE-BEAD-5801-7E0121214D1E}"/>
              </a:ext>
            </a:extLst>
          </p:cNvPr>
          <p:cNvGraphicFramePr>
            <a:graphicFrameLocks/>
          </p:cNvGraphicFramePr>
          <p:nvPr>
            <p:extLst>
              <p:ext uri="{D42A27DB-BD31-4B8C-83A1-F6EECF244321}">
                <p14:modId xmlns:p14="http://schemas.microsoft.com/office/powerpoint/2010/main" val="1327038296"/>
              </p:ext>
            </p:extLst>
          </p:nvPr>
        </p:nvGraphicFramePr>
        <p:xfrm>
          <a:off x="8672945" y="3460347"/>
          <a:ext cx="3241963" cy="1381760"/>
        </p:xfrm>
        <a:graphic>
          <a:graphicData uri="http://schemas.openxmlformats.org/drawingml/2006/table">
            <a:tbl>
              <a:tblPr firstRow="1" bandRow="1">
                <a:tableStyleId>{5C22544A-7EE6-4342-B048-85BDC9FD1C3A}</a:tableStyleId>
              </a:tblPr>
              <a:tblGrid>
                <a:gridCol w="2242754">
                  <a:extLst>
                    <a:ext uri="{9D8B030D-6E8A-4147-A177-3AD203B41FA5}">
                      <a16:colId xmlns:a16="http://schemas.microsoft.com/office/drawing/2014/main" val="1775931421"/>
                    </a:ext>
                  </a:extLst>
                </a:gridCol>
                <a:gridCol w="999209">
                  <a:extLst>
                    <a:ext uri="{9D8B030D-6E8A-4147-A177-3AD203B41FA5}">
                      <a16:colId xmlns:a16="http://schemas.microsoft.com/office/drawing/2014/main" val="1666301152"/>
                    </a:ext>
                  </a:extLst>
                </a:gridCol>
              </a:tblGrid>
              <a:tr h="370840">
                <a:tc>
                  <a:txBody>
                    <a:bodyPr/>
                    <a:lstStyle/>
                    <a:p>
                      <a:r>
                        <a:rPr lang="en-US" dirty="0"/>
                        <a:t>Program Data</a:t>
                      </a:r>
                    </a:p>
                  </a:txBody>
                  <a:tcPr/>
                </a:tc>
                <a:tc>
                  <a:txBody>
                    <a:bodyPr/>
                    <a:lstStyle/>
                    <a:p>
                      <a:endParaRPr lang="en-US" dirty="0"/>
                    </a:p>
                  </a:txBody>
                  <a:tcPr/>
                </a:tc>
                <a:extLst>
                  <a:ext uri="{0D108BD9-81ED-4DB2-BD59-A6C34878D82A}">
                    <a16:rowId xmlns:a16="http://schemas.microsoft.com/office/drawing/2014/main" val="2467119500"/>
                  </a:ext>
                </a:extLst>
              </a:tr>
              <a:tr h="370840">
                <a:tc>
                  <a:txBody>
                    <a:bodyPr/>
                    <a:lstStyle/>
                    <a:p>
                      <a:r>
                        <a:rPr lang="en-US" dirty="0"/>
                        <a:t>Meat Establishments</a:t>
                      </a:r>
                    </a:p>
                  </a:txBody>
                  <a:tcPr/>
                </a:tc>
                <a:tc>
                  <a:txBody>
                    <a:bodyPr/>
                    <a:lstStyle/>
                    <a:p>
                      <a:r>
                        <a:rPr lang="en-US" dirty="0"/>
                        <a:t>380</a:t>
                      </a:r>
                    </a:p>
                  </a:txBody>
                  <a:tcPr/>
                </a:tc>
                <a:extLst>
                  <a:ext uri="{0D108BD9-81ED-4DB2-BD59-A6C34878D82A}">
                    <a16:rowId xmlns:a16="http://schemas.microsoft.com/office/drawing/2014/main" val="3383215902"/>
                  </a:ext>
                </a:extLst>
              </a:tr>
              <a:tr h="370840">
                <a:tc>
                  <a:txBody>
                    <a:bodyPr/>
                    <a:lstStyle/>
                    <a:p>
                      <a:r>
                        <a:rPr lang="en-US" dirty="0"/>
                        <a:t>Food &amp; Drug Industry Licenses</a:t>
                      </a:r>
                    </a:p>
                  </a:txBody>
                  <a:tcPr/>
                </a:tc>
                <a:tc>
                  <a:txBody>
                    <a:bodyPr/>
                    <a:lstStyle/>
                    <a:p>
                      <a:r>
                        <a:rPr lang="en-US" dirty="0"/>
                        <a:t>46,471</a:t>
                      </a:r>
                    </a:p>
                  </a:txBody>
                  <a:tcPr/>
                </a:tc>
                <a:extLst>
                  <a:ext uri="{0D108BD9-81ED-4DB2-BD59-A6C34878D82A}">
                    <a16:rowId xmlns:a16="http://schemas.microsoft.com/office/drawing/2014/main" val="2509526259"/>
                  </a:ext>
                </a:extLst>
              </a:tr>
            </a:tbl>
          </a:graphicData>
        </a:graphic>
      </p:graphicFrame>
      <p:sp>
        <p:nvSpPr>
          <p:cNvPr id="11" name="TextBox 10">
            <a:extLst>
              <a:ext uri="{FF2B5EF4-FFF2-40B4-BE49-F238E27FC236}">
                <a16:creationId xmlns:a16="http://schemas.microsoft.com/office/drawing/2014/main" id="{BD2DB71C-692D-7BB3-6EAA-2CC5637CB297}"/>
              </a:ext>
            </a:extLst>
          </p:cNvPr>
          <p:cNvSpPr txBox="1"/>
          <p:nvPr/>
        </p:nvSpPr>
        <p:spPr>
          <a:xfrm>
            <a:off x="6172198" y="4972039"/>
            <a:ext cx="5372099" cy="1399742"/>
          </a:xfrm>
          <a:prstGeom prst="rect">
            <a:avLst/>
          </a:prstGeom>
          <a:noFill/>
        </p:spPr>
        <p:txBody>
          <a:bodyPr wrap="square">
            <a:spAutoFit/>
          </a:bodyPr>
          <a:lstStyle/>
          <a:p>
            <a:pPr marL="285750" indent="-285750">
              <a:lnSpc>
                <a:spcPct val="120000"/>
              </a:lnSpc>
              <a:spcBef>
                <a:spcPts val="0"/>
              </a:spcBef>
              <a:spcAft>
                <a:spcPts val="1200"/>
              </a:spcAft>
              <a:buSzPct val="100000"/>
              <a:buFont typeface="Arial" panose="020B0604020202020204" pitchFamily="34" charset="0"/>
              <a:buChar char="•"/>
            </a:pPr>
            <a:r>
              <a:rPr lang="en-US" b="1" i="1" dirty="0">
                <a:solidFill>
                  <a:srgbClr val="000000"/>
                </a:solidFill>
                <a:effectLst/>
                <a:latin typeface="Calibri" panose="020F0502020204030204" pitchFamily="34" charset="0"/>
                <a:ea typeface="Verdana" panose="020B0604030504040204" pitchFamily="34" charset="0"/>
              </a:rPr>
              <a:t>Community Health Workers, $0.7 M, 3 FTEs: </a:t>
            </a:r>
            <a:r>
              <a:rPr lang="en-US" dirty="0">
                <a:solidFill>
                  <a:srgbClr val="000000"/>
                </a:solidFill>
                <a:effectLst/>
                <a:latin typeface="Calibri" panose="020F0502020204030204" pitchFamily="34" charset="0"/>
                <a:ea typeface="Verdana" panose="020B0604030504040204" pitchFamily="34" charset="0"/>
              </a:rPr>
              <a:t>Hire</a:t>
            </a:r>
            <a:r>
              <a:rPr lang="en-US" b="1" i="1" dirty="0">
                <a:solidFill>
                  <a:srgbClr val="000000"/>
                </a:solidFill>
                <a:effectLst/>
                <a:latin typeface="Calibri" panose="020F0502020204030204" pitchFamily="34" charset="0"/>
                <a:ea typeface="Verdana" panose="020B0604030504040204" pitchFamily="34" charset="0"/>
              </a:rPr>
              <a:t> </a:t>
            </a:r>
            <a:r>
              <a:rPr lang="en-US" dirty="0">
                <a:solidFill>
                  <a:srgbClr val="000000"/>
                </a:solidFill>
                <a:effectLst/>
                <a:latin typeface="Calibri" panose="020F0502020204030204" pitchFamily="34" charset="0"/>
                <a:ea typeface="Verdana" panose="020B0604030504040204" pitchFamily="34" charset="0"/>
              </a:rPr>
              <a:t>FTEs to review applications for CHWs, CHW instructors, and  CHW curricula requests to allow quicker CHW entry into the healthcare workforce</a:t>
            </a:r>
            <a:r>
              <a:rPr lang="en-US" sz="1300" dirty="0">
                <a:solidFill>
                  <a:srgbClr val="000000"/>
                </a:solidFill>
                <a:effectLst/>
                <a:latin typeface="Calibri" panose="020F0502020204030204" pitchFamily="34" charset="0"/>
                <a:ea typeface="Verdana" panose="020B0604030504040204" pitchFamily="34" charset="0"/>
              </a:rPr>
              <a:t>. </a:t>
            </a:r>
            <a:endParaRPr lang="en-US" sz="1300"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2885041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D92D0-C0A9-A20C-D717-F15F9F1E1666}"/>
              </a:ext>
            </a:extLst>
          </p:cNvPr>
          <p:cNvSpPr>
            <a:spLocks noGrp="1"/>
          </p:cNvSpPr>
          <p:nvPr>
            <p:ph type="title"/>
          </p:nvPr>
        </p:nvSpPr>
        <p:spPr>
          <a:xfrm>
            <a:off x="838200" y="559494"/>
            <a:ext cx="10515600" cy="977204"/>
          </a:xfrm>
        </p:spPr>
        <p:txBody>
          <a:bodyPr>
            <a:normAutofit fontScale="90000"/>
          </a:bodyPr>
          <a:lstStyle/>
          <a:p>
            <a:r>
              <a:rPr lang="en-US" sz="3600" dirty="0"/>
              <a:t>EI 7: Reduce the Impact of </a:t>
            </a:r>
            <a:br>
              <a:rPr lang="en-US" sz="3600" dirty="0"/>
            </a:br>
            <a:r>
              <a:rPr lang="en-US" sz="3600" dirty="0"/>
              <a:t>Tobacco-Related Cancers</a:t>
            </a:r>
          </a:p>
          <a:p>
            <a:endParaRPr lang="en-US" sz="3600" dirty="0">
              <a:ea typeface="Calibri"/>
              <a:cs typeface="Calibri"/>
            </a:endParaRPr>
          </a:p>
        </p:txBody>
      </p:sp>
      <p:sp>
        <p:nvSpPr>
          <p:cNvPr id="4" name="Content Placeholder 3">
            <a:extLst>
              <a:ext uri="{FF2B5EF4-FFF2-40B4-BE49-F238E27FC236}">
                <a16:creationId xmlns:a16="http://schemas.microsoft.com/office/drawing/2014/main" id="{2A01749A-2BA6-EBBA-6E07-27E0C33F46EA}"/>
              </a:ext>
            </a:extLst>
          </p:cNvPr>
          <p:cNvSpPr>
            <a:spLocks noGrp="1"/>
          </p:cNvSpPr>
          <p:nvPr>
            <p:ph idx="1"/>
          </p:nvPr>
        </p:nvSpPr>
        <p:spPr>
          <a:xfrm>
            <a:off x="838200" y="1536698"/>
            <a:ext cx="4851400" cy="4640265"/>
          </a:xfrm>
        </p:spPr>
        <p:txBody>
          <a:bodyPr vert="horz" lIns="91440" tIns="45720" rIns="91440" bIns="45720" rtlCol="0" anchor="t">
            <a:normAutofit/>
          </a:bodyPr>
          <a:lstStyle/>
          <a:p>
            <a:pPr>
              <a:lnSpc>
                <a:spcPct val="120000"/>
              </a:lnSpc>
              <a:buSzPct val="100000"/>
            </a:pPr>
            <a:r>
              <a:rPr lang="en-US" sz="1800" b="1" i="1" u="none" strike="noStrike" baseline="0" dirty="0">
                <a:solidFill>
                  <a:srgbClr val="000000"/>
                </a:solidFill>
                <a:latin typeface="Calibri" panose="020F0502020204030204" pitchFamily="34" charset="0"/>
              </a:rPr>
              <a:t>Tobacco Education and Cessation, $2.8 M</a:t>
            </a:r>
            <a:r>
              <a:rPr lang="en-US" sz="1800" b="0" i="0" u="none" strike="noStrike" baseline="0" dirty="0">
                <a:solidFill>
                  <a:srgbClr val="000000"/>
                </a:solidFill>
                <a:latin typeface="Calibri" panose="020F0502020204030204" pitchFamily="34" charset="0"/>
              </a:rPr>
              <a:t>: </a:t>
            </a:r>
          </a:p>
          <a:p>
            <a:pPr marL="685800" lvl="2">
              <a:lnSpc>
                <a:spcPct val="120000"/>
              </a:lnSpc>
              <a:buSzPct val="100000"/>
            </a:pPr>
            <a:r>
              <a:rPr lang="en-US" sz="1800" dirty="0">
                <a:solidFill>
                  <a:srgbClr val="000000"/>
                </a:solidFill>
                <a:latin typeface="Calibri" panose="020F0502020204030204" pitchFamily="34" charset="0"/>
              </a:rPr>
              <a:t>Implement a statewide media campaign aimed at adults ages 30-64 years who use tobacco products to increase awareness of Texas Tobacco Quitline cessation services and reinforce awareness of the harms of tobacco products, including e-cigarettes.</a:t>
            </a:r>
          </a:p>
          <a:p>
            <a:pPr marL="685800" lvl="2">
              <a:lnSpc>
                <a:spcPct val="120000"/>
              </a:lnSpc>
              <a:buSzPct val="100000"/>
            </a:pPr>
            <a:r>
              <a:rPr lang="en-US" sz="1800" dirty="0">
                <a:solidFill>
                  <a:srgbClr val="000000"/>
                </a:solidFill>
                <a:latin typeface="Calibri" panose="020F0502020204030204" pitchFamily="34" charset="0"/>
              </a:rPr>
              <a:t>Manage anticipated growth in demand for Quitline services with the launch of a statewide campaign aimed at adults ages 30-64 who use tobacco and vaping products.</a:t>
            </a:r>
          </a:p>
        </p:txBody>
      </p:sp>
      <p:graphicFrame>
        <p:nvGraphicFramePr>
          <p:cNvPr id="6" name="Table 6">
            <a:extLst>
              <a:ext uri="{FF2B5EF4-FFF2-40B4-BE49-F238E27FC236}">
                <a16:creationId xmlns:a16="http://schemas.microsoft.com/office/drawing/2014/main" id="{F953F473-430C-853E-5AB8-51D3762B6FB9}"/>
              </a:ext>
            </a:extLst>
          </p:cNvPr>
          <p:cNvGraphicFramePr>
            <a:graphicFrameLocks noGrp="1"/>
          </p:cNvGraphicFramePr>
          <p:nvPr>
            <p:ph sz="half" idx="4294967295"/>
            <p:extLst>
              <p:ext uri="{D42A27DB-BD31-4B8C-83A1-F6EECF244321}">
                <p14:modId xmlns:p14="http://schemas.microsoft.com/office/powerpoint/2010/main" val="3173654369"/>
              </p:ext>
            </p:extLst>
          </p:nvPr>
        </p:nvGraphicFramePr>
        <p:xfrm>
          <a:off x="6326909" y="2079625"/>
          <a:ext cx="5277717" cy="1381760"/>
        </p:xfrm>
        <a:graphic>
          <a:graphicData uri="http://schemas.openxmlformats.org/drawingml/2006/table">
            <a:tbl>
              <a:tblPr firstRow="1" bandRow="1">
                <a:tableStyleId>{5C22544A-7EE6-4342-B048-85BDC9FD1C3A}</a:tableStyleId>
              </a:tblPr>
              <a:tblGrid>
                <a:gridCol w="1284661">
                  <a:extLst>
                    <a:ext uri="{9D8B030D-6E8A-4147-A177-3AD203B41FA5}">
                      <a16:colId xmlns:a16="http://schemas.microsoft.com/office/drawing/2014/main" val="1775931421"/>
                    </a:ext>
                  </a:extLst>
                </a:gridCol>
                <a:gridCol w="1284661">
                  <a:extLst>
                    <a:ext uri="{9D8B030D-6E8A-4147-A177-3AD203B41FA5}">
                      <a16:colId xmlns:a16="http://schemas.microsoft.com/office/drawing/2014/main" val="1666301152"/>
                    </a:ext>
                  </a:extLst>
                </a:gridCol>
                <a:gridCol w="1284661">
                  <a:extLst>
                    <a:ext uri="{9D8B030D-6E8A-4147-A177-3AD203B41FA5}">
                      <a16:colId xmlns:a16="http://schemas.microsoft.com/office/drawing/2014/main" val="1639664469"/>
                    </a:ext>
                  </a:extLst>
                </a:gridCol>
                <a:gridCol w="1423734">
                  <a:extLst>
                    <a:ext uri="{9D8B030D-6E8A-4147-A177-3AD203B41FA5}">
                      <a16:colId xmlns:a16="http://schemas.microsoft.com/office/drawing/2014/main" val="276317432"/>
                    </a:ext>
                  </a:extLst>
                </a:gridCol>
              </a:tblGrid>
              <a:tr h="434669">
                <a:tc>
                  <a:txBody>
                    <a:bodyPr/>
                    <a:lstStyle/>
                    <a:p>
                      <a:pPr lvl="0">
                        <a:buNone/>
                      </a:pPr>
                      <a:r>
                        <a:rPr lang="en-US" dirty="0"/>
                        <a:t>Method of Finance</a:t>
                      </a:r>
                    </a:p>
                  </a:txBody>
                  <a:tcPr/>
                </a:tc>
                <a:tc>
                  <a:txBody>
                    <a:bodyPr/>
                    <a:lstStyle/>
                    <a:p>
                      <a:pPr lvl="0">
                        <a:buNone/>
                      </a:pPr>
                      <a:r>
                        <a:rPr lang="en-US" dirty="0"/>
                        <a:t>FY 2026</a:t>
                      </a:r>
                    </a:p>
                  </a:txBody>
                  <a:tcPr/>
                </a:tc>
                <a:tc>
                  <a:txBody>
                    <a:bodyPr/>
                    <a:lstStyle/>
                    <a:p>
                      <a:pPr lvl="0">
                        <a:buNone/>
                      </a:pPr>
                      <a:r>
                        <a:rPr lang="en-US" dirty="0"/>
                        <a:t>FY 2027</a:t>
                      </a:r>
                    </a:p>
                  </a:txBody>
                  <a:tcPr/>
                </a:tc>
                <a:tc>
                  <a:txBody>
                    <a:bodyPr/>
                    <a:lstStyle/>
                    <a:p>
                      <a:pPr lvl="0">
                        <a:buNone/>
                      </a:pPr>
                      <a:r>
                        <a:rPr lang="en-US" dirty="0"/>
                        <a:t>Biennium</a:t>
                      </a:r>
                    </a:p>
                  </a:txBody>
                  <a:tcPr/>
                </a:tc>
                <a:extLst>
                  <a:ext uri="{0D108BD9-81ED-4DB2-BD59-A6C34878D82A}">
                    <a16:rowId xmlns:a16="http://schemas.microsoft.com/office/drawing/2014/main" val="2467119500"/>
                  </a:ext>
                </a:extLst>
              </a:tr>
              <a:tr h="370840">
                <a:tc>
                  <a:txBody>
                    <a:bodyPr/>
                    <a:lstStyle/>
                    <a:p>
                      <a:pPr lvl="0">
                        <a:buNone/>
                      </a:pPr>
                      <a:r>
                        <a:rPr lang="en-US" dirty="0">
                          <a:solidFill>
                            <a:schemeClr val="tx1"/>
                          </a:solidFill>
                        </a:rPr>
                        <a:t>GR</a:t>
                      </a:r>
                    </a:p>
                  </a:txBody>
                  <a:tcPr/>
                </a:tc>
                <a:tc>
                  <a:txBody>
                    <a:bodyPr/>
                    <a:lstStyle/>
                    <a:p>
                      <a:pPr lvl="0">
                        <a:buNone/>
                      </a:pPr>
                      <a:r>
                        <a:rPr lang="en-US" dirty="0">
                          <a:solidFill>
                            <a:schemeClr val="tx1"/>
                          </a:solidFill>
                        </a:rPr>
                        <a:t>$1.4 M</a:t>
                      </a:r>
                    </a:p>
                  </a:txBody>
                  <a:tcPr/>
                </a:tc>
                <a:tc>
                  <a:txBody>
                    <a:bodyPr/>
                    <a:lstStyle/>
                    <a:p>
                      <a:pPr lvl="0">
                        <a:buNone/>
                      </a:pPr>
                      <a:r>
                        <a:rPr lang="en-US" dirty="0">
                          <a:solidFill>
                            <a:schemeClr val="tx1"/>
                          </a:solidFill>
                        </a:rPr>
                        <a:t>$1.4 M</a:t>
                      </a:r>
                    </a:p>
                  </a:txBody>
                  <a:tcPr/>
                </a:tc>
                <a:tc>
                  <a:txBody>
                    <a:bodyPr/>
                    <a:lstStyle/>
                    <a:p>
                      <a:pPr lvl="0">
                        <a:buNone/>
                      </a:pPr>
                      <a:r>
                        <a:rPr lang="en-US" dirty="0">
                          <a:solidFill>
                            <a:schemeClr val="tx1"/>
                          </a:solidFill>
                        </a:rPr>
                        <a:t>$2.8 M</a:t>
                      </a:r>
                    </a:p>
                  </a:txBody>
                  <a:tcPr/>
                </a:tc>
                <a:extLst>
                  <a:ext uri="{0D108BD9-81ED-4DB2-BD59-A6C34878D82A}">
                    <a16:rowId xmlns:a16="http://schemas.microsoft.com/office/drawing/2014/main" val="3383215902"/>
                  </a:ext>
                </a:extLst>
              </a:tr>
              <a:tr h="370840">
                <a:tc>
                  <a:txBody>
                    <a:bodyPr/>
                    <a:lstStyle/>
                    <a:p>
                      <a:pPr lvl="0">
                        <a:buNone/>
                      </a:pPr>
                      <a:r>
                        <a:rPr lang="en-US" dirty="0">
                          <a:solidFill>
                            <a:schemeClr val="tx1"/>
                          </a:solidFill>
                        </a:rPr>
                        <a:t>All Funds</a:t>
                      </a:r>
                    </a:p>
                  </a:txBody>
                  <a:tcPr/>
                </a:tc>
                <a:tc>
                  <a:txBody>
                    <a:bodyPr/>
                    <a:lstStyle/>
                    <a:p>
                      <a:pPr lvl="0">
                        <a:buNone/>
                      </a:pPr>
                      <a:r>
                        <a:rPr lang="en-US" dirty="0">
                          <a:solidFill>
                            <a:schemeClr val="tx1"/>
                          </a:solidFill>
                        </a:rPr>
                        <a:t>$1.4 M</a:t>
                      </a:r>
                    </a:p>
                  </a:txBody>
                  <a:tcPr/>
                </a:tc>
                <a:tc>
                  <a:txBody>
                    <a:bodyPr/>
                    <a:lstStyle/>
                    <a:p>
                      <a:pPr lvl="0">
                        <a:buNone/>
                      </a:pPr>
                      <a:r>
                        <a:rPr lang="en-US" dirty="0">
                          <a:solidFill>
                            <a:schemeClr val="tx1"/>
                          </a:solidFill>
                        </a:rPr>
                        <a:t>$1.4 M</a:t>
                      </a:r>
                    </a:p>
                  </a:txBody>
                  <a:tcPr/>
                </a:tc>
                <a:tc>
                  <a:txBody>
                    <a:bodyPr/>
                    <a:lstStyle/>
                    <a:p>
                      <a:pPr lvl="0">
                        <a:buNone/>
                      </a:pPr>
                      <a:r>
                        <a:rPr lang="en-US" dirty="0">
                          <a:solidFill>
                            <a:schemeClr val="tx1"/>
                          </a:solidFill>
                        </a:rPr>
                        <a:t>$2.8 M</a:t>
                      </a:r>
                      <a:endParaRPr lang="en-US" dirty="0"/>
                    </a:p>
                  </a:txBody>
                  <a:tcPr/>
                </a:tc>
                <a:extLst>
                  <a:ext uri="{0D108BD9-81ED-4DB2-BD59-A6C34878D82A}">
                    <a16:rowId xmlns:a16="http://schemas.microsoft.com/office/drawing/2014/main" val="2509526259"/>
                  </a:ext>
                </a:extLst>
              </a:tr>
            </a:tbl>
          </a:graphicData>
        </a:graphic>
      </p:graphicFrame>
      <p:graphicFrame>
        <p:nvGraphicFramePr>
          <p:cNvPr id="7" name="Table 6">
            <a:extLst>
              <a:ext uri="{FF2B5EF4-FFF2-40B4-BE49-F238E27FC236}">
                <a16:creationId xmlns:a16="http://schemas.microsoft.com/office/drawing/2014/main" id="{13330267-B5E2-5F68-5B17-0AA5C2FE1C34}"/>
              </a:ext>
            </a:extLst>
          </p:cNvPr>
          <p:cNvGraphicFramePr>
            <a:graphicFrameLocks/>
          </p:cNvGraphicFramePr>
          <p:nvPr>
            <p:extLst>
              <p:ext uri="{D42A27DB-BD31-4B8C-83A1-F6EECF244321}">
                <p14:modId xmlns:p14="http://schemas.microsoft.com/office/powerpoint/2010/main" val="4103338248"/>
              </p:ext>
            </p:extLst>
          </p:nvPr>
        </p:nvGraphicFramePr>
        <p:xfrm>
          <a:off x="6326909" y="3550226"/>
          <a:ext cx="1951678" cy="1112520"/>
        </p:xfrm>
        <a:graphic>
          <a:graphicData uri="http://schemas.openxmlformats.org/drawingml/2006/table">
            <a:tbl>
              <a:tblPr firstRow="1" bandRow="1">
                <a:tableStyleId>{5C22544A-7EE6-4342-B048-85BDC9FD1C3A}</a:tableStyleId>
              </a:tblPr>
              <a:tblGrid>
                <a:gridCol w="975839">
                  <a:extLst>
                    <a:ext uri="{9D8B030D-6E8A-4147-A177-3AD203B41FA5}">
                      <a16:colId xmlns:a16="http://schemas.microsoft.com/office/drawing/2014/main" val="1775931421"/>
                    </a:ext>
                  </a:extLst>
                </a:gridCol>
                <a:gridCol w="975839">
                  <a:extLst>
                    <a:ext uri="{9D8B030D-6E8A-4147-A177-3AD203B41FA5}">
                      <a16:colId xmlns:a16="http://schemas.microsoft.com/office/drawing/2014/main" val="1666301152"/>
                    </a:ext>
                  </a:extLst>
                </a:gridCol>
              </a:tblGrid>
              <a:tr h="370840">
                <a:tc>
                  <a:txBody>
                    <a:bodyPr/>
                    <a:lstStyle/>
                    <a:p>
                      <a:pPr lvl="0">
                        <a:buNone/>
                      </a:pPr>
                      <a:r>
                        <a:rPr lang="en-US" dirty="0"/>
                        <a:t>FTEs</a:t>
                      </a:r>
                    </a:p>
                  </a:txBody>
                  <a:tcPr/>
                </a:tc>
                <a:tc>
                  <a:txBody>
                    <a:bodyPr/>
                    <a:lstStyle/>
                    <a:p>
                      <a:pPr lvl="0">
                        <a:buNone/>
                      </a:pPr>
                      <a:endParaRPr lang="en-US" dirty="0"/>
                    </a:p>
                  </a:txBody>
                  <a:tcPr/>
                </a:tc>
                <a:extLst>
                  <a:ext uri="{0D108BD9-81ED-4DB2-BD59-A6C34878D82A}">
                    <a16:rowId xmlns:a16="http://schemas.microsoft.com/office/drawing/2014/main" val="2467119500"/>
                  </a:ext>
                </a:extLst>
              </a:tr>
              <a:tr h="370840">
                <a:tc>
                  <a:txBody>
                    <a:bodyPr/>
                    <a:lstStyle/>
                    <a:p>
                      <a:pPr lvl="0">
                        <a:buNone/>
                      </a:pPr>
                      <a:r>
                        <a:rPr lang="en-US" dirty="0"/>
                        <a:t>FY 2026</a:t>
                      </a:r>
                      <a:endParaRPr lang="en-US" strike="sngStrike" dirty="0"/>
                    </a:p>
                  </a:txBody>
                  <a:tcPr/>
                </a:tc>
                <a:tc>
                  <a:txBody>
                    <a:bodyPr/>
                    <a:lstStyle/>
                    <a:p>
                      <a:pPr lvl="0">
                        <a:buNone/>
                      </a:pPr>
                      <a:r>
                        <a:rPr lang="en-US" dirty="0"/>
                        <a:t>0</a:t>
                      </a:r>
                    </a:p>
                  </a:txBody>
                  <a:tcPr/>
                </a:tc>
                <a:extLst>
                  <a:ext uri="{0D108BD9-81ED-4DB2-BD59-A6C34878D82A}">
                    <a16:rowId xmlns:a16="http://schemas.microsoft.com/office/drawing/2014/main" val="3383215902"/>
                  </a:ext>
                </a:extLst>
              </a:tr>
              <a:tr h="370840">
                <a:tc>
                  <a:txBody>
                    <a:bodyPr/>
                    <a:lstStyle/>
                    <a:p>
                      <a:pPr lvl="0">
                        <a:buNone/>
                      </a:pPr>
                      <a:r>
                        <a:rPr lang="en-US" dirty="0"/>
                        <a:t>FY 2027</a:t>
                      </a:r>
                      <a:endParaRPr lang="en-US" strike="sngStrike" dirty="0">
                        <a:solidFill>
                          <a:schemeClr val="tx1"/>
                        </a:solidFill>
                      </a:endParaRPr>
                    </a:p>
                  </a:txBody>
                  <a:tcPr/>
                </a:tc>
                <a:tc>
                  <a:txBody>
                    <a:bodyPr/>
                    <a:lstStyle/>
                    <a:p>
                      <a:pPr lvl="0">
                        <a:buNone/>
                      </a:pPr>
                      <a:r>
                        <a:rPr lang="en-US" dirty="0"/>
                        <a:t>0</a:t>
                      </a:r>
                    </a:p>
                  </a:txBody>
                  <a:tcPr/>
                </a:tc>
                <a:extLst>
                  <a:ext uri="{0D108BD9-81ED-4DB2-BD59-A6C34878D82A}">
                    <a16:rowId xmlns:a16="http://schemas.microsoft.com/office/drawing/2014/main" val="2509526259"/>
                  </a:ext>
                </a:extLst>
              </a:tr>
            </a:tbl>
          </a:graphicData>
        </a:graphic>
      </p:graphicFrame>
      <p:graphicFrame>
        <p:nvGraphicFramePr>
          <p:cNvPr id="8" name="Table 6">
            <a:extLst>
              <a:ext uri="{FF2B5EF4-FFF2-40B4-BE49-F238E27FC236}">
                <a16:creationId xmlns:a16="http://schemas.microsoft.com/office/drawing/2014/main" id="{2D934470-4EEE-BEAD-5801-7E0121214D1E}"/>
              </a:ext>
            </a:extLst>
          </p:cNvPr>
          <p:cNvGraphicFramePr>
            <a:graphicFrameLocks/>
          </p:cNvGraphicFramePr>
          <p:nvPr/>
        </p:nvGraphicFramePr>
        <p:xfrm>
          <a:off x="8461827" y="3550226"/>
          <a:ext cx="3149602" cy="2748280"/>
        </p:xfrm>
        <a:graphic>
          <a:graphicData uri="http://schemas.openxmlformats.org/drawingml/2006/table">
            <a:tbl>
              <a:tblPr firstRow="1" bandRow="1">
                <a:tableStyleId>{5C22544A-7EE6-4342-B048-85BDC9FD1C3A}</a:tableStyleId>
              </a:tblPr>
              <a:tblGrid>
                <a:gridCol w="2173063">
                  <a:extLst>
                    <a:ext uri="{9D8B030D-6E8A-4147-A177-3AD203B41FA5}">
                      <a16:colId xmlns:a16="http://schemas.microsoft.com/office/drawing/2014/main" val="1775931421"/>
                    </a:ext>
                  </a:extLst>
                </a:gridCol>
                <a:gridCol w="976539">
                  <a:extLst>
                    <a:ext uri="{9D8B030D-6E8A-4147-A177-3AD203B41FA5}">
                      <a16:colId xmlns:a16="http://schemas.microsoft.com/office/drawing/2014/main" val="1666301152"/>
                    </a:ext>
                  </a:extLst>
                </a:gridCol>
              </a:tblGrid>
              <a:tr h="370840">
                <a:tc>
                  <a:txBody>
                    <a:bodyPr/>
                    <a:lstStyle/>
                    <a:p>
                      <a:r>
                        <a:rPr lang="en-US" sz="1800" dirty="0"/>
                        <a:t>Program Data</a:t>
                      </a:r>
                    </a:p>
                  </a:txBody>
                  <a:tcPr/>
                </a:tc>
                <a:tc>
                  <a:txBody>
                    <a:bodyPr/>
                    <a:lstStyle/>
                    <a:p>
                      <a:r>
                        <a:rPr lang="en-US" sz="1800" dirty="0">
                          <a:solidFill>
                            <a:schemeClr val="bg1"/>
                          </a:solidFill>
                        </a:rPr>
                        <a:t>2023</a:t>
                      </a:r>
                    </a:p>
                  </a:txBody>
                  <a:tcPr/>
                </a:tc>
                <a:extLst>
                  <a:ext uri="{0D108BD9-81ED-4DB2-BD59-A6C34878D82A}">
                    <a16:rowId xmlns:a16="http://schemas.microsoft.com/office/drawing/2014/main" val="2467119500"/>
                  </a:ext>
                </a:extLst>
              </a:tr>
              <a:tr h="370840">
                <a:tc>
                  <a:txBody>
                    <a:bodyPr/>
                    <a:lstStyle/>
                    <a:p>
                      <a:r>
                        <a:rPr lang="en-US" sz="1800" dirty="0">
                          <a:solidFill>
                            <a:schemeClr val="tx1"/>
                          </a:solidFill>
                        </a:rPr>
                        <a:t>Unique Participants with at Least One Tobacco Quitline Coaching Call</a:t>
                      </a:r>
                    </a:p>
                  </a:txBody>
                  <a:tcPr/>
                </a:tc>
                <a:tc>
                  <a:txBody>
                    <a:bodyPr/>
                    <a:lstStyle/>
                    <a:p>
                      <a:r>
                        <a:rPr lang="en-US" dirty="0">
                          <a:solidFill>
                            <a:schemeClr val="tx1"/>
                          </a:solidFill>
                        </a:rPr>
                        <a:t>7,331</a:t>
                      </a:r>
                    </a:p>
                  </a:txBody>
                  <a:tcPr/>
                </a:tc>
                <a:extLst>
                  <a:ext uri="{0D108BD9-81ED-4DB2-BD59-A6C34878D82A}">
                    <a16:rowId xmlns:a16="http://schemas.microsoft.com/office/drawing/2014/main" val="3383215902"/>
                  </a:ext>
                </a:extLst>
              </a:tr>
              <a:tr h="370840">
                <a:tc>
                  <a:txBody>
                    <a:bodyPr/>
                    <a:lstStyle/>
                    <a:p>
                      <a:r>
                        <a:rPr lang="en-US" dirty="0"/>
                        <a:t>Percentage of Quitline Participants Reporting Quitting At 7-Month Follow Up</a:t>
                      </a:r>
                    </a:p>
                  </a:txBody>
                  <a:tcPr/>
                </a:tc>
                <a:tc>
                  <a:txBody>
                    <a:bodyPr/>
                    <a:lstStyle/>
                    <a:p>
                      <a:r>
                        <a:rPr lang="en-US" dirty="0"/>
                        <a:t>~34.8%</a:t>
                      </a:r>
                    </a:p>
                  </a:txBody>
                  <a:tcPr/>
                </a:tc>
                <a:extLst>
                  <a:ext uri="{0D108BD9-81ED-4DB2-BD59-A6C34878D82A}">
                    <a16:rowId xmlns:a16="http://schemas.microsoft.com/office/drawing/2014/main" val="2509526259"/>
                  </a:ext>
                </a:extLst>
              </a:tr>
            </a:tbl>
          </a:graphicData>
        </a:graphic>
      </p:graphicFrame>
    </p:spTree>
    <p:extLst>
      <p:ext uri="{BB962C8B-B14F-4D97-AF65-F5344CB8AC3E}">
        <p14:creationId xmlns:p14="http://schemas.microsoft.com/office/powerpoint/2010/main" val="2758855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4DFF523-1287-B5C7-D87A-9A3093D295C3}"/>
              </a:ext>
            </a:extLst>
          </p:cNvPr>
          <p:cNvSpPr>
            <a:spLocks noGrp="1"/>
          </p:cNvSpPr>
          <p:nvPr>
            <p:ph type="title"/>
          </p:nvPr>
        </p:nvSpPr>
        <p:spPr/>
        <p:txBody>
          <a:bodyPr/>
          <a:lstStyle/>
          <a:p>
            <a:r>
              <a:rPr lang="en-US" dirty="0"/>
              <a:t>Legislative Session Overview</a:t>
            </a:r>
          </a:p>
        </p:txBody>
      </p:sp>
      <p:sp>
        <p:nvSpPr>
          <p:cNvPr id="6" name="Text Placeholder 5">
            <a:extLst>
              <a:ext uri="{FF2B5EF4-FFF2-40B4-BE49-F238E27FC236}">
                <a16:creationId xmlns:a16="http://schemas.microsoft.com/office/drawing/2014/main" id="{A28F0405-6E33-E18B-83EC-52BA0DC545A9}"/>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827703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D92D0-C0A9-A20C-D717-F15F9F1E1666}"/>
              </a:ext>
            </a:extLst>
          </p:cNvPr>
          <p:cNvSpPr>
            <a:spLocks noGrp="1"/>
          </p:cNvSpPr>
          <p:nvPr>
            <p:ph type="title"/>
          </p:nvPr>
        </p:nvSpPr>
        <p:spPr>
          <a:xfrm>
            <a:off x="838200" y="565408"/>
            <a:ext cx="10515600" cy="971290"/>
          </a:xfrm>
        </p:spPr>
        <p:txBody>
          <a:bodyPr>
            <a:normAutofit fontScale="90000"/>
          </a:bodyPr>
          <a:lstStyle/>
          <a:p>
            <a:r>
              <a:rPr lang="en-US" sz="3600" dirty="0"/>
              <a:t>EI 8: Improve the Timeliness and Quality </a:t>
            </a:r>
            <a:br>
              <a:rPr lang="en-US" sz="3600" dirty="0"/>
            </a:br>
            <a:r>
              <a:rPr lang="en-US" sz="3600" dirty="0"/>
              <a:t>of Maternal and Child Health Data</a:t>
            </a:r>
            <a:endParaRPr lang="en-US" sz="3600" b="0" dirty="0">
              <a:solidFill>
                <a:srgbClr val="000000"/>
              </a:solidFill>
            </a:endParaRPr>
          </a:p>
          <a:p>
            <a:endParaRPr lang="en-US" sz="3600" dirty="0">
              <a:ea typeface="Calibri"/>
              <a:cs typeface="Calibri"/>
            </a:endParaRPr>
          </a:p>
        </p:txBody>
      </p:sp>
      <p:sp>
        <p:nvSpPr>
          <p:cNvPr id="4" name="Content Placeholder 3">
            <a:extLst>
              <a:ext uri="{FF2B5EF4-FFF2-40B4-BE49-F238E27FC236}">
                <a16:creationId xmlns:a16="http://schemas.microsoft.com/office/drawing/2014/main" id="{2A01749A-2BA6-EBBA-6E07-27E0C33F46EA}"/>
              </a:ext>
            </a:extLst>
          </p:cNvPr>
          <p:cNvSpPr>
            <a:spLocks noGrp="1"/>
          </p:cNvSpPr>
          <p:nvPr>
            <p:ph idx="1"/>
          </p:nvPr>
        </p:nvSpPr>
        <p:spPr>
          <a:xfrm>
            <a:off x="838200" y="1825625"/>
            <a:ext cx="4953000" cy="4351338"/>
          </a:xfrm>
        </p:spPr>
        <p:txBody>
          <a:bodyPr vert="horz" lIns="91440" tIns="45720" rIns="91440" bIns="45720" rtlCol="0" anchor="t">
            <a:noAutofit/>
          </a:bodyPr>
          <a:lstStyle/>
          <a:p>
            <a:pPr>
              <a:lnSpc>
                <a:spcPct val="120000"/>
              </a:lnSpc>
              <a:spcBef>
                <a:spcPts val="0"/>
              </a:spcBef>
            </a:pPr>
            <a:r>
              <a:rPr lang="en-US" sz="1800" b="1" i="1" dirty="0">
                <a:solidFill>
                  <a:srgbClr val="000000"/>
                </a:solidFill>
                <a:effectLst/>
                <a:latin typeface="Calibri"/>
                <a:ea typeface="Calibri"/>
                <a:cs typeface="Calibri"/>
              </a:rPr>
              <a:t>Modernizing </a:t>
            </a:r>
            <a:r>
              <a:rPr lang="en-US" sz="1800" b="1" i="1" dirty="0">
                <a:solidFill>
                  <a:srgbClr val="000000"/>
                </a:solidFill>
                <a:effectLst/>
                <a:latin typeface="Calibri" panose="020F0502020204030204" pitchFamily="34" charset="0"/>
                <a:ea typeface="Verdana" panose="020B0604030504040204" pitchFamily="34" charset="0"/>
              </a:rPr>
              <a:t>Maternal and Child Health Data, $9.9 M, 7 FTEs: </a:t>
            </a:r>
            <a:r>
              <a:rPr lang="en-US" sz="1800" dirty="0">
                <a:solidFill>
                  <a:srgbClr val="000000"/>
                </a:solidFill>
                <a:effectLst/>
                <a:latin typeface="Calibri" panose="020F0502020204030204" pitchFamily="34" charset="0"/>
                <a:ea typeface="Verdana" panose="020B0604030504040204" pitchFamily="34" charset="0"/>
              </a:rPr>
              <a:t>Expand </a:t>
            </a:r>
            <a:r>
              <a:rPr lang="en-US" sz="1800" dirty="0">
                <a:solidFill>
                  <a:srgbClr val="000000"/>
                </a:solidFill>
                <a:latin typeface="Calibri" panose="020F0502020204030204" pitchFamily="34" charset="0"/>
                <a:ea typeface="Verdana" panose="020B0604030504040204" pitchFamily="34" charset="0"/>
              </a:rPr>
              <a:t>the capabilities of </a:t>
            </a:r>
            <a:r>
              <a:rPr lang="en-US" sz="1800" dirty="0">
                <a:solidFill>
                  <a:srgbClr val="000000"/>
                </a:solidFill>
                <a:effectLst/>
                <a:latin typeface="Calibri" panose="020F0502020204030204" pitchFamily="34" charset="0"/>
                <a:ea typeface="Verdana" panose="020B0604030504040204" pitchFamily="34" charset="0"/>
              </a:rPr>
              <a:t>both the Maternal Mortality Review System (MMRS) and Maternal and Child Health Quality Improvement (MCHQIS) systems.</a:t>
            </a:r>
          </a:p>
          <a:p>
            <a:pPr>
              <a:lnSpc>
                <a:spcPct val="120000"/>
              </a:lnSpc>
              <a:spcBef>
                <a:spcPts val="0"/>
              </a:spcBef>
            </a:pPr>
            <a:r>
              <a:rPr lang="en-US" sz="1800" b="1" i="1" dirty="0">
                <a:solidFill>
                  <a:srgbClr val="000000"/>
                </a:solidFill>
                <a:effectLst/>
                <a:latin typeface="Calibri"/>
                <a:ea typeface="Calibri"/>
                <a:cs typeface="Calibri"/>
              </a:rPr>
              <a:t>Improve </a:t>
            </a:r>
            <a:r>
              <a:rPr lang="en-US" sz="1800" b="1" i="1" dirty="0">
                <a:solidFill>
                  <a:srgbClr val="000000"/>
                </a:solidFill>
                <a:effectLst/>
                <a:latin typeface="Calibri" panose="020F0502020204030204" pitchFamily="34" charset="0"/>
                <a:ea typeface="Verdana" panose="020B0604030504040204" pitchFamily="34" charset="0"/>
              </a:rPr>
              <a:t>Birth Defects Registry Surveillance Capacity, $1.6 M, 8 FTEs: </a:t>
            </a:r>
            <a:r>
              <a:rPr lang="en-US" sz="1800" dirty="0">
                <a:solidFill>
                  <a:srgbClr val="000000"/>
                </a:solidFill>
                <a:effectLst/>
                <a:latin typeface="Calibri" panose="020F0502020204030204" pitchFamily="34" charset="0"/>
                <a:ea typeface="Verdana" panose="020B0604030504040204" pitchFamily="34" charset="0"/>
              </a:rPr>
              <a:t>Add one staff in each Public Health Region to review hospital medical records for potential birth defect cases and abstract complex medical information about those cases. The additional staff would allow for faster case identification and enable DSHS to improve the timeliness of registry data. </a:t>
            </a:r>
            <a:endParaRPr lang="en-US" sz="1800" b="1" i="1" dirty="0">
              <a:solidFill>
                <a:srgbClr val="000000"/>
              </a:solidFill>
              <a:latin typeface="Calibri" panose="020F0502020204030204" pitchFamily="34" charset="0"/>
              <a:ea typeface="Verdana" panose="020B0604030504040204" pitchFamily="34" charset="0"/>
            </a:endParaRPr>
          </a:p>
        </p:txBody>
      </p:sp>
      <p:graphicFrame>
        <p:nvGraphicFramePr>
          <p:cNvPr id="6" name="Table 6">
            <a:extLst>
              <a:ext uri="{FF2B5EF4-FFF2-40B4-BE49-F238E27FC236}">
                <a16:creationId xmlns:a16="http://schemas.microsoft.com/office/drawing/2014/main" id="{F953F473-430C-853E-5AB8-51D3762B6FB9}"/>
              </a:ext>
            </a:extLst>
          </p:cNvPr>
          <p:cNvGraphicFramePr>
            <a:graphicFrameLocks noGrp="1"/>
          </p:cNvGraphicFramePr>
          <p:nvPr>
            <p:ph sz="half" idx="4294967295"/>
            <p:extLst>
              <p:ext uri="{D42A27DB-BD31-4B8C-83A1-F6EECF244321}">
                <p14:modId xmlns:p14="http://schemas.microsoft.com/office/powerpoint/2010/main" val="1727887177"/>
              </p:ext>
            </p:extLst>
          </p:nvPr>
        </p:nvGraphicFramePr>
        <p:xfrm>
          <a:off x="6400803" y="2079625"/>
          <a:ext cx="5067297" cy="1371600"/>
        </p:xfrm>
        <a:graphic>
          <a:graphicData uri="http://schemas.openxmlformats.org/drawingml/2006/table">
            <a:tbl>
              <a:tblPr firstRow="1" bandRow="1">
                <a:tableStyleId>{5C22544A-7EE6-4342-B048-85BDC9FD1C3A}</a:tableStyleId>
              </a:tblPr>
              <a:tblGrid>
                <a:gridCol w="1410740">
                  <a:extLst>
                    <a:ext uri="{9D8B030D-6E8A-4147-A177-3AD203B41FA5}">
                      <a16:colId xmlns:a16="http://schemas.microsoft.com/office/drawing/2014/main" val="1775931421"/>
                    </a:ext>
                  </a:extLst>
                </a:gridCol>
                <a:gridCol w="1059838">
                  <a:extLst>
                    <a:ext uri="{9D8B030D-6E8A-4147-A177-3AD203B41FA5}">
                      <a16:colId xmlns:a16="http://schemas.microsoft.com/office/drawing/2014/main" val="4231411647"/>
                    </a:ext>
                  </a:extLst>
                </a:gridCol>
                <a:gridCol w="1297596">
                  <a:extLst>
                    <a:ext uri="{9D8B030D-6E8A-4147-A177-3AD203B41FA5}">
                      <a16:colId xmlns:a16="http://schemas.microsoft.com/office/drawing/2014/main" val="1639664469"/>
                    </a:ext>
                  </a:extLst>
                </a:gridCol>
                <a:gridCol w="1299123">
                  <a:extLst>
                    <a:ext uri="{9D8B030D-6E8A-4147-A177-3AD203B41FA5}">
                      <a16:colId xmlns:a16="http://schemas.microsoft.com/office/drawing/2014/main" val="276317432"/>
                    </a:ext>
                  </a:extLst>
                </a:gridCol>
              </a:tblGrid>
              <a:tr h="624952">
                <a:tc>
                  <a:txBody>
                    <a:bodyPr/>
                    <a:lstStyle/>
                    <a:p>
                      <a:pPr lvl="0">
                        <a:buNone/>
                      </a:pPr>
                      <a:r>
                        <a:rPr lang="en-US" dirty="0"/>
                        <a:t>Method of Finance</a:t>
                      </a:r>
                    </a:p>
                  </a:txBody>
                  <a:tcPr/>
                </a:tc>
                <a:tc>
                  <a:txBody>
                    <a:bodyPr/>
                    <a:lstStyle/>
                    <a:p>
                      <a:r>
                        <a:rPr lang="en-US" dirty="0"/>
                        <a:t>FY 2026</a:t>
                      </a:r>
                    </a:p>
                  </a:txBody>
                  <a:tcPr/>
                </a:tc>
                <a:tc>
                  <a:txBody>
                    <a:bodyPr/>
                    <a:lstStyle/>
                    <a:p>
                      <a:r>
                        <a:rPr lang="en-US" dirty="0"/>
                        <a:t>FY 2027</a:t>
                      </a:r>
                    </a:p>
                  </a:txBody>
                  <a:tcPr/>
                </a:tc>
                <a:tc>
                  <a:txBody>
                    <a:bodyPr/>
                    <a:lstStyle/>
                    <a:p>
                      <a:r>
                        <a:rPr lang="en-US" dirty="0"/>
                        <a:t>Biennium</a:t>
                      </a:r>
                    </a:p>
                  </a:txBody>
                  <a:tcPr/>
                </a:tc>
                <a:extLst>
                  <a:ext uri="{0D108BD9-81ED-4DB2-BD59-A6C34878D82A}">
                    <a16:rowId xmlns:a16="http://schemas.microsoft.com/office/drawing/2014/main" val="2467119500"/>
                  </a:ext>
                </a:extLst>
              </a:tr>
              <a:tr h="362075">
                <a:tc>
                  <a:txBody>
                    <a:bodyPr/>
                    <a:lstStyle/>
                    <a:p>
                      <a:pPr lvl="0">
                        <a:buNone/>
                      </a:pPr>
                      <a:r>
                        <a:rPr lang="en-US" dirty="0">
                          <a:solidFill>
                            <a:schemeClr val="tx1"/>
                          </a:solidFill>
                        </a:rPr>
                        <a:t>GR</a:t>
                      </a:r>
                    </a:p>
                  </a:txBody>
                  <a:tcPr/>
                </a:tc>
                <a:tc>
                  <a:txBody>
                    <a:bodyPr/>
                    <a:lstStyle/>
                    <a:p>
                      <a:r>
                        <a:rPr lang="en-US" dirty="0">
                          <a:solidFill>
                            <a:schemeClr val="tx1"/>
                          </a:solidFill>
                        </a:rPr>
                        <a:t>$5.2 M</a:t>
                      </a:r>
                    </a:p>
                  </a:txBody>
                  <a:tcPr/>
                </a:tc>
                <a:tc>
                  <a:txBody>
                    <a:bodyPr/>
                    <a:lstStyle/>
                    <a:p>
                      <a:r>
                        <a:rPr lang="en-US" dirty="0">
                          <a:solidFill>
                            <a:schemeClr val="tx1"/>
                          </a:solidFill>
                        </a:rPr>
                        <a:t>$6.3 M</a:t>
                      </a:r>
                    </a:p>
                  </a:txBody>
                  <a:tcPr/>
                </a:tc>
                <a:tc>
                  <a:txBody>
                    <a:bodyPr/>
                    <a:lstStyle/>
                    <a:p>
                      <a:r>
                        <a:rPr lang="en-US" strike="noStrike" dirty="0">
                          <a:solidFill>
                            <a:schemeClr val="tx1"/>
                          </a:solidFill>
                        </a:rPr>
                        <a:t>$11.5 M</a:t>
                      </a:r>
                      <a:endParaRPr lang="en-US" strike="sngStrike" dirty="0">
                        <a:solidFill>
                          <a:schemeClr val="tx1"/>
                        </a:solidFill>
                      </a:endParaRPr>
                    </a:p>
                  </a:txBody>
                  <a:tcPr/>
                </a:tc>
                <a:extLst>
                  <a:ext uri="{0D108BD9-81ED-4DB2-BD59-A6C34878D82A}">
                    <a16:rowId xmlns:a16="http://schemas.microsoft.com/office/drawing/2014/main" val="3383215902"/>
                  </a:ext>
                </a:extLst>
              </a:tr>
              <a:tr h="362075">
                <a:tc>
                  <a:txBody>
                    <a:bodyPr/>
                    <a:lstStyle/>
                    <a:p>
                      <a:pPr lvl="0">
                        <a:buNone/>
                      </a:pPr>
                      <a:r>
                        <a:rPr lang="en-US" dirty="0">
                          <a:solidFill>
                            <a:schemeClr val="tx1"/>
                          </a:solidFill>
                        </a:rPr>
                        <a:t>All Funds</a:t>
                      </a:r>
                    </a:p>
                  </a:txBody>
                  <a:tcPr/>
                </a:tc>
                <a:tc>
                  <a:txBody>
                    <a:bodyPr/>
                    <a:lstStyle/>
                    <a:p>
                      <a:r>
                        <a:rPr lang="en-US" dirty="0">
                          <a:solidFill>
                            <a:schemeClr val="tx1"/>
                          </a:solidFill>
                        </a:rPr>
                        <a:t>$5.2 M</a:t>
                      </a:r>
                    </a:p>
                  </a:txBody>
                  <a:tcPr/>
                </a:tc>
                <a:tc>
                  <a:txBody>
                    <a:bodyPr/>
                    <a:lstStyle/>
                    <a:p>
                      <a:r>
                        <a:rPr lang="en-US" dirty="0">
                          <a:solidFill>
                            <a:schemeClr val="tx1"/>
                          </a:solidFill>
                        </a:rPr>
                        <a:t>$6.3 M</a:t>
                      </a:r>
                    </a:p>
                  </a:txBody>
                  <a:tcPr/>
                </a:tc>
                <a:tc>
                  <a:txBody>
                    <a:bodyPr/>
                    <a:lstStyle/>
                    <a:p>
                      <a:r>
                        <a:rPr lang="en-US" strike="noStrike" dirty="0">
                          <a:solidFill>
                            <a:schemeClr val="tx1"/>
                          </a:solidFill>
                        </a:rPr>
                        <a:t>$11.5 M</a:t>
                      </a:r>
                      <a:endParaRPr lang="en-US" strike="sngStrike" dirty="0">
                        <a:solidFill>
                          <a:schemeClr val="tx1"/>
                        </a:solidFill>
                      </a:endParaRPr>
                    </a:p>
                  </a:txBody>
                  <a:tcPr/>
                </a:tc>
                <a:extLst>
                  <a:ext uri="{0D108BD9-81ED-4DB2-BD59-A6C34878D82A}">
                    <a16:rowId xmlns:a16="http://schemas.microsoft.com/office/drawing/2014/main" val="2509526259"/>
                  </a:ext>
                </a:extLst>
              </a:tr>
            </a:tbl>
          </a:graphicData>
        </a:graphic>
      </p:graphicFrame>
      <p:graphicFrame>
        <p:nvGraphicFramePr>
          <p:cNvPr id="7" name="Table 6">
            <a:extLst>
              <a:ext uri="{FF2B5EF4-FFF2-40B4-BE49-F238E27FC236}">
                <a16:creationId xmlns:a16="http://schemas.microsoft.com/office/drawing/2014/main" id="{13330267-B5E2-5F68-5B17-0AA5C2FE1C34}"/>
              </a:ext>
            </a:extLst>
          </p:cNvPr>
          <p:cNvGraphicFramePr>
            <a:graphicFrameLocks/>
          </p:cNvGraphicFramePr>
          <p:nvPr>
            <p:extLst>
              <p:ext uri="{D42A27DB-BD31-4B8C-83A1-F6EECF244321}">
                <p14:modId xmlns:p14="http://schemas.microsoft.com/office/powerpoint/2010/main" val="816284255"/>
              </p:ext>
            </p:extLst>
          </p:nvPr>
        </p:nvGraphicFramePr>
        <p:xfrm>
          <a:off x="6400802" y="3550226"/>
          <a:ext cx="1877784" cy="1112520"/>
        </p:xfrm>
        <a:graphic>
          <a:graphicData uri="http://schemas.openxmlformats.org/drawingml/2006/table">
            <a:tbl>
              <a:tblPr firstRow="1" bandRow="1">
                <a:tableStyleId>{5C22544A-7EE6-4342-B048-85BDC9FD1C3A}</a:tableStyleId>
              </a:tblPr>
              <a:tblGrid>
                <a:gridCol w="938892">
                  <a:extLst>
                    <a:ext uri="{9D8B030D-6E8A-4147-A177-3AD203B41FA5}">
                      <a16:colId xmlns:a16="http://schemas.microsoft.com/office/drawing/2014/main" val="1775931421"/>
                    </a:ext>
                  </a:extLst>
                </a:gridCol>
                <a:gridCol w="938892">
                  <a:extLst>
                    <a:ext uri="{9D8B030D-6E8A-4147-A177-3AD203B41FA5}">
                      <a16:colId xmlns:a16="http://schemas.microsoft.com/office/drawing/2014/main" val="1666301152"/>
                    </a:ext>
                  </a:extLst>
                </a:gridCol>
              </a:tblGrid>
              <a:tr h="370840">
                <a:tc>
                  <a:txBody>
                    <a:bodyPr/>
                    <a:lstStyle/>
                    <a:p>
                      <a:pPr lvl="0">
                        <a:buNone/>
                      </a:pPr>
                      <a:r>
                        <a:rPr lang="en-US" dirty="0"/>
                        <a:t>FTEs</a:t>
                      </a:r>
                    </a:p>
                  </a:txBody>
                  <a:tcPr/>
                </a:tc>
                <a:tc>
                  <a:txBody>
                    <a:bodyPr/>
                    <a:lstStyle/>
                    <a:p>
                      <a:pPr lvl="0">
                        <a:buNone/>
                      </a:pPr>
                      <a:endParaRPr lang="en-US" dirty="0"/>
                    </a:p>
                  </a:txBody>
                  <a:tcPr/>
                </a:tc>
                <a:extLst>
                  <a:ext uri="{0D108BD9-81ED-4DB2-BD59-A6C34878D82A}">
                    <a16:rowId xmlns:a16="http://schemas.microsoft.com/office/drawing/2014/main" val="2467119500"/>
                  </a:ext>
                </a:extLst>
              </a:tr>
              <a:tr h="370840">
                <a:tc>
                  <a:txBody>
                    <a:bodyPr/>
                    <a:lstStyle/>
                    <a:p>
                      <a:pPr lvl="0">
                        <a:buNone/>
                      </a:pPr>
                      <a:r>
                        <a:rPr lang="en-US" dirty="0"/>
                        <a:t>FY 2026</a:t>
                      </a:r>
                      <a:endParaRPr lang="en-US" strike="sngStrike" dirty="0"/>
                    </a:p>
                  </a:txBody>
                  <a:tcPr/>
                </a:tc>
                <a:tc>
                  <a:txBody>
                    <a:bodyPr/>
                    <a:lstStyle/>
                    <a:p>
                      <a:pPr lvl="0">
                        <a:buNone/>
                      </a:pPr>
                      <a:r>
                        <a:rPr lang="en-US" dirty="0"/>
                        <a:t>15</a:t>
                      </a:r>
                    </a:p>
                  </a:txBody>
                  <a:tcPr/>
                </a:tc>
                <a:extLst>
                  <a:ext uri="{0D108BD9-81ED-4DB2-BD59-A6C34878D82A}">
                    <a16:rowId xmlns:a16="http://schemas.microsoft.com/office/drawing/2014/main" val="3383215902"/>
                  </a:ext>
                </a:extLst>
              </a:tr>
              <a:tr h="370840">
                <a:tc>
                  <a:txBody>
                    <a:bodyPr/>
                    <a:lstStyle/>
                    <a:p>
                      <a:pPr lvl="0">
                        <a:buNone/>
                      </a:pPr>
                      <a:r>
                        <a:rPr lang="en-US" dirty="0"/>
                        <a:t>FY 2027</a:t>
                      </a:r>
                      <a:endParaRPr lang="en-US" strike="sngStrike" dirty="0">
                        <a:solidFill>
                          <a:schemeClr val="tx1"/>
                        </a:solidFill>
                      </a:endParaRPr>
                    </a:p>
                  </a:txBody>
                  <a:tcPr/>
                </a:tc>
                <a:tc>
                  <a:txBody>
                    <a:bodyPr/>
                    <a:lstStyle/>
                    <a:p>
                      <a:pPr lvl="0">
                        <a:buNone/>
                      </a:pPr>
                      <a:r>
                        <a:rPr lang="en-US" dirty="0"/>
                        <a:t>15</a:t>
                      </a:r>
                    </a:p>
                  </a:txBody>
                  <a:tcPr/>
                </a:tc>
                <a:extLst>
                  <a:ext uri="{0D108BD9-81ED-4DB2-BD59-A6C34878D82A}">
                    <a16:rowId xmlns:a16="http://schemas.microsoft.com/office/drawing/2014/main" val="2509526259"/>
                  </a:ext>
                </a:extLst>
              </a:tr>
            </a:tbl>
          </a:graphicData>
        </a:graphic>
      </p:graphicFrame>
      <p:graphicFrame>
        <p:nvGraphicFramePr>
          <p:cNvPr id="5" name="Table 6">
            <a:extLst>
              <a:ext uri="{FF2B5EF4-FFF2-40B4-BE49-F238E27FC236}">
                <a16:creationId xmlns:a16="http://schemas.microsoft.com/office/drawing/2014/main" id="{F4724FDB-65CF-A695-F386-4E3CFEEEECD9}"/>
              </a:ext>
            </a:extLst>
          </p:cNvPr>
          <p:cNvGraphicFramePr>
            <a:graphicFrameLocks/>
          </p:cNvGraphicFramePr>
          <p:nvPr/>
        </p:nvGraphicFramePr>
        <p:xfrm>
          <a:off x="8447312" y="3550225"/>
          <a:ext cx="3020788" cy="1888549"/>
        </p:xfrm>
        <a:graphic>
          <a:graphicData uri="http://schemas.openxmlformats.org/drawingml/2006/table">
            <a:tbl>
              <a:tblPr firstRow="1" bandRow="1">
                <a:tableStyleId>{5C22544A-7EE6-4342-B048-85BDC9FD1C3A}</a:tableStyleId>
              </a:tblPr>
              <a:tblGrid>
                <a:gridCol w="2182588">
                  <a:extLst>
                    <a:ext uri="{9D8B030D-6E8A-4147-A177-3AD203B41FA5}">
                      <a16:colId xmlns:a16="http://schemas.microsoft.com/office/drawing/2014/main" val="1775931421"/>
                    </a:ext>
                  </a:extLst>
                </a:gridCol>
                <a:gridCol w="838200">
                  <a:extLst>
                    <a:ext uri="{9D8B030D-6E8A-4147-A177-3AD203B41FA5}">
                      <a16:colId xmlns:a16="http://schemas.microsoft.com/office/drawing/2014/main" val="1666301152"/>
                    </a:ext>
                  </a:extLst>
                </a:gridCol>
              </a:tblGrid>
              <a:tr h="378747">
                <a:tc>
                  <a:txBody>
                    <a:bodyPr/>
                    <a:lstStyle/>
                    <a:p>
                      <a:r>
                        <a:rPr lang="en-US" dirty="0"/>
                        <a:t>Program Data</a:t>
                      </a:r>
                    </a:p>
                  </a:txBody>
                  <a:tcPr/>
                </a:tc>
                <a:tc>
                  <a:txBody>
                    <a:bodyPr/>
                    <a:lstStyle/>
                    <a:p>
                      <a:endParaRPr lang="en-US" dirty="0"/>
                    </a:p>
                  </a:txBody>
                  <a:tcPr/>
                </a:tc>
                <a:extLst>
                  <a:ext uri="{0D108BD9-81ED-4DB2-BD59-A6C34878D82A}">
                    <a16:rowId xmlns:a16="http://schemas.microsoft.com/office/drawing/2014/main" val="2467119500"/>
                  </a:ext>
                </a:extLst>
              </a:tr>
              <a:tr h="887203">
                <a:tc>
                  <a:txBody>
                    <a:bodyPr/>
                    <a:lstStyle/>
                    <a:p>
                      <a:r>
                        <a:rPr lang="en-US" sz="1700" dirty="0">
                          <a:solidFill>
                            <a:schemeClr val="tx1"/>
                          </a:solidFill>
                        </a:rPr>
                        <a:t>Medical Records Reviewed by Birth Defects Staff, 2023</a:t>
                      </a:r>
                    </a:p>
                  </a:txBody>
                  <a:tcPr/>
                </a:tc>
                <a:tc>
                  <a:txBody>
                    <a:bodyPr/>
                    <a:lstStyle/>
                    <a:p>
                      <a:r>
                        <a:rPr lang="en-US" sz="1700" dirty="0">
                          <a:solidFill>
                            <a:schemeClr val="tx1"/>
                          </a:solidFill>
                        </a:rPr>
                        <a:t>81,000</a:t>
                      </a:r>
                    </a:p>
                  </a:txBody>
                  <a:tcPr/>
                </a:tc>
                <a:extLst>
                  <a:ext uri="{0D108BD9-81ED-4DB2-BD59-A6C34878D82A}">
                    <a16:rowId xmlns:a16="http://schemas.microsoft.com/office/drawing/2014/main" val="3383215902"/>
                  </a:ext>
                </a:extLst>
              </a:tr>
              <a:tr h="622599">
                <a:tc>
                  <a:txBody>
                    <a:bodyPr/>
                    <a:lstStyle/>
                    <a:p>
                      <a:r>
                        <a:rPr lang="en-US" sz="1700" dirty="0">
                          <a:solidFill>
                            <a:schemeClr val="tx1"/>
                          </a:solidFill>
                        </a:rPr>
                        <a:t>Reported Texas Birth Defects, 2020</a:t>
                      </a:r>
                    </a:p>
                  </a:txBody>
                  <a:tcPr/>
                </a:tc>
                <a:tc>
                  <a:txBody>
                    <a:bodyPr/>
                    <a:lstStyle/>
                    <a:p>
                      <a:r>
                        <a:rPr lang="en-US" sz="1700" dirty="0">
                          <a:solidFill>
                            <a:schemeClr val="tx1"/>
                          </a:solidFill>
                        </a:rPr>
                        <a:t>Over 25,000</a:t>
                      </a:r>
                    </a:p>
                  </a:txBody>
                  <a:tcPr/>
                </a:tc>
                <a:extLst>
                  <a:ext uri="{0D108BD9-81ED-4DB2-BD59-A6C34878D82A}">
                    <a16:rowId xmlns:a16="http://schemas.microsoft.com/office/drawing/2014/main" val="2509526259"/>
                  </a:ext>
                </a:extLst>
              </a:tr>
            </a:tbl>
          </a:graphicData>
        </a:graphic>
      </p:graphicFrame>
    </p:spTree>
    <p:extLst>
      <p:ext uri="{BB962C8B-B14F-4D97-AF65-F5344CB8AC3E}">
        <p14:creationId xmlns:p14="http://schemas.microsoft.com/office/powerpoint/2010/main" val="31086978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Questions?</a:t>
            </a:r>
          </a:p>
        </p:txBody>
      </p:sp>
      <p:sp>
        <p:nvSpPr>
          <p:cNvPr id="6" name="Text Placeholder 5"/>
          <p:cNvSpPr>
            <a:spLocks noGrp="1"/>
          </p:cNvSpPr>
          <p:nvPr>
            <p:ph type="body" idx="1"/>
          </p:nvPr>
        </p:nvSpPr>
        <p:spPr/>
        <p:txBody>
          <a:bodyPr/>
          <a:lstStyle/>
          <a:p>
            <a:endParaRPr lang="en-US" dirty="0"/>
          </a:p>
        </p:txBody>
      </p:sp>
      <p:sp>
        <p:nvSpPr>
          <p:cNvPr id="2" name="Footer Placeholder 1">
            <a:extLst>
              <a:ext uri="{FF2B5EF4-FFF2-40B4-BE49-F238E27FC236}">
                <a16:creationId xmlns:a16="http://schemas.microsoft.com/office/drawing/2014/main" id="{22D22AA2-896A-72D6-3646-390191A124C5}"/>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599609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1135"/>
            <a:ext cx="10515600" cy="1325563"/>
          </a:xfrm>
        </p:spPr>
        <p:txBody>
          <a:bodyPr anchor="ctr">
            <a:normAutofit/>
          </a:bodyPr>
          <a:lstStyle/>
          <a:p>
            <a:r>
              <a:rPr lang="en-US" dirty="0"/>
              <a:t>Texas Legislative Process</a:t>
            </a:r>
          </a:p>
        </p:txBody>
      </p:sp>
      <p:graphicFrame>
        <p:nvGraphicFramePr>
          <p:cNvPr id="11" name="Text Placeholder 3">
            <a:extLst>
              <a:ext uri="{FF2B5EF4-FFF2-40B4-BE49-F238E27FC236}">
                <a16:creationId xmlns:a16="http://schemas.microsoft.com/office/drawing/2014/main" id="{EC74BB7A-0C2D-8DF8-1499-FE7B7BE3B86A}"/>
              </a:ext>
            </a:extLst>
          </p:cNvPr>
          <p:cNvGraphicFramePr>
            <a:graphicFrameLocks noGrp="1"/>
          </p:cNvGraphicFramePr>
          <p:nvPr>
            <p:ph idx="1"/>
            <p:extLst>
              <p:ext uri="{D42A27DB-BD31-4B8C-83A1-F6EECF244321}">
                <p14:modId xmlns:p14="http://schemas.microsoft.com/office/powerpoint/2010/main" val="287218857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93720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42820-DAFF-4F50-4ED8-B84FE629DF9C}"/>
              </a:ext>
            </a:extLst>
          </p:cNvPr>
          <p:cNvSpPr>
            <a:spLocks noGrp="1"/>
          </p:cNvSpPr>
          <p:nvPr>
            <p:ph type="title"/>
          </p:nvPr>
        </p:nvSpPr>
        <p:spPr>
          <a:xfrm>
            <a:off x="838200" y="211135"/>
            <a:ext cx="7964277" cy="1325563"/>
          </a:xfrm>
        </p:spPr>
        <p:txBody>
          <a:bodyPr anchor="ctr">
            <a:normAutofit/>
          </a:bodyPr>
          <a:lstStyle/>
          <a:p>
            <a:r>
              <a:rPr lang="en-US" sz="3600" dirty="0"/>
              <a:t>Dates to Remember</a:t>
            </a:r>
          </a:p>
        </p:txBody>
      </p:sp>
      <p:graphicFrame>
        <p:nvGraphicFramePr>
          <p:cNvPr id="5" name="Text Placeholder 2">
            <a:extLst>
              <a:ext uri="{FF2B5EF4-FFF2-40B4-BE49-F238E27FC236}">
                <a16:creationId xmlns:a16="http://schemas.microsoft.com/office/drawing/2014/main" id="{62551CD7-AF7D-A98A-367E-24DB1A6D5E1E}"/>
              </a:ext>
            </a:extLst>
          </p:cNvPr>
          <p:cNvGraphicFramePr>
            <a:graphicFrameLocks noGrp="1"/>
          </p:cNvGraphicFramePr>
          <p:nvPr>
            <p:ph idx="1"/>
            <p:extLst>
              <p:ext uri="{D42A27DB-BD31-4B8C-83A1-F6EECF244321}">
                <p14:modId xmlns:p14="http://schemas.microsoft.com/office/powerpoint/2010/main" val="257035306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14728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8" name="Picture Placeholder 157" descr="Isometric drawing person climbing a mountain">
            <a:extLst>
              <a:ext uri="{FF2B5EF4-FFF2-40B4-BE49-F238E27FC236}">
                <a16:creationId xmlns:a16="http://schemas.microsoft.com/office/drawing/2014/main" id="{5AEC4904-7638-57CD-130D-B0230284BC5F}"/>
              </a:ext>
            </a:extLst>
          </p:cNvPr>
          <p:cNvPicPr>
            <a:picLocks noGrp="1" noChangeAspect="1"/>
          </p:cNvPicPr>
          <p:nvPr>
            <p:ph sz="quarter" idx="13"/>
          </p:nvPr>
        </p:nvPicPr>
        <p:blipFill rotWithShape="1">
          <a:blip r:embed="rId3">
            <a:duotone>
              <a:prstClr val="black"/>
              <a:schemeClr val="accent1">
                <a:tint val="45000"/>
                <a:satMod val="400000"/>
              </a:schemeClr>
            </a:duotone>
            <a:extLst>
              <a:ext uri="{96DAC541-7B7A-43D3-8B79-37D633B846F1}">
                <asvg:svgBlip xmlns:asvg="http://schemas.microsoft.com/office/drawing/2016/SVG/main" r:embed="rId4"/>
              </a:ext>
            </a:extLst>
          </a:blip>
          <a:stretch/>
        </p:blipFill>
        <p:spPr>
          <a:xfrm>
            <a:off x="1385120" y="2790352"/>
            <a:ext cx="7231683" cy="4124319"/>
          </a:xfrm>
        </p:spPr>
      </p:pic>
      <p:sp>
        <p:nvSpPr>
          <p:cNvPr id="7" name="Text Placeholder 5">
            <a:extLst>
              <a:ext uri="{FF2B5EF4-FFF2-40B4-BE49-F238E27FC236}">
                <a16:creationId xmlns:a16="http://schemas.microsoft.com/office/drawing/2014/main" id="{A95A98F0-0A20-F875-6CF9-603F98BC5EC5}"/>
              </a:ext>
            </a:extLst>
          </p:cNvPr>
          <p:cNvSpPr txBox="1">
            <a:spLocks/>
          </p:cNvSpPr>
          <p:nvPr/>
        </p:nvSpPr>
        <p:spPr>
          <a:xfrm>
            <a:off x="401757" y="368912"/>
            <a:ext cx="8466586" cy="448104"/>
          </a:xfrm>
          <a:prstGeom prst="homePlate">
            <a:avLst/>
          </a:prstGeom>
          <a:solidFill>
            <a:schemeClr val="accent4"/>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solidFill>
                  <a:schemeClr val="accent1"/>
                </a:solidFill>
              </a:rPr>
              <a:t>The Life Cycle of Legislation</a:t>
            </a:r>
          </a:p>
        </p:txBody>
      </p:sp>
      <p:cxnSp>
        <p:nvCxnSpPr>
          <p:cNvPr id="14" name="Straight Connector 13">
            <a:extLst>
              <a:ext uri="{FF2B5EF4-FFF2-40B4-BE49-F238E27FC236}">
                <a16:creationId xmlns:a16="http://schemas.microsoft.com/office/drawing/2014/main" id="{DBCEBCD3-9791-70DA-4651-0BF3DB6B7D3B}"/>
              </a:ext>
            </a:extLst>
          </p:cNvPr>
          <p:cNvCxnSpPr/>
          <p:nvPr/>
        </p:nvCxnSpPr>
        <p:spPr>
          <a:xfrm>
            <a:off x="375385" y="1896826"/>
            <a:ext cx="11482939"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0B0F6601-CE80-9D57-8BA6-CF50E67C0D9A}"/>
              </a:ext>
            </a:extLst>
          </p:cNvPr>
          <p:cNvCxnSpPr>
            <a:cxnSpLocks/>
          </p:cNvCxnSpPr>
          <p:nvPr/>
        </p:nvCxnSpPr>
        <p:spPr>
          <a:xfrm>
            <a:off x="375385" y="1896826"/>
            <a:ext cx="0" cy="33592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63C7718-9044-529F-A080-79241DF0EF46}"/>
              </a:ext>
            </a:extLst>
          </p:cNvPr>
          <p:cNvCxnSpPr>
            <a:cxnSpLocks/>
          </p:cNvCxnSpPr>
          <p:nvPr/>
        </p:nvCxnSpPr>
        <p:spPr>
          <a:xfrm>
            <a:off x="2073977" y="1896826"/>
            <a:ext cx="0" cy="22330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66C0738-715B-5687-16CD-AA5DBBEEB81B}"/>
              </a:ext>
            </a:extLst>
          </p:cNvPr>
          <p:cNvCxnSpPr>
            <a:cxnSpLocks/>
          </p:cNvCxnSpPr>
          <p:nvPr/>
        </p:nvCxnSpPr>
        <p:spPr>
          <a:xfrm>
            <a:off x="3772569" y="1914472"/>
            <a:ext cx="0" cy="6545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A11E9D8D-5CC5-94B1-BB8E-C3AC1E58E592}"/>
              </a:ext>
            </a:extLst>
          </p:cNvPr>
          <p:cNvCxnSpPr/>
          <p:nvPr/>
        </p:nvCxnSpPr>
        <p:spPr>
          <a:xfrm>
            <a:off x="5471161" y="1914472"/>
            <a:ext cx="0" cy="13090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B80D92AB-CF18-B194-1494-ACFBB1964BB7}"/>
              </a:ext>
            </a:extLst>
          </p:cNvPr>
          <p:cNvCxnSpPr>
            <a:cxnSpLocks/>
          </p:cNvCxnSpPr>
          <p:nvPr/>
        </p:nvCxnSpPr>
        <p:spPr>
          <a:xfrm>
            <a:off x="7169752" y="1914472"/>
            <a:ext cx="0" cy="19822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15609CE3-79F7-520D-8C98-8CC2C7A765D6}"/>
              </a:ext>
            </a:extLst>
          </p:cNvPr>
          <p:cNvCxnSpPr>
            <a:cxnSpLocks/>
          </p:cNvCxnSpPr>
          <p:nvPr/>
        </p:nvCxnSpPr>
        <p:spPr>
          <a:xfrm>
            <a:off x="8868343" y="1914472"/>
            <a:ext cx="0" cy="27603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1BE24615-A810-05B2-78FA-DD4D05643CD4}"/>
              </a:ext>
            </a:extLst>
          </p:cNvPr>
          <p:cNvCxnSpPr>
            <a:cxnSpLocks/>
          </p:cNvCxnSpPr>
          <p:nvPr/>
        </p:nvCxnSpPr>
        <p:spPr>
          <a:xfrm>
            <a:off x="10566934" y="1914472"/>
            <a:ext cx="0" cy="30624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 Placeholder 98">
            <a:extLst>
              <a:ext uri="{FF2B5EF4-FFF2-40B4-BE49-F238E27FC236}">
                <a16:creationId xmlns:a16="http://schemas.microsoft.com/office/drawing/2014/main" id="{EC388B16-CA47-3031-B133-442F324CE6EE}"/>
              </a:ext>
            </a:extLst>
          </p:cNvPr>
          <p:cNvSpPr txBox="1">
            <a:spLocks/>
          </p:cNvSpPr>
          <p:nvPr/>
        </p:nvSpPr>
        <p:spPr>
          <a:xfrm>
            <a:off x="31916" y="5265694"/>
            <a:ext cx="2143125" cy="67806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dirty="0">
                <a:solidFill>
                  <a:srgbClr val="264780"/>
                </a:solidFill>
              </a:rPr>
              <a:t>Pre-Filing</a:t>
            </a:r>
          </a:p>
        </p:txBody>
      </p:sp>
      <p:sp>
        <p:nvSpPr>
          <p:cNvPr id="37" name="Text Placeholder 98">
            <a:extLst>
              <a:ext uri="{FF2B5EF4-FFF2-40B4-BE49-F238E27FC236}">
                <a16:creationId xmlns:a16="http://schemas.microsoft.com/office/drawing/2014/main" id="{321CFDA5-DC42-E4BF-4FD6-E5141BCE0E37}"/>
              </a:ext>
            </a:extLst>
          </p:cNvPr>
          <p:cNvSpPr txBox="1">
            <a:spLocks/>
          </p:cNvSpPr>
          <p:nvPr/>
        </p:nvSpPr>
        <p:spPr>
          <a:xfrm>
            <a:off x="1526204" y="4137416"/>
            <a:ext cx="2143125" cy="67806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dirty="0">
                <a:solidFill>
                  <a:srgbClr val="264780"/>
                </a:solidFill>
              </a:rPr>
              <a:t>Session Starts</a:t>
            </a:r>
          </a:p>
        </p:txBody>
      </p:sp>
      <p:sp>
        <p:nvSpPr>
          <p:cNvPr id="39" name="Text Placeholder 98">
            <a:extLst>
              <a:ext uri="{FF2B5EF4-FFF2-40B4-BE49-F238E27FC236}">
                <a16:creationId xmlns:a16="http://schemas.microsoft.com/office/drawing/2014/main" id="{27C55EA9-4904-9C9F-019C-28BB85546C73}"/>
              </a:ext>
            </a:extLst>
          </p:cNvPr>
          <p:cNvSpPr txBox="1">
            <a:spLocks/>
          </p:cNvSpPr>
          <p:nvPr/>
        </p:nvSpPr>
        <p:spPr>
          <a:xfrm>
            <a:off x="3038289" y="2578356"/>
            <a:ext cx="2282420" cy="67806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dirty="0">
                <a:solidFill>
                  <a:srgbClr val="264780"/>
                </a:solidFill>
              </a:rPr>
              <a:t>Filing Deadline</a:t>
            </a:r>
          </a:p>
        </p:txBody>
      </p:sp>
      <p:sp>
        <p:nvSpPr>
          <p:cNvPr id="42" name="Text Placeholder 98">
            <a:extLst>
              <a:ext uri="{FF2B5EF4-FFF2-40B4-BE49-F238E27FC236}">
                <a16:creationId xmlns:a16="http://schemas.microsoft.com/office/drawing/2014/main" id="{B1691500-654F-9657-1924-AEE952F5F9BB}"/>
              </a:ext>
            </a:extLst>
          </p:cNvPr>
          <p:cNvSpPr txBox="1">
            <a:spLocks/>
          </p:cNvSpPr>
          <p:nvPr/>
        </p:nvSpPr>
        <p:spPr>
          <a:xfrm>
            <a:off x="5045291" y="3208540"/>
            <a:ext cx="2143125" cy="67806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dirty="0">
                <a:solidFill>
                  <a:schemeClr val="accent4">
                    <a:lumMod val="75000"/>
                  </a:schemeClr>
                </a:solidFill>
              </a:rPr>
              <a:t>1</a:t>
            </a:r>
            <a:r>
              <a:rPr lang="en-US" sz="2400" b="1" baseline="30000" dirty="0">
                <a:solidFill>
                  <a:schemeClr val="accent4">
                    <a:lumMod val="75000"/>
                  </a:schemeClr>
                </a:solidFill>
              </a:rPr>
              <a:t>st</a:t>
            </a:r>
            <a:r>
              <a:rPr lang="en-US" sz="2400" b="1" dirty="0">
                <a:solidFill>
                  <a:schemeClr val="accent4">
                    <a:lumMod val="75000"/>
                  </a:schemeClr>
                </a:solidFill>
              </a:rPr>
              <a:t> Chamber</a:t>
            </a:r>
          </a:p>
        </p:txBody>
      </p:sp>
      <p:sp>
        <p:nvSpPr>
          <p:cNvPr id="44" name="Text Placeholder 98">
            <a:extLst>
              <a:ext uri="{FF2B5EF4-FFF2-40B4-BE49-F238E27FC236}">
                <a16:creationId xmlns:a16="http://schemas.microsoft.com/office/drawing/2014/main" id="{F1BD916D-61EA-0A01-C2F1-B46882218630}"/>
              </a:ext>
            </a:extLst>
          </p:cNvPr>
          <p:cNvSpPr txBox="1">
            <a:spLocks/>
          </p:cNvSpPr>
          <p:nvPr/>
        </p:nvSpPr>
        <p:spPr>
          <a:xfrm>
            <a:off x="5676331" y="3857756"/>
            <a:ext cx="3180847" cy="67806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sz="2400" b="1" dirty="0">
                <a:solidFill>
                  <a:schemeClr val="accent4">
                    <a:lumMod val="75000"/>
                  </a:schemeClr>
                </a:solidFill>
              </a:rPr>
              <a:t>Committees Stop Working</a:t>
            </a:r>
          </a:p>
        </p:txBody>
      </p:sp>
      <p:sp>
        <p:nvSpPr>
          <p:cNvPr id="45" name="Text Placeholder 98">
            <a:extLst>
              <a:ext uri="{FF2B5EF4-FFF2-40B4-BE49-F238E27FC236}">
                <a16:creationId xmlns:a16="http://schemas.microsoft.com/office/drawing/2014/main" id="{86CCFB3D-6E7C-1467-08A6-6FBC006F99F9}"/>
              </a:ext>
            </a:extLst>
          </p:cNvPr>
          <p:cNvSpPr txBox="1">
            <a:spLocks/>
          </p:cNvSpPr>
          <p:nvPr/>
        </p:nvSpPr>
        <p:spPr>
          <a:xfrm>
            <a:off x="8522671" y="4721931"/>
            <a:ext cx="2143125" cy="67806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dirty="0">
                <a:solidFill>
                  <a:schemeClr val="accent4">
                    <a:lumMod val="75000"/>
                  </a:schemeClr>
                </a:solidFill>
              </a:rPr>
              <a:t>Sine Die</a:t>
            </a:r>
          </a:p>
        </p:txBody>
      </p:sp>
      <p:sp>
        <p:nvSpPr>
          <p:cNvPr id="49" name="Text Placeholder 98">
            <a:extLst>
              <a:ext uri="{FF2B5EF4-FFF2-40B4-BE49-F238E27FC236}">
                <a16:creationId xmlns:a16="http://schemas.microsoft.com/office/drawing/2014/main" id="{AA0481A8-5C76-C257-FF5C-CF8511C89ACE}"/>
              </a:ext>
            </a:extLst>
          </p:cNvPr>
          <p:cNvSpPr txBox="1">
            <a:spLocks/>
          </p:cNvSpPr>
          <p:nvPr/>
        </p:nvSpPr>
        <p:spPr>
          <a:xfrm>
            <a:off x="9735317" y="5048647"/>
            <a:ext cx="2143125" cy="67806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sz="2400" b="1" dirty="0">
                <a:solidFill>
                  <a:schemeClr val="accent4">
                    <a:lumMod val="75000"/>
                  </a:schemeClr>
                </a:solidFill>
              </a:rPr>
              <a:t>Veto Period Ends</a:t>
            </a:r>
          </a:p>
        </p:txBody>
      </p:sp>
      <p:sp>
        <p:nvSpPr>
          <p:cNvPr id="55" name="Text Placeholder 8">
            <a:extLst>
              <a:ext uri="{FF2B5EF4-FFF2-40B4-BE49-F238E27FC236}">
                <a16:creationId xmlns:a16="http://schemas.microsoft.com/office/drawing/2014/main" id="{CC16FC56-18A0-16D0-6568-D28284D2C392}"/>
              </a:ext>
            </a:extLst>
          </p:cNvPr>
          <p:cNvSpPr txBox="1">
            <a:spLocks/>
          </p:cNvSpPr>
          <p:nvPr/>
        </p:nvSpPr>
        <p:spPr>
          <a:xfrm>
            <a:off x="401758" y="1995851"/>
            <a:ext cx="1554480" cy="839183"/>
          </a:xfrm>
          <a:prstGeom prst="rect">
            <a:avLst/>
          </a:prstGeom>
        </p:spPr>
        <p:txBody>
          <a:bodyPr vert="horz" lIns="91440" tIns="45720" rIns="91440" bIns="45720" rtlCol="0">
            <a:noAutofit/>
          </a:bodyPr>
          <a:lstStyle>
            <a:lvl1pPr marL="0" indent="0" algn="l" defTabSz="914400" rtl="0" eaLnBrk="1" latinLnBrk="0" hangingPunct="1">
              <a:lnSpc>
                <a:spcPts val="1500"/>
              </a:lnSpc>
              <a:spcBef>
                <a:spcPts val="0"/>
              </a:spcBef>
              <a:buFont typeface="Arial" panose="020B0604020202020204" pitchFamily="34" charset="0"/>
              <a:buNone/>
              <a:defRPr sz="1200" b="0" kern="1200" spc="0" baseline="0">
                <a:solidFill>
                  <a:schemeClr val="tx2"/>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ts val="1500"/>
              </a:lnSpc>
              <a:spcBef>
                <a:spcPts val="0"/>
              </a:spcBef>
              <a:spcAft>
                <a:spcPts val="0"/>
              </a:spcAft>
              <a:buClrTx/>
              <a:buSzTx/>
              <a:buFont typeface="Arial" panose="020B0604020202020204" pitchFamily="34" charset="0"/>
              <a:buNone/>
              <a:tabLst/>
              <a:defRPr/>
            </a:pPr>
            <a:r>
              <a:rPr kumimoji="0" lang="en-US" i="0" u="none" strike="noStrike" kern="1200" cap="none" spc="0" normalizeH="0" baseline="0" noProof="0" dirty="0">
                <a:ln>
                  <a:noFill/>
                </a:ln>
                <a:solidFill>
                  <a:srgbClr val="44546A"/>
                </a:solidFill>
                <a:effectLst/>
                <a:uLnTx/>
                <a:uFillTx/>
                <a:latin typeface="Calibri" panose="020F0502020204030204"/>
                <a:ea typeface="+mn-ea"/>
                <a:cs typeface="+mn-cs"/>
              </a:rPr>
              <a:t>November 12, 2024</a:t>
            </a:r>
          </a:p>
          <a:p>
            <a:pPr marL="0" marR="0" lvl="0" indent="0" algn="l" defTabSz="914400" rtl="0" eaLnBrk="1" fontAlgn="auto" latinLnBrk="0" hangingPunct="1">
              <a:lnSpc>
                <a:spcPts val="1500"/>
              </a:lnSpc>
              <a:spcBef>
                <a:spcPts val="0"/>
              </a:spcBef>
              <a:spcAft>
                <a:spcPts val="0"/>
              </a:spcAft>
              <a:buClrTx/>
              <a:buSzTx/>
              <a:buFont typeface="Arial" panose="020B0604020202020204" pitchFamily="34" charset="0"/>
              <a:buNone/>
              <a:tabLst/>
              <a:defRPr/>
            </a:pPr>
            <a:endParaRPr kumimoji="0" lang="en-US" i="0" u="none" strike="noStrike" kern="1200" cap="none" spc="0" normalizeH="0" baseline="0" noProof="0" dirty="0">
              <a:ln>
                <a:noFill/>
              </a:ln>
              <a:solidFill>
                <a:srgbClr val="44546A"/>
              </a:solidFill>
              <a:effectLst/>
              <a:uLnTx/>
              <a:uFillTx/>
              <a:latin typeface="Calibri" panose="020F0502020204030204"/>
              <a:ea typeface="+mn-ea"/>
              <a:cs typeface="+mn-cs"/>
            </a:endParaRPr>
          </a:p>
        </p:txBody>
      </p:sp>
      <p:sp>
        <p:nvSpPr>
          <p:cNvPr id="56" name="Text Placeholder 9">
            <a:extLst>
              <a:ext uri="{FF2B5EF4-FFF2-40B4-BE49-F238E27FC236}">
                <a16:creationId xmlns:a16="http://schemas.microsoft.com/office/drawing/2014/main" id="{97FC23D6-419C-7A55-4B94-DCCE22CA3E08}"/>
              </a:ext>
            </a:extLst>
          </p:cNvPr>
          <p:cNvSpPr txBox="1">
            <a:spLocks/>
          </p:cNvSpPr>
          <p:nvPr/>
        </p:nvSpPr>
        <p:spPr>
          <a:xfrm>
            <a:off x="2106690" y="1995851"/>
            <a:ext cx="1554480" cy="839183"/>
          </a:xfrm>
          <a:prstGeom prst="rect">
            <a:avLst/>
          </a:prstGeom>
        </p:spPr>
        <p:txBody>
          <a:bodyPr vert="horz" lIns="91440" tIns="45720" rIns="91440" bIns="45720" rtlCol="0">
            <a:noAutofit/>
          </a:bodyPr>
          <a:lstStyle>
            <a:lvl1pPr marL="0" indent="0" algn="l" defTabSz="914400" rtl="0" eaLnBrk="1" latinLnBrk="0" hangingPunct="1">
              <a:lnSpc>
                <a:spcPts val="1500"/>
              </a:lnSpc>
              <a:spcBef>
                <a:spcPts val="0"/>
              </a:spcBef>
              <a:buFont typeface="Arial" panose="020B0604020202020204" pitchFamily="34" charset="0"/>
              <a:buNone/>
              <a:defRPr sz="1200" b="0" kern="1200" spc="0" baseline="0">
                <a:solidFill>
                  <a:schemeClr val="tx2"/>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ts val="1500"/>
              </a:lnSpc>
              <a:spcBef>
                <a:spcPts val="0"/>
              </a:spcBef>
              <a:spcAft>
                <a:spcPts val="0"/>
              </a:spcAft>
              <a:buClrTx/>
              <a:buSzTx/>
              <a:buFont typeface="Arial" panose="020B0604020202020204" pitchFamily="34" charset="0"/>
              <a:buNone/>
              <a:tabLst/>
              <a:defRPr/>
            </a:pPr>
            <a:r>
              <a:rPr lang="en-US" dirty="0">
                <a:solidFill>
                  <a:srgbClr val="44546A"/>
                </a:solidFill>
                <a:latin typeface="Calibri" panose="020F0502020204030204"/>
              </a:rPr>
              <a:t>January 14, 2025</a:t>
            </a:r>
            <a:endParaRPr kumimoji="0" lang="en-US" i="0" u="none" strike="noStrike" kern="1200" cap="none" spc="0" normalizeH="0" baseline="0" noProof="0" dirty="0">
              <a:ln>
                <a:noFill/>
              </a:ln>
              <a:solidFill>
                <a:srgbClr val="44546A"/>
              </a:solidFill>
              <a:effectLst/>
              <a:uLnTx/>
              <a:uFillTx/>
              <a:latin typeface="Calibri" panose="020F0502020204030204"/>
              <a:ea typeface="+mn-ea"/>
              <a:cs typeface="+mn-cs"/>
            </a:endParaRPr>
          </a:p>
          <a:p>
            <a:pPr marL="0" marR="0" lvl="0" indent="0" algn="l" defTabSz="914400" rtl="0" eaLnBrk="1" fontAlgn="auto" latinLnBrk="0" hangingPunct="1">
              <a:lnSpc>
                <a:spcPts val="1500"/>
              </a:lnSpc>
              <a:spcBef>
                <a:spcPts val="0"/>
              </a:spcBef>
              <a:spcAft>
                <a:spcPts val="0"/>
              </a:spcAft>
              <a:buClrTx/>
              <a:buSzTx/>
              <a:buFont typeface="Arial" panose="020B0604020202020204" pitchFamily="34" charset="0"/>
              <a:buNone/>
              <a:tabLst/>
              <a:defRPr/>
            </a:pPr>
            <a:endParaRPr kumimoji="0" lang="en-US" i="0" u="none" strike="noStrike" kern="1200" cap="none" spc="0" normalizeH="0" baseline="0" noProof="0" dirty="0">
              <a:ln>
                <a:noFill/>
              </a:ln>
              <a:solidFill>
                <a:srgbClr val="44546A"/>
              </a:solidFill>
              <a:effectLst/>
              <a:uLnTx/>
              <a:uFillTx/>
              <a:latin typeface="Calibri" panose="020F0502020204030204"/>
              <a:ea typeface="+mn-ea"/>
              <a:cs typeface="+mn-cs"/>
            </a:endParaRPr>
          </a:p>
        </p:txBody>
      </p:sp>
      <p:sp>
        <p:nvSpPr>
          <p:cNvPr id="57" name="Text Placeholder 27">
            <a:extLst>
              <a:ext uri="{FF2B5EF4-FFF2-40B4-BE49-F238E27FC236}">
                <a16:creationId xmlns:a16="http://schemas.microsoft.com/office/drawing/2014/main" id="{3BDCB1A6-B516-0B49-F8D9-EA3537BB42B0}"/>
              </a:ext>
            </a:extLst>
          </p:cNvPr>
          <p:cNvSpPr txBox="1">
            <a:spLocks/>
          </p:cNvSpPr>
          <p:nvPr/>
        </p:nvSpPr>
        <p:spPr>
          <a:xfrm>
            <a:off x="3888182" y="1995851"/>
            <a:ext cx="1554480" cy="839183"/>
          </a:xfrm>
          <a:prstGeom prst="rect">
            <a:avLst/>
          </a:prstGeom>
        </p:spPr>
        <p:txBody>
          <a:bodyPr vert="horz" lIns="91440" tIns="45720" rIns="91440" bIns="45720" rtlCol="0">
            <a:noAutofit/>
          </a:bodyPr>
          <a:lstStyle>
            <a:lvl1pPr marL="0" indent="0" algn="l" defTabSz="914400" rtl="0" eaLnBrk="1" latinLnBrk="0" hangingPunct="1">
              <a:lnSpc>
                <a:spcPts val="1500"/>
              </a:lnSpc>
              <a:spcBef>
                <a:spcPts val="0"/>
              </a:spcBef>
              <a:buFont typeface="Arial" panose="020B0604020202020204" pitchFamily="34" charset="0"/>
              <a:buNone/>
              <a:defRPr sz="1200" b="0" kern="1200" spc="0" baseline="0">
                <a:solidFill>
                  <a:schemeClr val="tx2"/>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ts val="1500"/>
              </a:lnSpc>
              <a:spcBef>
                <a:spcPts val="0"/>
              </a:spcBef>
              <a:spcAft>
                <a:spcPts val="0"/>
              </a:spcAft>
              <a:buClrTx/>
              <a:buSzTx/>
              <a:buFont typeface="Arial" panose="020B0604020202020204" pitchFamily="34" charset="0"/>
              <a:buNone/>
              <a:tabLst/>
              <a:defRPr/>
            </a:pPr>
            <a:r>
              <a:rPr kumimoji="0" lang="en-US" i="0" u="none" strike="noStrike" kern="1200" cap="none" spc="0" normalizeH="0" baseline="0" noProof="0" dirty="0">
                <a:ln>
                  <a:noFill/>
                </a:ln>
                <a:solidFill>
                  <a:srgbClr val="44546A"/>
                </a:solidFill>
                <a:effectLst/>
                <a:uLnTx/>
                <a:uFillTx/>
                <a:latin typeface="Calibri" panose="020F0502020204030204"/>
                <a:ea typeface="+mn-ea"/>
                <a:cs typeface="+mn-cs"/>
              </a:rPr>
              <a:t>March 14, 2025</a:t>
            </a:r>
          </a:p>
        </p:txBody>
      </p:sp>
      <p:sp>
        <p:nvSpPr>
          <p:cNvPr id="58" name="Text Placeholder 62">
            <a:extLst>
              <a:ext uri="{FF2B5EF4-FFF2-40B4-BE49-F238E27FC236}">
                <a16:creationId xmlns:a16="http://schemas.microsoft.com/office/drawing/2014/main" id="{05994CAC-CEBA-EF0D-E43A-0BA66C5EC4B8}"/>
              </a:ext>
            </a:extLst>
          </p:cNvPr>
          <p:cNvSpPr txBox="1">
            <a:spLocks/>
          </p:cNvSpPr>
          <p:nvPr/>
        </p:nvSpPr>
        <p:spPr>
          <a:xfrm>
            <a:off x="5527314" y="1995851"/>
            <a:ext cx="1554480" cy="839183"/>
          </a:xfrm>
          <a:prstGeom prst="rect">
            <a:avLst/>
          </a:prstGeom>
        </p:spPr>
        <p:txBody>
          <a:bodyPr vert="horz" lIns="91440" tIns="45720" rIns="91440" bIns="45720" rtlCol="0">
            <a:noAutofit/>
          </a:bodyPr>
          <a:lstStyle>
            <a:lvl1pPr marL="0" indent="0" algn="l" defTabSz="914400" rtl="0" eaLnBrk="1" latinLnBrk="0" hangingPunct="1">
              <a:lnSpc>
                <a:spcPts val="1500"/>
              </a:lnSpc>
              <a:spcBef>
                <a:spcPts val="0"/>
              </a:spcBef>
              <a:buFont typeface="Arial" panose="020B0604020202020204" pitchFamily="34" charset="0"/>
              <a:buNone/>
              <a:defRPr sz="1200" b="0" kern="1200" spc="0" baseline="0">
                <a:solidFill>
                  <a:schemeClr val="tx2"/>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ts val="1500"/>
              </a:lnSpc>
              <a:spcBef>
                <a:spcPts val="0"/>
              </a:spcBef>
              <a:spcAft>
                <a:spcPts val="0"/>
              </a:spcAft>
              <a:buClrTx/>
              <a:buSzTx/>
              <a:buFont typeface="Arial" panose="020B0604020202020204" pitchFamily="34" charset="0"/>
              <a:buNone/>
              <a:tabLst/>
              <a:defRPr/>
            </a:pPr>
            <a:r>
              <a:rPr kumimoji="0" lang="en-US" i="0" u="none" strike="noStrike" kern="1200" cap="none" spc="0" normalizeH="0" baseline="0" noProof="0" dirty="0">
                <a:ln>
                  <a:noFill/>
                </a:ln>
                <a:solidFill>
                  <a:srgbClr val="44546A"/>
                </a:solidFill>
                <a:effectLst/>
                <a:uLnTx/>
                <a:uFillTx/>
                <a:latin typeface="Calibri" panose="020F0502020204030204"/>
                <a:ea typeface="+mn-ea"/>
                <a:cs typeface="+mn-cs"/>
              </a:rPr>
              <a:t>May 14, 2025</a:t>
            </a:r>
          </a:p>
          <a:p>
            <a:pPr marL="0" marR="0" lvl="0" indent="0" algn="l" defTabSz="914400" rtl="0" eaLnBrk="1" fontAlgn="auto" latinLnBrk="0" hangingPunct="1">
              <a:lnSpc>
                <a:spcPts val="1500"/>
              </a:lnSpc>
              <a:spcBef>
                <a:spcPts val="0"/>
              </a:spcBef>
              <a:spcAft>
                <a:spcPts val="0"/>
              </a:spcAft>
              <a:buClrTx/>
              <a:buSzTx/>
              <a:buFont typeface="Arial" panose="020B0604020202020204" pitchFamily="34" charset="0"/>
              <a:buNone/>
              <a:tabLst/>
              <a:defRPr/>
            </a:pPr>
            <a:endParaRPr kumimoji="0" lang="en-US" i="0" u="none" strike="noStrike" kern="1200" cap="none" spc="0" normalizeH="0" baseline="0" noProof="0" dirty="0">
              <a:ln>
                <a:noFill/>
              </a:ln>
              <a:solidFill>
                <a:srgbClr val="44546A"/>
              </a:solidFill>
              <a:effectLst/>
              <a:uLnTx/>
              <a:uFillTx/>
              <a:latin typeface="Calibri" panose="020F0502020204030204"/>
              <a:ea typeface="+mn-ea"/>
              <a:cs typeface="+mn-cs"/>
            </a:endParaRPr>
          </a:p>
        </p:txBody>
      </p:sp>
      <p:sp>
        <p:nvSpPr>
          <p:cNvPr id="59" name="Text Placeholder 63">
            <a:extLst>
              <a:ext uri="{FF2B5EF4-FFF2-40B4-BE49-F238E27FC236}">
                <a16:creationId xmlns:a16="http://schemas.microsoft.com/office/drawing/2014/main" id="{C4425C47-3FC1-64BB-488F-1EFDCB9D8D08}"/>
              </a:ext>
            </a:extLst>
          </p:cNvPr>
          <p:cNvSpPr txBox="1">
            <a:spLocks/>
          </p:cNvSpPr>
          <p:nvPr/>
        </p:nvSpPr>
        <p:spPr>
          <a:xfrm>
            <a:off x="7188416" y="1995851"/>
            <a:ext cx="1554480" cy="839183"/>
          </a:xfrm>
          <a:prstGeom prst="rect">
            <a:avLst/>
          </a:prstGeom>
        </p:spPr>
        <p:txBody>
          <a:bodyPr vert="horz" lIns="91440" tIns="45720" rIns="91440" bIns="45720" rtlCol="0">
            <a:noAutofit/>
          </a:bodyPr>
          <a:lstStyle>
            <a:lvl1pPr marL="0" indent="0" algn="l" defTabSz="914400" rtl="0" eaLnBrk="1" latinLnBrk="0" hangingPunct="1">
              <a:lnSpc>
                <a:spcPts val="1500"/>
              </a:lnSpc>
              <a:spcBef>
                <a:spcPts val="0"/>
              </a:spcBef>
              <a:buFont typeface="Arial" panose="020B0604020202020204" pitchFamily="34" charset="0"/>
              <a:buNone/>
              <a:defRPr sz="1200" b="0" kern="1200" spc="0" baseline="0">
                <a:solidFill>
                  <a:schemeClr val="tx2"/>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ts val="1500"/>
              </a:lnSpc>
              <a:spcBef>
                <a:spcPts val="0"/>
              </a:spcBef>
              <a:spcAft>
                <a:spcPts val="0"/>
              </a:spcAft>
              <a:buClrTx/>
              <a:buSzTx/>
              <a:buFont typeface="Arial" panose="020B0604020202020204" pitchFamily="34" charset="0"/>
              <a:buNone/>
              <a:tabLst/>
              <a:defRPr/>
            </a:pPr>
            <a:r>
              <a:rPr kumimoji="0" lang="en-US" i="0" u="none" strike="noStrike" kern="1200" cap="none" spc="0" normalizeH="0" baseline="0" noProof="0" dirty="0">
                <a:ln>
                  <a:noFill/>
                </a:ln>
                <a:solidFill>
                  <a:srgbClr val="44546A"/>
                </a:solidFill>
                <a:effectLst/>
                <a:uLnTx/>
                <a:uFillTx/>
                <a:latin typeface="Calibri" panose="020F0502020204030204"/>
                <a:ea typeface="+mn-ea"/>
                <a:cs typeface="+mn-cs"/>
              </a:rPr>
              <a:t>May 23-27, 2025​</a:t>
            </a:r>
          </a:p>
          <a:p>
            <a:pPr marL="0" marR="0" lvl="0" indent="0" algn="l" defTabSz="914400" rtl="0" eaLnBrk="1" fontAlgn="auto" latinLnBrk="0" hangingPunct="1">
              <a:lnSpc>
                <a:spcPts val="1500"/>
              </a:lnSpc>
              <a:spcBef>
                <a:spcPts val="0"/>
              </a:spcBef>
              <a:spcAft>
                <a:spcPts val="0"/>
              </a:spcAft>
              <a:buClrTx/>
              <a:buSzTx/>
              <a:buFont typeface="Arial" panose="020B0604020202020204" pitchFamily="34" charset="0"/>
              <a:buNone/>
              <a:tabLst/>
              <a:defRPr/>
            </a:pPr>
            <a:endParaRPr kumimoji="0" lang="en-US" i="0" u="none" strike="noStrike" kern="1200" cap="none" spc="0" normalizeH="0" baseline="0" noProof="0" dirty="0">
              <a:ln>
                <a:noFill/>
              </a:ln>
              <a:solidFill>
                <a:srgbClr val="44546A"/>
              </a:solidFill>
              <a:effectLst/>
              <a:uLnTx/>
              <a:uFillTx/>
              <a:latin typeface="Calibri" panose="020F0502020204030204"/>
              <a:ea typeface="+mn-ea"/>
              <a:cs typeface="+mn-cs"/>
            </a:endParaRPr>
          </a:p>
        </p:txBody>
      </p:sp>
      <p:sp>
        <p:nvSpPr>
          <p:cNvPr id="60" name="Text Placeholder 63">
            <a:extLst>
              <a:ext uri="{FF2B5EF4-FFF2-40B4-BE49-F238E27FC236}">
                <a16:creationId xmlns:a16="http://schemas.microsoft.com/office/drawing/2014/main" id="{2E9349B9-1E44-C5A2-D5C2-159669EAB56B}"/>
              </a:ext>
            </a:extLst>
          </p:cNvPr>
          <p:cNvSpPr txBox="1">
            <a:spLocks/>
          </p:cNvSpPr>
          <p:nvPr/>
        </p:nvSpPr>
        <p:spPr>
          <a:xfrm>
            <a:off x="8911489" y="1995850"/>
            <a:ext cx="1554480" cy="839183"/>
          </a:xfrm>
          <a:prstGeom prst="rect">
            <a:avLst/>
          </a:prstGeom>
        </p:spPr>
        <p:txBody>
          <a:bodyPr vert="horz" lIns="91440" tIns="45720" rIns="91440" bIns="45720" rtlCol="0">
            <a:noAutofit/>
          </a:bodyPr>
          <a:lstStyle>
            <a:lvl1pPr marL="0" indent="0" algn="l" defTabSz="914400" rtl="0" eaLnBrk="1" latinLnBrk="0" hangingPunct="1">
              <a:lnSpc>
                <a:spcPts val="1500"/>
              </a:lnSpc>
              <a:spcBef>
                <a:spcPts val="0"/>
              </a:spcBef>
              <a:buFont typeface="Arial" panose="020B0604020202020204" pitchFamily="34" charset="0"/>
              <a:buNone/>
              <a:defRPr sz="1200" b="0" kern="1200" spc="0" baseline="0">
                <a:solidFill>
                  <a:schemeClr val="tx2"/>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ts val="1500"/>
              </a:lnSpc>
              <a:spcBef>
                <a:spcPts val="0"/>
              </a:spcBef>
              <a:spcAft>
                <a:spcPts val="0"/>
              </a:spcAft>
              <a:buClrTx/>
              <a:buSzTx/>
              <a:buFont typeface="Arial" panose="020B0604020202020204" pitchFamily="34" charset="0"/>
              <a:buNone/>
              <a:tabLst/>
              <a:defRPr/>
            </a:pPr>
            <a:r>
              <a:rPr kumimoji="0" lang="en-US" i="0" u="none" strike="noStrike" kern="1200" cap="none" spc="0" normalizeH="0" baseline="0" noProof="0" dirty="0">
                <a:ln>
                  <a:noFill/>
                </a:ln>
                <a:solidFill>
                  <a:srgbClr val="44546A"/>
                </a:solidFill>
                <a:effectLst/>
                <a:uLnTx/>
                <a:uFillTx/>
                <a:latin typeface="Calibri" panose="020F0502020204030204"/>
                <a:ea typeface="+mn-ea"/>
                <a:cs typeface="+mn-cs"/>
              </a:rPr>
              <a:t>June 2, 2025</a:t>
            </a:r>
          </a:p>
          <a:p>
            <a:pPr marL="0" marR="0" lvl="0" indent="0" algn="l" defTabSz="914400" rtl="0" eaLnBrk="1" fontAlgn="auto" latinLnBrk="0" hangingPunct="1">
              <a:lnSpc>
                <a:spcPts val="1500"/>
              </a:lnSpc>
              <a:spcBef>
                <a:spcPts val="0"/>
              </a:spcBef>
              <a:spcAft>
                <a:spcPts val="0"/>
              </a:spcAft>
              <a:buClrTx/>
              <a:buSzTx/>
              <a:buFont typeface="Arial" panose="020B0604020202020204" pitchFamily="34" charset="0"/>
              <a:buNone/>
              <a:tabLst/>
              <a:defRPr/>
            </a:pPr>
            <a:endParaRPr kumimoji="0" lang="en-US" i="0" u="none" strike="noStrike" kern="1200" cap="none" spc="0" normalizeH="0" baseline="0" noProof="0" dirty="0">
              <a:ln>
                <a:noFill/>
              </a:ln>
              <a:solidFill>
                <a:srgbClr val="44546A"/>
              </a:solidFill>
              <a:effectLst/>
              <a:uLnTx/>
              <a:uFillTx/>
              <a:latin typeface="Calibri" panose="020F0502020204030204"/>
              <a:ea typeface="+mn-ea"/>
              <a:cs typeface="+mn-cs"/>
            </a:endParaRPr>
          </a:p>
        </p:txBody>
      </p:sp>
      <p:sp>
        <p:nvSpPr>
          <p:cNvPr id="61" name="Text Placeholder 63">
            <a:extLst>
              <a:ext uri="{FF2B5EF4-FFF2-40B4-BE49-F238E27FC236}">
                <a16:creationId xmlns:a16="http://schemas.microsoft.com/office/drawing/2014/main" id="{57DD932F-4519-8F39-4C9E-EBFE715FD1A5}"/>
              </a:ext>
            </a:extLst>
          </p:cNvPr>
          <p:cNvSpPr txBox="1">
            <a:spLocks/>
          </p:cNvSpPr>
          <p:nvPr/>
        </p:nvSpPr>
        <p:spPr>
          <a:xfrm>
            <a:off x="10665796" y="1992261"/>
            <a:ext cx="1554480" cy="839183"/>
          </a:xfrm>
          <a:prstGeom prst="rect">
            <a:avLst/>
          </a:prstGeom>
        </p:spPr>
        <p:txBody>
          <a:bodyPr vert="horz" lIns="91440" tIns="45720" rIns="91440" bIns="45720" rtlCol="0">
            <a:noAutofit/>
          </a:bodyPr>
          <a:lstStyle>
            <a:lvl1pPr marL="0" indent="0" algn="l" defTabSz="914400" rtl="0" eaLnBrk="1" latinLnBrk="0" hangingPunct="1">
              <a:lnSpc>
                <a:spcPts val="1500"/>
              </a:lnSpc>
              <a:spcBef>
                <a:spcPts val="0"/>
              </a:spcBef>
              <a:buFont typeface="Arial" panose="020B0604020202020204" pitchFamily="34" charset="0"/>
              <a:buNone/>
              <a:defRPr sz="1200" b="0" kern="1200" spc="0" baseline="0">
                <a:solidFill>
                  <a:schemeClr val="tx2"/>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ts val="1500"/>
              </a:lnSpc>
              <a:spcBef>
                <a:spcPts val="0"/>
              </a:spcBef>
              <a:spcAft>
                <a:spcPts val="0"/>
              </a:spcAft>
              <a:buClrTx/>
              <a:buSzTx/>
              <a:buFont typeface="Arial" panose="020B0604020202020204" pitchFamily="34" charset="0"/>
              <a:buNone/>
              <a:tabLst/>
              <a:defRPr/>
            </a:pPr>
            <a:r>
              <a:rPr kumimoji="0" lang="en-US" i="0" u="none" strike="noStrike" kern="1200" cap="none" spc="0" normalizeH="0" baseline="0" noProof="0" dirty="0">
                <a:ln>
                  <a:noFill/>
                </a:ln>
                <a:solidFill>
                  <a:srgbClr val="44546A"/>
                </a:solidFill>
                <a:effectLst/>
                <a:uLnTx/>
                <a:uFillTx/>
                <a:latin typeface="Calibri" panose="020F0502020204030204"/>
                <a:ea typeface="+mn-ea"/>
                <a:cs typeface="+mn-cs"/>
              </a:rPr>
              <a:t>June 22, 2025</a:t>
            </a:r>
          </a:p>
          <a:p>
            <a:pPr marL="0" marR="0" lvl="0" indent="0" algn="l" defTabSz="914400" rtl="0" eaLnBrk="1" fontAlgn="auto" latinLnBrk="0" hangingPunct="1">
              <a:lnSpc>
                <a:spcPts val="1500"/>
              </a:lnSpc>
              <a:spcBef>
                <a:spcPts val="0"/>
              </a:spcBef>
              <a:spcAft>
                <a:spcPts val="0"/>
              </a:spcAft>
              <a:buClrTx/>
              <a:buSzTx/>
              <a:buFont typeface="Arial" panose="020B0604020202020204" pitchFamily="34" charset="0"/>
              <a:buNone/>
              <a:tabLst/>
              <a:defRPr/>
            </a:pPr>
            <a:endParaRPr kumimoji="0" lang="en-US" i="0" u="none" strike="noStrike" kern="1200" cap="none" spc="0" normalizeH="0" baseline="0" noProof="0" dirty="0">
              <a:ln>
                <a:noFill/>
              </a:ln>
              <a:solidFill>
                <a:srgbClr val="44546A"/>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2016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F19FF4A-868B-710C-E19F-E232D828EF04}"/>
              </a:ext>
            </a:extLst>
          </p:cNvPr>
          <p:cNvSpPr>
            <a:spLocks noGrp="1"/>
          </p:cNvSpPr>
          <p:nvPr>
            <p:ph type="title"/>
          </p:nvPr>
        </p:nvSpPr>
        <p:spPr>
          <a:xfrm>
            <a:off x="838200" y="211135"/>
            <a:ext cx="10515600" cy="1325563"/>
          </a:xfrm>
        </p:spPr>
        <p:txBody>
          <a:bodyPr anchor="ctr">
            <a:normAutofit/>
          </a:bodyPr>
          <a:lstStyle/>
          <a:p>
            <a:r>
              <a:rPr lang="en-US" dirty="0"/>
              <a:t>Changing Landscape</a:t>
            </a:r>
          </a:p>
        </p:txBody>
      </p:sp>
      <p:graphicFrame>
        <p:nvGraphicFramePr>
          <p:cNvPr id="9" name="Content Placeholder 5">
            <a:extLst>
              <a:ext uri="{FF2B5EF4-FFF2-40B4-BE49-F238E27FC236}">
                <a16:creationId xmlns:a16="http://schemas.microsoft.com/office/drawing/2014/main" id="{A7CF5452-4FE8-85D8-7C53-94BC5B4128D2}"/>
              </a:ext>
            </a:extLst>
          </p:cNvPr>
          <p:cNvGraphicFramePr/>
          <p:nvPr>
            <p:extLst>
              <p:ext uri="{D42A27DB-BD31-4B8C-83A1-F6EECF244321}">
                <p14:modId xmlns:p14="http://schemas.microsoft.com/office/powerpoint/2010/main" val="71803168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83208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76D23-6423-38AA-82C3-260FB16CA49D}"/>
              </a:ext>
            </a:extLst>
          </p:cNvPr>
          <p:cNvSpPr>
            <a:spLocks noGrp="1"/>
          </p:cNvSpPr>
          <p:nvPr>
            <p:ph type="title"/>
          </p:nvPr>
        </p:nvSpPr>
        <p:spPr/>
        <p:txBody>
          <a:bodyPr/>
          <a:lstStyle/>
          <a:p>
            <a:r>
              <a:rPr lang="en-US" dirty="0"/>
              <a:t>By the Numbers</a:t>
            </a:r>
          </a:p>
        </p:txBody>
      </p:sp>
      <p:sp>
        <p:nvSpPr>
          <p:cNvPr id="3" name="Content Placeholder 2">
            <a:extLst>
              <a:ext uri="{FF2B5EF4-FFF2-40B4-BE49-F238E27FC236}">
                <a16:creationId xmlns:a16="http://schemas.microsoft.com/office/drawing/2014/main" id="{D0B13A76-084F-CF0D-0BAD-5B5A58ED909F}"/>
              </a:ext>
            </a:extLst>
          </p:cNvPr>
          <p:cNvSpPr>
            <a:spLocks noGrp="1"/>
          </p:cNvSpPr>
          <p:nvPr>
            <p:ph idx="1"/>
          </p:nvPr>
        </p:nvSpPr>
        <p:spPr>
          <a:xfrm>
            <a:off x="1660848" y="1825625"/>
            <a:ext cx="9692951" cy="4351338"/>
          </a:xfrm>
        </p:spPr>
        <p:txBody>
          <a:bodyPr>
            <a:normAutofit/>
          </a:bodyPr>
          <a:lstStyle/>
          <a:p>
            <a:pPr marL="0" indent="0">
              <a:buNone/>
            </a:pPr>
            <a:r>
              <a:rPr lang="en-US" sz="4000" dirty="0"/>
              <a:t>1,469 bills were filed on the first day, 500 more than previous sessions</a:t>
            </a:r>
          </a:p>
          <a:p>
            <a:endParaRPr lang="en-US" sz="4000" dirty="0"/>
          </a:p>
          <a:p>
            <a:pPr marL="0" indent="0">
              <a:buNone/>
            </a:pPr>
            <a:r>
              <a:rPr lang="en-US" sz="4000" dirty="0"/>
              <a:t>As of December 8</a:t>
            </a:r>
            <a:r>
              <a:rPr lang="en-US" sz="4000" baseline="30000" dirty="0"/>
              <a:t>th, </a:t>
            </a:r>
            <a:r>
              <a:rPr lang="en-US" sz="4000" dirty="0"/>
              <a:t>1,986 bill had been filed</a:t>
            </a:r>
          </a:p>
          <a:p>
            <a:endParaRPr lang="en-US" sz="4000" dirty="0"/>
          </a:p>
        </p:txBody>
      </p:sp>
      <p:pic>
        <p:nvPicPr>
          <p:cNvPr id="10" name="Graphic 9" descr="Bar graph with upward trend with solid fill">
            <a:extLst>
              <a:ext uri="{FF2B5EF4-FFF2-40B4-BE49-F238E27FC236}">
                <a16:creationId xmlns:a16="http://schemas.microsoft.com/office/drawing/2014/main" id="{CC06D8F2-EBCC-3825-F8D4-E0898A02814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1000" y="2083196"/>
            <a:ext cx="914400" cy="914400"/>
          </a:xfrm>
          <a:prstGeom prst="rect">
            <a:avLst/>
          </a:prstGeom>
        </p:spPr>
      </p:pic>
      <p:pic>
        <p:nvPicPr>
          <p:cNvPr id="12" name="Graphic 11" descr="Monthly calendar">
            <a:extLst>
              <a:ext uri="{FF2B5EF4-FFF2-40B4-BE49-F238E27FC236}">
                <a16:creationId xmlns:a16="http://schemas.microsoft.com/office/drawing/2014/main" id="{722A9FC7-6897-EC51-EF42-B0B1642D1B0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81000" y="3544094"/>
            <a:ext cx="914400" cy="914400"/>
          </a:xfrm>
          <a:prstGeom prst="rect">
            <a:avLst/>
          </a:prstGeom>
        </p:spPr>
      </p:pic>
    </p:spTree>
    <p:extLst>
      <p:ext uri="{BB962C8B-B14F-4D97-AF65-F5344CB8AC3E}">
        <p14:creationId xmlns:p14="http://schemas.microsoft.com/office/powerpoint/2010/main" val="2689984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47C6A64-6A10-72BE-9F45-C489D4B1125F}"/>
              </a:ext>
            </a:extLst>
          </p:cNvPr>
          <p:cNvSpPr>
            <a:spLocks noGrp="1"/>
          </p:cNvSpPr>
          <p:nvPr>
            <p:ph type="title"/>
          </p:nvPr>
        </p:nvSpPr>
        <p:spPr>
          <a:xfrm>
            <a:off x="838200" y="211135"/>
            <a:ext cx="10515600" cy="1325563"/>
          </a:xfrm>
        </p:spPr>
        <p:txBody>
          <a:bodyPr anchor="ctr">
            <a:normAutofit/>
          </a:bodyPr>
          <a:lstStyle/>
          <a:p>
            <a:r>
              <a:rPr lang="en-US" dirty="0"/>
              <a:t>Initial Bill Filing Topics </a:t>
            </a:r>
          </a:p>
        </p:txBody>
      </p:sp>
      <p:graphicFrame>
        <p:nvGraphicFramePr>
          <p:cNvPr id="8" name="Content Placeholder 5">
            <a:extLst>
              <a:ext uri="{FF2B5EF4-FFF2-40B4-BE49-F238E27FC236}">
                <a16:creationId xmlns:a16="http://schemas.microsoft.com/office/drawing/2014/main" id="{021ECBD7-FD3D-5021-DB48-741A4EDF347F}"/>
              </a:ext>
            </a:extLst>
          </p:cNvPr>
          <p:cNvGraphicFramePr>
            <a:graphicFrameLocks noGrp="1"/>
          </p:cNvGraphicFramePr>
          <p:nvPr>
            <p:ph idx="1"/>
            <p:extLst>
              <p:ext uri="{D42A27DB-BD31-4B8C-83A1-F6EECF244321}">
                <p14:modId xmlns:p14="http://schemas.microsoft.com/office/powerpoint/2010/main" val="275922135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9592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384E2E-FA5E-F8D4-494B-C8FD6BC8A716}"/>
              </a:ext>
            </a:extLst>
          </p:cNvPr>
          <p:cNvSpPr>
            <a:spLocks noGrp="1"/>
          </p:cNvSpPr>
          <p:nvPr>
            <p:ph type="title"/>
          </p:nvPr>
        </p:nvSpPr>
        <p:spPr/>
        <p:txBody>
          <a:bodyPr/>
          <a:lstStyle/>
          <a:p>
            <a:r>
              <a:rPr lang="en-US" dirty="0"/>
              <a:t>Public Health Bills to Watch</a:t>
            </a:r>
          </a:p>
        </p:txBody>
      </p:sp>
      <p:sp>
        <p:nvSpPr>
          <p:cNvPr id="6" name="Content Placeholder 5">
            <a:extLst>
              <a:ext uri="{FF2B5EF4-FFF2-40B4-BE49-F238E27FC236}">
                <a16:creationId xmlns:a16="http://schemas.microsoft.com/office/drawing/2014/main" id="{D430C0B5-776F-4C49-7A7C-B38C2406F161}"/>
              </a:ext>
            </a:extLst>
          </p:cNvPr>
          <p:cNvSpPr>
            <a:spLocks noGrp="1"/>
          </p:cNvSpPr>
          <p:nvPr>
            <p:ph idx="1"/>
          </p:nvPr>
        </p:nvSpPr>
        <p:spPr>
          <a:xfrm>
            <a:off x="2183362" y="1825625"/>
            <a:ext cx="9170437" cy="4351338"/>
          </a:xfrm>
        </p:spPr>
        <p:txBody>
          <a:bodyPr/>
          <a:lstStyle/>
          <a:p>
            <a:pPr marL="0" indent="0">
              <a:buNone/>
            </a:pPr>
            <a:r>
              <a:rPr lang="en-US" dirty="0"/>
              <a:t>Maternal Health Workforce Campaign</a:t>
            </a:r>
          </a:p>
          <a:p>
            <a:r>
              <a:rPr lang="en-US" sz="2000" dirty="0"/>
              <a:t>HB 514 by Lalani – new</a:t>
            </a:r>
          </a:p>
          <a:p>
            <a:pPr marL="0" indent="0">
              <a:buNone/>
            </a:pPr>
            <a:r>
              <a:rPr lang="en-US" dirty="0"/>
              <a:t>ImmTrac Opt-in to Opt-out</a:t>
            </a:r>
          </a:p>
          <a:p>
            <a:r>
              <a:rPr lang="en-US" sz="2000" dirty="0"/>
              <a:t>SB 46 by Zaffirini/HB 722 by Howard – refile</a:t>
            </a:r>
          </a:p>
          <a:p>
            <a:pPr marL="0" indent="0">
              <a:buNone/>
            </a:pPr>
            <a:r>
              <a:rPr lang="en-US" dirty="0"/>
              <a:t>Cottage Foods</a:t>
            </a:r>
          </a:p>
          <a:p>
            <a:r>
              <a:rPr lang="en-US" sz="2000" dirty="0"/>
              <a:t>HB 520 by Goodwin – refile</a:t>
            </a:r>
          </a:p>
          <a:p>
            <a:pPr marL="0" indent="0">
              <a:buNone/>
            </a:pPr>
            <a:r>
              <a:rPr lang="en-US" dirty="0"/>
              <a:t>Violence Prevention</a:t>
            </a:r>
          </a:p>
          <a:p>
            <a:r>
              <a:rPr lang="en-US" sz="2000" dirty="0"/>
              <a:t>HB 230 by Rosenthal - refile</a:t>
            </a:r>
          </a:p>
          <a:p>
            <a:pPr marL="0" indent="0">
              <a:buNone/>
            </a:pPr>
            <a:endParaRPr lang="en-US" dirty="0"/>
          </a:p>
        </p:txBody>
      </p:sp>
      <p:pic>
        <p:nvPicPr>
          <p:cNvPr id="9" name="Graphic 8" descr="Woman with baby outline">
            <a:extLst>
              <a:ext uri="{FF2B5EF4-FFF2-40B4-BE49-F238E27FC236}">
                <a16:creationId xmlns:a16="http://schemas.microsoft.com/office/drawing/2014/main" id="{7BD21FDD-EDF1-3FE0-17B9-D96DD11462E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08921" y="2032190"/>
            <a:ext cx="634482" cy="634482"/>
          </a:xfrm>
          <a:prstGeom prst="rect">
            <a:avLst/>
          </a:prstGeom>
        </p:spPr>
      </p:pic>
      <p:pic>
        <p:nvPicPr>
          <p:cNvPr id="16" name="Graphic 15" descr="Eye dropper with solid fill">
            <a:extLst>
              <a:ext uri="{FF2B5EF4-FFF2-40B4-BE49-F238E27FC236}">
                <a16:creationId xmlns:a16="http://schemas.microsoft.com/office/drawing/2014/main" id="{B6FCF96B-EFA2-BB1E-6866-9F14481A198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408921" y="2848563"/>
            <a:ext cx="634481" cy="634481"/>
          </a:xfrm>
          <a:prstGeom prst="rect">
            <a:avLst/>
          </a:prstGeom>
        </p:spPr>
      </p:pic>
      <p:pic>
        <p:nvPicPr>
          <p:cNvPr id="21" name="Graphic 20" descr="Pie with solid fill">
            <a:extLst>
              <a:ext uri="{FF2B5EF4-FFF2-40B4-BE49-F238E27FC236}">
                <a16:creationId xmlns:a16="http://schemas.microsoft.com/office/drawing/2014/main" id="{89BF0584-6D19-8262-3832-928BBF41EE0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408921" y="3659172"/>
            <a:ext cx="634481" cy="634481"/>
          </a:xfrm>
          <a:prstGeom prst="rect">
            <a:avLst/>
          </a:prstGeom>
        </p:spPr>
      </p:pic>
      <p:pic>
        <p:nvPicPr>
          <p:cNvPr id="23" name="Graphic 22" descr="Stop with solid fill">
            <a:extLst>
              <a:ext uri="{FF2B5EF4-FFF2-40B4-BE49-F238E27FC236}">
                <a16:creationId xmlns:a16="http://schemas.microsoft.com/office/drawing/2014/main" id="{A0413383-0F86-2FF4-19BD-D7CE82F5BB7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408921" y="4475544"/>
            <a:ext cx="638729" cy="638729"/>
          </a:xfrm>
          <a:prstGeom prst="rect">
            <a:avLst/>
          </a:prstGeom>
        </p:spPr>
      </p:pic>
    </p:spTree>
    <p:extLst>
      <p:ext uri="{BB962C8B-B14F-4D97-AF65-F5344CB8AC3E}">
        <p14:creationId xmlns:p14="http://schemas.microsoft.com/office/powerpoint/2010/main" val="1376368005"/>
      </p:ext>
    </p:extLst>
  </p:cSld>
  <p:clrMapOvr>
    <a:masterClrMapping/>
  </p:clrMapOvr>
</p:sld>
</file>

<file path=ppt/theme/theme1.xml><?xml version="1.0" encoding="utf-8"?>
<a:theme xmlns:a="http://schemas.openxmlformats.org/drawingml/2006/main" name="DSHS Slide Theme">
  <a:themeElements>
    <a:clrScheme name="DSHS">
      <a:dk1>
        <a:srgbClr val="000000"/>
      </a:dk1>
      <a:lt1>
        <a:sysClr val="window" lastClr="FFFFFF"/>
      </a:lt1>
      <a:dk2>
        <a:srgbClr val="44546A"/>
      </a:dk2>
      <a:lt2>
        <a:srgbClr val="E7E6E6"/>
      </a:lt2>
      <a:accent1>
        <a:srgbClr val="003087"/>
      </a:accent1>
      <a:accent2>
        <a:srgbClr val="C00000"/>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HS-Powerpoint-Template.potx" id="{6FC93773-1777-49B8-B085-21A8058814C0}" vid="{683E1146-0F7A-4BF5-8A2F-3CF7ECB0942A}"/>
    </a:ext>
  </a:extLst>
</a:theme>
</file>

<file path=ppt/theme/theme2.xml><?xml version="1.0" encoding="utf-8"?>
<a:theme xmlns:a="http://schemas.openxmlformats.org/drawingml/2006/main" name="DSHS Slide Layout 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HS-Powerpoint-Template.potx" id="{6FC93773-1777-49B8-B085-21A8058814C0}" vid="{4124A9E9-EF70-4508-B786-ECE044002AD0}"/>
    </a:ext>
  </a:extLst>
</a:theme>
</file>

<file path=ppt/theme/theme3.xml><?xml version="1.0" encoding="utf-8"?>
<a:theme xmlns:a="http://schemas.openxmlformats.org/drawingml/2006/main" name="DSHS Slide Layout 3">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HS-Powerpoint-Template.potx" id="{6FC93773-1777-49B8-B085-21A8058814C0}" vid="{AFDF2EBF-DC16-4258-9B11-8246FF8EEFC8}"/>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BCB2FD9D0E60E4D9A540172FBC638A5" ma:contentTypeVersion="19" ma:contentTypeDescription="Create a new document." ma:contentTypeScope="" ma:versionID="5b7128e8f6c7abe83aa157958a547ed2">
  <xsd:schema xmlns:xsd="http://www.w3.org/2001/XMLSchema" xmlns:xs="http://www.w3.org/2001/XMLSchema" xmlns:p="http://schemas.microsoft.com/office/2006/metadata/properties" xmlns:ns2="5acf3f67-585c-462a-94f9-0e8032306a18" xmlns:ns3="160abd0e-414f-47c5-a2d7-eced7709f37f" xmlns:ns4="d853a810-d2a2-4c28-9ad9-9100c9a22e04" targetNamespace="http://schemas.microsoft.com/office/2006/metadata/properties" ma:root="true" ma:fieldsID="2a01dc235f93b8ace7fa2287bf4efe81" ns2:_="" ns3:_="" ns4:_="">
    <xsd:import namespace="5acf3f67-585c-462a-94f9-0e8032306a18"/>
    <xsd:import namespace="160abd0e-414f-47c5-a2d7-eced7709f37f"/>
    <xsd:import namespace="d853a810-d2a2-4c28-9ad9-9100c9a22e0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ObjectDetectorVersions" minOccurs="0"/>
                <xsd:element ref="ns2:MediaServiceSearchProperties" minOccurs="0"/>
                <xsd:element ref="ns2:lcf76f155ced4ddcb4097134ff3c332f" minOccurs="0"/>
                <xsd:element ref="ns4:TaxCatchAll" minOccurs="0"/>
                <xsd:element ref="ns2:MediaServiceLocation" minOccurs="0"/>
                <xsd:element ref="ns2:Added_x003f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cf3f67-585c-462a-94f9-0e8032306a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0c590b57-b2b8-4f92-a7a2-a2c14f8ff435"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indexed="true" ma:internalName="MediaServiceLocation" ma:readOnly="true">
      <xsd:simpleType>
        <xsd:restriction base="dms:Text"/>
      </xsd:simpleType>
    </xsd:element>
    <xsd:element name="Added_x003f_" ma:index="26" nillable="true" ma:displayName="Added?" ma:format="Dropdown" ma:internalName="Added_x003f_">
      <xsd:simpleType>
        <xsd:restriction base="dms:Choice">
          <xsd:enumeration value="Yes"/>
          <xsd:enumeration value="Choice 2"/>
          <xsd:enumeration value="Choice 3"/>
        </xsd:restriction>
      </xsd:simpleType>
    </xsd:element>
  </xsd:schema>
  <xsd:schema xmlns:xsd="http://www.w3.org/2001/XMLSchema" xmlns:xs="http://www.w3.org/2001/XMLSchema" xmlns:dms="http://schemas.microsoft.com/office/2006/documentManagement/types" xmlns:pc="http://schemas.microsoft.com/office/infopath/2007/PartnerControls" targetNamespace="160abd0e-414f-47c5-a2d7-eced7709f37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853a810-d2a2-4c28-9ad9-9100c9a22e04" elementFormDefault="qualified">
    <xsd:import namespace="http://schemas.microsoft.com/office/2006/documentManagement/types"/>
    <xsd:import namespace="http://schemas.microsoft.com/office/infopath/2007/PartnerControls"/>
    <xsd:element name="TaxCatchAll" ma:index="24" nillable="true" ma:displayName="Taxonomy Catch All Column" ma:hidden="true" ma:list="{a7164e48-2eb0-4aa9-be91-6fb83a67d0dd}" ma:internalName="TaxCatchAll" ma:showField="CatchAllData" ma:web="160abd0e-414f-47c5-a2d7-eced7709f37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d853a810-d2a2-4c28-9ad9-9100c9a22e04" xsi:nil="true"/>
    <lcf76f155ced4ddcb4097134ff3c332f xmlns="5acf3f67-585c-462a-94f9-0e8032306a18">
      <Terms xmlns="http://schemas.microsoft.com/office/infopath/2007/PartnerControls"/>
    </lcf76f155ced4ddcb4097134ff3c332f>
    <Added_x003f_ xmlns="5acf3f67-585c-462a-94f9-0e8032306a1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E641AFB-A3C5-412A-A618-8536A37C7B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cf3f67-585c-462a-94f9-0e8032306a18"/>
    <ds:schemaRef ds:uri="160abd0e-414f-47c5-a2d7-eced7709f37f"/>
    <ds:schemaRef ds:uri="d853a810-d2a2-4c28-9ad9-9100c9a22e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707CCF8-471C-4AD7-A964-8DBA5F73DF24}">
  <ds:schemaRefs>
    <ds:schemaRef ds:uri="5acf3f67-585c-462a-94f9-0e8032306a18"/>
    <ds:schemaRef ds:uri="http://purl.org/dc/dcmitype/"/>
    <ds:schemaRef ds:uri="http://purl.org/dc/terms/"/>
    <ds:schemaRef ds:uri="http://schemas.microsoft.com/office/2006/metadata/properties"/>
    <ds:schemaRef ds:uri="d853a810-d2a2-4c28-9ad9-9100c9a22e04"/>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160abd0e-414f-47c5-a2d7-eced7709f37f"/>
    <ds:schemaRef ds:uri="http://www.w3.org/XML/1998/namespace"/>
  </ds:schemaRefs>
</ds:datastoreItem>
</file>

<file path=customXml/itemProps3.xml><?xml version="1.0" encoding="utf-8"?>
<ds:datastoreItem xmlns:ds="http://schemas.openxmlformats.org/officeDocument/2006/customXml" ds:itemID="{97715911-E8A0-4C12-8C36-7DD74B5A1C8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DSHS-Powerpoint-Template</Template>
  <TotalTime>1102</TotalTime>
  <Words>2843</Words>
  <Application>Microsoft Office PowerPoint</Application>
  <PresentationFormat>Widescreen</PresentationFormat>
  <Paragraphs>433</Paragraphs>
  <Slides>21</Slides>
  <Notes>21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21</vt:i4>
      </vt:variant>
    </vt:vector>
  </HeadingPairs>
  <TitlesOfParts>
    <vt:vector size="31" baseType="lpstr">
      <vt:lpstr>Arial</vt:lpstr>
      <vt:lpstr>Arial,Sans-Serif</vt:lpstr>
      <vt:lpstr>Calibri</vt:lpstr>
      <vt:lpstr>Calibri Light</vt:lpstr>
      <vt:lpstr>Symbol</vt:lpstr>
      <vt:lpstr>Times New Roman</vt:lpstr>
      <vt:lpstr>Verdana</vt:lpstr>
      <vt:lpstr>DSHS Slide Theme</vt:lpstr>
      <vt:lpstr>DSHS Slide Layout 2</vt:lpstr>
      <vt:lpstr>DSHS Slide Layout 3</vt:lpstr>
      <vt:lpstr>PowerPoint Presentation</vt:lpstr>
      <vt:lpstr>Legislative Session Overview</vt:lpstr>
      <vt:lpstr>Texas Legislative Process</vt:lpstr>
      <vt:lpstr>Dates to Remember</vt:lpstr>
      <vt:lpstr>PowerPoint Presentation</vt:lpstr>
      <vt:lpstr>Changing Landscape</vt:lpstr>
      <vt:lpstr>By the Numbers</vt:lpstr>
      <vt:lpstr>Initial Bill Filing Topics </vt:lpstr>
      <vt:lpstr>Public Health Bills to Watch</vt:lpstr>
      <vt:lpstr>Potential Public Health Topics</vt:lpstr>
      <vt:lpstr>Exceptional Items </vt:lpstr>
      <vt:lpstr>Exceptional Item Overview</vt:lpstr>
      <vt:lpstr>EI 1: Meet Increased Costs for Current Agency Operations</vt:lpstr>
      <vt:lpstr>EI 2: Maintain Agency Infrastructure that Serves Texans and Communities </vt:lpstr>
      <vt:lpstr>EI 3: Expand Lab Capacity and Capability to Detect Risks to Health and Safety</vt:lpstr>
      <vt:lpstr>EI 4: Improve Child Mortality and  Morbidity Due to Congenital Syphilis</vt:lpstr>
      <vt:lpstr>EI 5: Ensure Access to Regional and  Local Public Health Services </vt:lpstr>
      <vt:lpstr>EI 6: Support Growth in Texas  Industries and Career Entry</vt:lpstr>
      <vt:lpstr>EI 7: Reduce the Impact of  Tobacco-Related Cancers </vt:lpstr>
      <vt:lpstr>EI 8: Improve the Timeliness and Quality  of Maternal and Child Health Data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Texas Department of State Health Services</dc:creator>
  <cp:lastModifiedBy>Comfort,Michael  (HHSC/DSHS RLHS)</cp:lastModifiedBy>
  <cp:revision>64</cp:revision>
  <dcterms:created xsi:type="dcterms:W3CDTF">2018-12-06T15:25:41Z</dcterms:created>
  <dcterms:modified xsi:type="dcterms:W3CDTF">2024-12-11T14:34:27Z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0x0101002BCB2FD9D0E60E4D9A540172FBC638A5</vt:lpwstr>
  </property>
  <property fmtid="{D5CDD505-2E9C-101B-9397-08002B2CF9AE}" pid="3" name="MediaServiceImageTags">
    <vt:lpwstr/>
  </property>
</Properties>
</file>