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8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0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9" r:id="rId5"/>
    <p:sldMasterId id="2147483694" r:id="rId6"/>
  </p:sldMasterIdLst>
  <p:notesMasterIdLst>
    <p:notesMasterId r:id="rId18"/>
  </p:notesMasterIdLst>
  <p:handoutMasterIdLst>
    <p:handoutMasterId r:id="rId19"/>
  </p:handoutMasterIdLst>
  <p:sldIdLst>
    <p:sldId id="263" r:id="rId7"/>
    <p:sldId id="896" r:id="rId8"/>
    <p:sldId id="900" r:id="rId9"/>
    <p:sldId id="898" r:id="rId10"/>
    <p:sldId id="901" r:id="rId11"/>
    <p:sldId id="884" r:id="rId12"/>
    <p:sldId id="883" r:id="rId13"/>
    <p:sldId id="897" r:id="rId14"/>
    <p:sldId id="890" r:id="rId15"/>
    <p:sldId id="885" r:id="rId16"/>
    <p:sldId id="358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F47DC9-ECC1-631D-7FF6-7C13F878217E}" name="Garcia,Cristina (DSHS)" initials="G(" userId="S::Cristina.Garcia@dshs.texas.gov::97c22c49-6fde-4b40-a658-76159e6a7fe2" providerId="AD"/>
  <p188:author id="{A91FAED3-2DAC-97D7-A01F-3B253C97F155}" name="Akhtar,Aelia Khan (DSHS)" initials="A(" userId="S::aelia.akhtar@dshs.texas.gov::bb3e35f6-41e0-48c5-ba05-b25abcb1c8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ma Burns" initials="IB" lastIdx="1" clrIdx="0"/>
  <p:cmAuthor id="1" name="Kurt Emshousen" initials="KE" lastIdx="5" clrIdx="1">
    <p:extLst>
      <p:ext uri="{19B8F6BF-5375-455C-9EA6-DF929625EA0E}">
        <p15:presenceInfo xmlns:p15="http://schemas.microsoft.com/office/powerpoint/2012/main" userId="S-1-5-21-1930510107-1750730059-925700815-88393" providerId="AD"/>
      </p:ext>
    </p:extLst>
  </p:cmAuthor>
  <p:cmAuthor id="2" name="Meza,Lillian (DSHS)" initials="M(" lastIdx="3" clrIdx="2">
    <p:extLst>
      <p:ext uri="{19B8F6BF-5375-455C-9EA6-DF929625EA0E}">
        <p15:presenceInfo xmlns:p15="http://schemas.microsoft.com/office/powerpoint/2012/main" userId="S-1-5-21-3727447518-2974781413-518096871-218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1A1E"/>
    <a:srgbClr val="F2F2F2"/>
    <a:srgbClr val="422866"/>
    <a:srgbClr val="FFFFFF"/>
    <a:srgbClr val="005CB9"/>
    <a:srgbClr val="CC0000"/>
    <a:srgbClr val="A40CA8"/>
    <a:srgbClr val="8A266D"/>
    <a:srgbClr val="AA066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46" autoAdjust="0"/>
  </p:normalViewPr>
  <p:slideViewPr>
    <p:cSldViewPr snapToGrid="0">
      <p:cViewPr varScale="1">
        <p:scale>
          <a:sx n="83" d="100"/>
          <a:sy n="83" d="100"/>
        </p:scale>
        <p:origin x="1638" y="96"/>
      </p:cViewPr>
      <p:guideLst>
        <p:guide orient="horz" pos="2160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ia,Cristina (DSHS)" userId="97c22c49-6fde-4b40-a658-76159e6a7fe2" providerId="ADAL" clId="{40B9D0E5-822E-4A11-8E65-EF4EA40135EB}"/>
    <pc:docChg chg="modSld">
      <pc:chgData name="Garcia,Cristina (DSHS)" userId="97c22c49-6fde-4b40-a658-76159e6a7fe2" providerId="ADAL" clId="{40B9D0E5-822E-4A11-8E65-EF4EA40135EB}" dt="2024-06-10T19:51:37.788" v="25" actId="20577"/>
      <pc:docMkLst>
        <pc:docMk/>
      </pc:docMkLst>
      <pc:sldChg chg="modNotesTx">
        <pc:chgData name="Garcia,Cristina (DSHS)" userId="97c22c49-6fde-4b40-a658-76159e6a7fe2" providerId="ADAL" clId="{40B9D0E5-822E-4A11-8E65-EF4EA40135EB}" dt="2024-06-10T19:47:52.026" v="5" actId="6549"/>
        <pc:sldMkLst>
          <pc:docMk/>
          <pc:sldMk cId="2344430717" sldId="883"/>
        </pc:sldMkLst>
      </pc:sldChg>
      <pc:sldChg chg="modNotesTx">
        <pc:chgData name="Garcia,Cristina (DSHS)" userId="97c22c49-6fde-4b40-a658-76159e6a7fe2" providerId="ADAL" clId="{40B9D0E5-822E-4A11-8E65-EF4EA40135EB}" dt="2024-06-10T19:47:48.543" v="4" actId="6549"/>
        <pc:sldMkLst>
          <pc:docMk/>
          <pc:sldMk cId="1366089893" sldId="884"/>
        </pc:sldMkLst>
      </pc:sldChg>
      <pc:sldChg chg="modSp mod modNotesTx">
        <pc:chgData name="Garcia,Cristina (DSHS)" userId="97c22c49-6fde-4b40-a658-76159e6a7fe2" providerId="ADAL" clId="{40B9D0E5-822E-4A11-8E65-EF4EA40135EB}" dt="2024-06-10T19:51:37.788" v="25" actId="20577"/>
        <pc:sldMkLst>
          <pc:docMk/>
          <pc:sldMk cId="1540492075" sldId="885"/>
        </pc:sldMkLst>
        <pc:spChg chg="mod">
          <ac:chgData name="Garcia,Cristina (DSHS)" userId="97c22c49-6fde-4b40-a658-76159e6a7fe2" providerId="ADAL" clId="{40B9D0E5-822E-4A11-8E65-EF4EA40135EB}" dt="2024-06-10T19:51:37.788" v="25" actId="20577"/>
          <ac:spMkLst>
            <pc:docMk/>
            <pc:sldMk cId="1540492075" sldId="885"/>
            <ac:spMk id="7" creationId="{64A20BBF-48A9-2D61-E54A-83AACCACEAEA}"/>
          </ac:spMkLst>
        </pc:spChg>
      </pc:sldChg>
      <pc:sldChg chg="modNotesTx">
        <pc:chgData name="Garcia,Cristina (DSHS)" userId="97c22c49-6fde-4b40-a658-76159e6a7fe2" providerId="ADAL" clId="{40B9D0E5-822E-4A11-8E65-EF4EA40135EB}" dt="2024-06-10T19:48:03.149" v="7" actId="6549"/>
        <pc:sldMkLst>
          <pc:docMk/>
          <pc:sldMk cId="3528231146" sldId="890"/>
        </pc:sldMkLst>
      </pc:sldChg>
      <pc:sldChg chg="modNotesTx">
        <pc:chgData name="Garcia,Cristina (DSHS)" userId="97c22c49-6fde-4b40-a658-76159e6a7fe2" providerId="ADAL" clId="{40B9D0E5-822E-4A11-8E65-EF4EA40135EB}" dt="2024-06-10T19:47:34.376" v="0" actId="6549"/>
        <pc:sldMkLst>
          <pc:docMk/>
          <pc:sldMk cId="3202941689" sldId="896"/>
        </pc:sldMkLst>
      </pc:sldChg>
      <pc:sldChg chg="modNotesTx">
        <pc:chgData name="Garcia,Cristina (DSHS)" userId="97c22c49-6fde-4b40-a658-76159e6a7fe2" providerId="ADAL" clId="{40B9D0E5-822E-4A11-8E65-EF4EA40135EB}" dt="2024-06-10T19:47:55.272" v="6" actId="6549"/>
        <pc:sldMkLst>
          <pc:docMk/>
          <pc:sldMk cId="3681015671" sldId="897"/>
        </pc:sldMkLst>
      </pc:sldChg>
      <pc:sldChg chg="modNotesTx">
        <pc:chgData name="Garcia,Cristina (DSHS)" userId="97c22c49-6fde-4b40-a658-76159e6a7fe2" providerId="ADAL" clId="{40B9D0E5-822E-4A11-8E65-EF4EA40135EB}" dt="2024-06-10T19:47:41.843" v="2" actId="6549"/>
        <pc:sldMkLst>
          <pc:docMk/>
          <pc:sldMk cId="2896382762" sldId="898"/>
        </pc:sldMkLst>
      </pc:sldChg>
      <pc:sldChg chg="modNotesTx">
        <pc:chgData name="Garcia,Cristina (DSHS)" userId="97c22c49-6fde-4b40-a658-76159e6a7fe2" providerId="ADAL" clId="{40B9D0E5-822E-4A11-8E65-EF4EA40135EB}" dt="2024-06-10T19:47:38.455" v="1" actId="6549"/>
        <pc:sldMkLst>
          <pc:docMk/>
          <pc:sldMk cId="3303369069" sldId="900"/>
        </pc:sldMkLst>
      </pc:sldChg>
      <pc:sldChg chg="modNotesTx">
        <pc:chgData name="Garcia,Cristina (DSHS)" userId="97c22c49-6fde-4b40-a658-76159e6a7fe2" providerId="ADAL" clId="{40B9D0E5-822E-4A11-8E65-EF4EA40135EB}" dt="2024-06-10T19:47:45.122" v="3" actId="6549"/>
        <pc:sldMkLst>
          <pc:docMk/>
          <pc:sldMk cId="1337841287" sldId="9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68CCB-6CBF-4278-91A9-19B58A16BCE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19F76-B764-48F9-92FB-56C1F126BDEB}">
      <dgm:prSet phldrT="[Text]" custT="1"/>
      <dgm:spPr/>
      <dgm:t>
        <a:bodyPr/>
        <a:lstStyle/>
        <a:p>
          <a:r>
            <a:rPr lang="en-US" sz="1100" dirty="0"/>
            <a:t>PHR 4/5N CCOH Regional Staff</a:t>
          </a:r>
        </a:p>
      </dgm:t>
    </dgm:pt>
    <dgm:pt modelId="{68234F43-A5DF-470E-90DB-C745801FA1D9}" type="parTrans" cxnId="{38B8BF28-B912-46B4-8E7F-F96FD1C1CEE9}">
      <dgm:prSet/>
      <dgm:spPr/>
      <dgm:t>
        <a:bodyPr/>
        <a:lstStyle/>
        <a:p>
          <a:endParaRPr lang="en-US"/>
        </a:p>
      </dgm:t>
    </dgm:pt>
    <dgm:pt modelId="{8525BF1A-F35B-47E6-BD2D-C076F016AE24}" type="sibTrans" cxnId="{38B8BF28-B912-46B4-8E7F-F96FD1C1CEE9}">
      <dgm:prSet/>
      <dgm:spPr/>
      <dgm:t>
        <a:bodyPr/>
        <a:lstStyle/>
        <a:p>
          <a:endParaRPr lang="en-US"/>
        </a:p>
      </dgm:t>
    </dgm:pt>
    <dgm:pt modelId="{54A20D3E-276A-4706-89F1-BF1E8472A721}">
      <dgm:prSet phldrT="[Text]"/>
      <dgm:spPr/>
      <dgm:t>
        <a:bodyPr/>
        <a:lstStyle/>
        <a:p>
          <a:r>
            <a:rPr lang="en-US" dirty="0"/>
            <a:t>Texas A&amp;M School of Nursing</a:t>
          </a:r>
        </a:p>
      </dgm:t>
    </dgm:pt>
    <dgm:pt modelId="{77B8BCCA-722F-4E85-9E13-2526B04B5788}" type="parTrans" cxnId="{8D61C7C9-E3A7-45EA-9FD6-711068100DD9}">
      <dgm:prSet/>
      <dgm:spPr/>
      <dgm:t>
        <a:bodyPr/>
        <a:lstStyle/>
        <a:p>
          <a:endParaRPr lang="en-US"/>
        </a:p>
      </dgm:t>
    </dgm:pt>
    <dgm:pt modelId="{70525145-DB13-4459-AA47-6DB83B56D5E1}" type="sibTrans" cxnId="{8D61C7C9-E3A7-45EA-9FD6-711068100DD9}">
      <dgm:prSet/>
      <dgm:spPr/>
      <dgm:t>
        <a:bodyPr/>
        <a:lstStyle/>
        <a:p>
          <a:endParaRPr lang="en-US"/>
        </a:p>
      </dgm:t>
    </dgm:pt>
    <dgm:pt modelId="{6592A778-5461-4084-8AB1-182D4337D8EC}">
      <dgm:prSet phldrT="[Text]" custT="1"/>
      <dgm:spPr/>
      <dgm:t>
        <a:bodyPr/>
        <a:lstStyle/>
        <a:p>
          <a:r>
            <a:rPr lang="en-US" sz="800" dirty="0"/>
            <a:t>TLL Temple Foundation</a:t>
          </a:r>
        </a:p>
      </dgm:t>
    </dgm:pt>
    <dgm:pt modelId="{1153E570-4CFB-4B5C-B568-A6791B3B02C1}" type="parTrans" cxnId="{B70765DA-937B-4E72-B769-8809F83550E4}">
      <dgm:prSet/>
      <dgm:spPr/>
      <dgm:t>
        <a:bodyPr/>
        <a:lstStyle/>
        <a:p>
          <a:endParaRPr lang="en-US"/>
        </a:p>
      </dgm:t>
    </dgm:pt>
    <dgm:pt modelId="{877C9584-90BA-4B8F-9F6E-7C8E3E7B54C6}" type="sibTrans" cxnId="{B70765DA-937B-4E72-B769-8809F83550E4}">
      <dgm:prSet/>
      <dgm:spPr/>
      <dgm:t>
        <a:bodyPr/>
        <a:lstStyle/>
        <a:p>
          <a:endParaRPr lang="en-US"/>
        </a:p>
      </dgm:t>
    </dgm:pt>
    <dgm:pt modelId="{B8E3E6FA-208B-4FA5-B211-C0A141025DC7}">
      <dgm:prSet phldrT="[Text]" custT="1"/>
      <dgm:spPr/>
      <dgm:t>
        <a:bodyPr/>
        <a:lstStyle/>
        <a:p>
          <a:r>
            <a:rPr lang="en-US" sz="800" dirty="0"/>
            <a:t>Region 6 Education Service Center </a:t>
          </a:r>
        </a:p>
      </dgm:t>
    </dgm:pt>
    <dgm:pt modelId="{7A02C471-0CBB-45B9-8345-3142451E0E5C}" type="parTrans" cxnId="{75FAFE1C-BE65-4763-A0DB-BE2C677B7906}">
      <dgm:prSet/>
      <dgm:spPr/>
      <dgm:t>
        <a:bodyPr/>
        <a:lstStyle/>
        <a:p>
          <a:endParaRPr lang="en-US"/>
        </a:p>
      </dgm:t>
    </dgm:pt>
    <dgm:pt modelId="{076F742B-DF8D-4C2D-BBD1-7199FF6B0064}" type="sibTrans" cxnId="{75FAFE1C-BE65-4763-A0DB-BE2C677B7906}">
      <dgm:prSet/>
      <dgm:spPr/>
      <dgm:t>
        <a:bodyPr/>
        <a:lstStyle/>
        <a:p>
          <a:endParaRPr lang="en-US"/>
        </a:p>
      </dgm:t>
    </dgm:pt>
    <dgm:pt modelId="{67036C78-A38E-4655-9B7A-208B8BAE70E6}">
      <dgm:prSet phldrT="[Text]"/>
      <dgm:spPr/>
      <dgm:t>
        <a:bodyPr/>
        <a:lstStyle/>
        <a:p>
          <a:endParaRPr lang="en-US" dirty="0"/>
        </a:p>
      </dgm:t>
    </dgm:pt>
    <dgm:pt modelId="{E11C9A5D-6F59-4919-A036-81D79842A07A}" type="parTrans" cxnId="{9D683EA5-A9DE-44D8-A701-41A538CB8940}">
      <dgm:prSet/>
      <dgm:spPr/>
      <dgm:t>
        <a:bodyPr/>
        <a:lstStyle/>
        <a:p>
          <a:endParaRPr lang="en-US"/>
        </a:p>
      </dgm:t>
    </dgm:pt>
    <dgm:pt modelId="{A95C6881-EA96-467F-B982-89E65E36DFED}" type="sibTrans" cxnId="{9D683EA5-A9DE-44D8-A701-41A538CB8940}">
      <dgm:prSet/>
      <dgm:spPr/>
      <dgm:t>
        <a:bodyPr/>
        <a:lstStyle/>
        <a:p>
          <a:endParaRPr lang="en-US"/>
        </a:p>
      </dgm:t>
    </dgm:pt>
    <dgm:pt modelId="{36B3A9D2-4AAC-41E8-A4B7-FFDAD74D1257}" type="pres">
      <dgm:prSet presAssocID="{A0368CCB-6CBF-4278-91A9-19B58A16BCE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0EA903-4838-45B8-9CBF-EFE2E3418C13}" type="pres">
      <dgm:prSet presAssocID="{A3C19F76-B764-48F9-92FB-56C1F126BDEB}" presName="centerShape" presStyleLbl="node0" presStyleIdx="0" presStyleCnt="1"/>
      <dgm:spPr/>
    </dgm:pt>
    <dgm:pt modelId="{15E6B380-3CF0-4263-9C75-E464764F2E05}" type="pres">
      <dgm:prSet presAssocID="{54A20D3E-276A-4706-89F1-BF1E8472A721}" presName="node" presStyleLbl="node1" presStyleIdx="0" presStyleCnt="3">
        <dgm:presLayoutVars>
          <dgm:bulletEnabled val="1"/>
        </dgm:presLayoutVars>
      </dgm:prSet>
      <dgm:spPr/>
    </dgm:pt>
    <dgm:pt modelId="{C2C868B9-DD90-4A41-871F-B8C954F65D52}" type="pres">
      <dgm:prSet presAssocID="{54A20D3E-276A-4706-89F1-BF1E8472A721}" presName="dummy" presStyleCnt="0"/>
      <dgm:spPr/>
    </dgm:pt>
    <dgm:pt modelId="{A9E81E5A-488D-4AE1-924E-8028DF6BDFB3}" type="pres">
      <dgm:prSet presAssocID="{70525145-DB13-4459-AA47-6DB83B56D5E1}" presName="sibTrans" presStyleLbl="sibTrans2D1" presStyleIdx="0" presStyleCnt="3"/>
      <dgm:spPr/>
    </dgm:pt>
    <dgm:pt modelId="{31F41BDB-2230-4249-9E75-417B6CF44A8D}" type="pres">
      <dgm:prSet presAssocID="{6592A778-5461-4084-8AB1-182D4337D8EC}" presName="node" presStyleLbl="node1" presStyleIdx="1" presStyleCnt="3">
        <dgm:presLayoutVars>
          <dgm:bulletEnabled val="1"/>
        </dgm:presLayoutVars>
      </dgm:prSet>
      <dgm:spPr/>
    </dgm:pt>
    <dgm:pt modelId="{27933CA6-0F38-4772-841A-022B2AD82FFD}" type="pres">
      <dgm:prSet presAssocID="{6592A778-5461-4084-8AB1-182D4337D8EC}" presName="dummy" presStyleCnt="0"/>
      <dgm:spPr/>
    </dgm:pt>
    <dgm:pt modelId="{345169EC-725D-43AB-A49D-996EF3785834}" type="pres">
      <dgm:prSet presAssocID="{877C9584-90BA-4B8F-9F6E-7C8E3E7B54C6}" presName="sibTrans" presStyleLbl="sibTrans2D1" presStyleIdx="1" presStyleCnt="3"/>
      <dgm:spPr/>
    </dgm:pt>
    <dgm:pt modelId="{83DD83A0-A08D-40E6-B239-79917A3EC4D1}" type="pres">
      <dgm:prSet presAssocID="{B8E3E6FA-208B-4FA5-B211-C0A141025DC7}" presName="node" presStyleLbl="node1" presStyleIdx="2" presStyleCnt="3">
        <dgm:presLayoutVars>
          <dgm:bulletEnabled val="1"/>
        </dgm:presLayoutVars>
      </dgm:prSet>
      <dgm:spPr/>
    </dgm:pt>
    <dgm:pt modelId="{9526B650-DBF3-4C62-985D-7E59DD135008}" type="pres">
      <dgm:prSet presAssocID="{B8E3E6FA-208B-4FA5-B211-C0A141025DC7}" presName="dummy" presStyleCnt="0"/>
      <dgm:spPr/>
    </dgm:pt>
    <dgm:pt modelId="{535E8B38-C59B-422E-A36E-B87A05C862C3}" type="pres">
      <dgm:prSet presAssocID="{076F742B-DF8D-4C2D-BBD1-7199FF6B0064}" presName="sibTrans" presStyleLbl="sibTrans2D1" presStyleIdx="2" presStyleCnt="3"/>
      <dgm:spPr/>
    </dgm:pt>
  </dgm:ptLst>
  <dgm:cxnLst>
    <dgm:cxn modelId="{D50A1E18-93FE-4BCF-A555-287E88DA2C10}" type="presOf" srcId="{A3C19F76-B764-48F9-92FB-56C1F126BDEB}" destId="{9F0EA903-4838-45B8-9CBF-EFE2E3418C13}" srcOrd="0" destOrd="0" presId="urn:microsoft.com/office/officeart/2005/8/layout/radial6"/>
    <dgm:cxn modelId="{75FAFE1C-BE65-4763-A0DB-BE2C677B7906}" srcId="{A3C19F76-B764-48F9-92FB-56C1F126BDEB}" destId="{B8E3E6FA-208B-4FA5-B211-C0A141025DC7}" srcOrd="2" destOrd="0" parTransId="{7A02C471-0CBB-45B9-8345-3142451E0E5C}" sibTransId="{076F742B-DF8D-4C2D-BBD1-7199FF6B0064}"/>
    <dgm:cxn modelId="{97660420-26ED-4955-87C4-D679949771B6}" type="presOf" srcId="{A0368CCB-6CBF-4278-91A9-19B58A16BCE5}" destId="{36B3A9D2-4AAC-41E8-A4B7-FFDAD74D1257}" srcOrd="0" destOrd="0" presId="urn:microsoft.com/office/officeart/2005/8/layout/radial6"/>
    <dgm:cxn modelId="{38B8BF28-B912-46B4-8E7F-F96FD1C1CEE9}" srcId="{A0368CCB-6CBF-4278-91A9-19B58A16BCE5}" destId="{A3C19F76-B764-48F9-92FB-56C1F126BDEB}" srcOrd="0" destOrd="0" parTransId="{68234F43-A5DF-470E-90DB-C745801FA1D9}" sibTransId="{8525BF1A-F35B-47E6-BD2D-C076F016AE24}"/>
    <dgm:cxn modelId="{8C528132-E465-401B-A58F-AB961FC1744F}" type="presOf" srcId="{B8E3E6FA-208B-4FA5-B211-C0A141025DC7}" destId="{83DD83A0-A08D-40E6-B239-79917A3EC4D1}" srcOrd="0" destOrd="0" presId="urn:microsoft.com/office/officeart/2005/8/layout/radial6"/>
    <dgm:cxn modelId="{F7C90F47-FB77-4DCF-A8E4-021719D5BCD8}" type="presOf" srcId="{6592A778-5461-4084-8AB1-182D4337D8EC}" destId="{31F41BDB-2230-4249-9E75-417B6CF44A8D}" srcOrd="0" destOrd="0" presId="urn:microsoft.com/office/officeart/2005/8/layout/radial6"/>
    <dgm:cxn modelId="{0693446E-509D-4D9E-87F4-6C03C99FB693}" type="presOf" srcId="{54A20D3E-276A-4706-89F1-BF1E8472A721}" destId="{15E6B380-3CF0-4263-9C75-E464764F2E05}" srcOrd="0" destOrd="0" presId="urn:microsoft.com/office/officeart/2005/8/layout/radial6"/>
    <dgm:cxn modelId="{FC0DBA92-A1DA-4C03-A107-B77068B93C8D}" type="presOf" srcId="{877C9584-90BA-4B8F-9F6E-7C8E3E7B54C6}" destId="{345169EC-725D-43AB-A49D-996EF3785834}" srcOrd="0" destOrd="0" presId="urn:microsoft.com/office/officeart/2005/8/layout/radial6"/>
    <dgm:cxn modelId="{9D683EA5-A9DE-44D8-A701-41A538CB8940}" srcId="{A0368CCB-6CBF-4278-91A9-19B58A16BCE5}" destId="{67036C78-A38E-4655-9B7A-208B8BAE70E6}" srcOrd="1" destOrd="0" parTransId="{E11C9A5D-6F59-4919-A036-81D79842A07A}" sibTransId="{A95C6881-EA96-467F-B982-89E65E36DFED}"/>
    <dgm:cxn modelId="{8D61C7C9-E3A7-45EA-9FD6-711068100DD9}" srcId="{A3C19F76-B764-48F9-92FB-56C1F126BDEB}" destId="{54A20D3E-276A-4706-89F1-BF1E8472A721}" srcOrd="0" destOrd="0" parTransId="{77B8BCCA-722F-4E85-9E13-2526B04B5788}" sibTransId="{70525145-DB13-4459-AA47-6DB83B56D5E1}"/>
    <dgm:cxn modelId="{B70765DA-937B-4E72-B769-8809F83550E4}" srcId="{A3C19F76-B764-48F9-92FB-56C1F126BDEB}" destId="{6592A778-5461-4084-8AB1-182D4337D8EC}" srcOrd="1" destOrd="0" parTransId="{1153E570-4CFB-4B5C-B568-A6791B3B02C1}" sibTransId="{877C9584-90BA-4B8F-9F6E-7C8E3E7B54C6}"/>
    <dgm:cxn modelId="{A15925EC-7149-481C-950E-0AED7A2EB8F8}" type="presOf" srcId="{70525145-DB13-4459-AA47-6DB83B56D5E1}" destId="{A9E81E5A-488D-4AE1-924E-8028DF6BDFB3}" srcOrd="0" destOrd="0" presId="urn:microsoft.com/office/officeart/2005/8/layout/radial6"/>
    <dgm:cxn modelId="{3CFF17F6-3896-4380-AB1E-CC989A3D621A}" type="presOf" srcId="{076F742B-DF8D-4C2D-BBD1-7199FF6B0064}" destId="{535E8B38-C59B-422E-A36E-B87A05C862C3}" srcOrd="0" destOrd="0" presId="urn:microsoft.com/office/officeart/2005/8/layout/radial6"/>
    <dgm:cxn modelId="{7A6E7E2B-1171-4855-9152-D931DCFF1348}" type="presParOf" srcId="{36B3A9D2-4AAC-41E8-A4B7-FFDAD74D1257}" destId="{9F0EA903-4838-45B8-9CBF-EFE2E3418C13}" srcOrd="0" destOrd="0" presId="urn:microsoft.com/office/officeart/2005/8/layout/radial6"/>
    <dgm:cxn modelId="{56D1EE0C-021B-4A97-BA49-3D19E0F62B39}" type="presParOf" srcId="{36B3A9D2-4AAC-41E8-A4B7-FFDAD74D1257}" destId="{15E6B380-3CF0-4263-9C75-E464764F2E05}" srcOrd="1" destOrd="0" presId="urn:microsoft.com/office/officeart/2005/8/layout/radial6"/>
    <dgm:cxn modelId="{FD573C1B-6DEC-415B-84BB-DBAC38F3C12C}" type="presParOf" srcId="{36B3A9D2-4AAC-41E8-A4B7-FFDAD74D1257}" destId="{C2C868B9-DD90-4A41-871F-B8C954F65D52}" srcOrd="2" destOrd="0" presId="urn:microsoft.com/office/officeart/2005/8/layout/radial6"/>
    <dgm:cxn modelId="{8C63E025-784A-4847-8E0B-3105FDCF4537}" type="presParOf" srcId="{36B3A9D2-4AAC-41E8-A4B7-FFDAD74D1257}" destId="{A9E81E5A-488D-4AE1-924E-8028DF6BDFB3}" srcOrd="3" destOrd="0" presId="urn:microsoft.com/office/officeart/2005/8/layout/radial6"/>
    <dgm:cxn modelId="{28E5AA68-EB43-45C7-A0C6-C759E8BD5EB2}" type="presParOf" srcId="{36B3A9D2-4AAC-41E8-A4B7-FFDAD74D1257}" destId="{31F41BDB-2230-4249-9E75-417B6CF44A8D}" srcOrd="4" destOrd="0" presId="urn:microsoft.com/office/officeart/2005/8/layout/radial6"/>
    <dgm:cxn modelId="{E50B6BCF-E00D-4F9A-9813-9771492D0D2C}" type="presParOf" srcId="{36B3A9D2-4AAC-41E8-A4B7-FFDAD74D1257}" destId="{27933CA6-0F38-4772-841A-022B2AD82FFD}" srcOrd="5" destOrd="0" presId="urn:microsoft.com/office/officeart/2005/8/layout/radial6"/>
    <dgm:cxn modelId="{1C7A4925-73B2-45CD-BCE7-13148B5D8830}" type="presParOf" srcId="{36B3A9D2-4AAC-41E8-A4B7-FFDAD74D1257}" destId="{345169EC-725D-43AB-A49D-996EF3785834}" srcOrd="6" destOrd="0" presId="urn:microsoft.com/office/officeart/2005/8/layout/radial6"/>
    <dgm:cxn modelId="{13465B0E-9304-4535-A1E4-EF1F9F77359C}" type="presParOf" srcId="{36B3A9D2-4AAC-41E8-A4B7-FFDAD74D1257}" destId="{83DD83A0-A08D-40E6-B239-79917A3EC4D1}" srcOrd="7" destOrd="0" presId="urn:microsoft.com/office/officeart/2005/8/layout/radial6"/>
    <dgm:cxn modelId="{FE33F899-EDA1-498F-AED7-DD5CDD842126}" type="presParOf" srcId="{36B3A9D2-4AAC-41E8-A4B7-FFDAD74D1257}" destId="{9526B650-DBF3-4C62-985D-7E59DD135008}" srcOrd="8" destOrd="0" presId="urn:microsoft.com/office/officeart/2005/8/layout/radial6"/>
    <dgm:cxn modelId="{449353CB-EF54-4A2B-90F8-A2616E9B612E}" type="presParOf" srcId="{36B3A9D2-4AAC-41E8-A4B7-FFDAD74D1257}" destId="{535E8B38-C59B-422E-A36E-B87A05C862C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E8B38-C59B-422E-A36E-B87A05C862C3}">
      <dsp:nvSpPr>
        <dsp:cNvPr id="0" name=""/>
        <dsp:cNvSpPr/>
      </dsp:nvSpPr>
      <dsp:spPr>
        <a:xfrm>
          <a:off x="1273433" y="344083"/>
          <a:ext cx="2291831" cy="2291831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169EC-725D-43AB-A49D-996EF3785834}">
      <dsp:nvSpPr>
        <dsp:cNvPr id="0" name=""/>
        <dsp:cNvSpPr/>
      </dsp:nvSpPr>
      <dsp:spPr>
        <a:xfrm>
          <a:off x="1273433" y="344083"/>
          <a:ext cx="2291831" cy="2291831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81E5A-488D-4AE1-924E-8028DF6BDFB3}">
      <dsp:nvSpPr>
        <dsp:cNvPr id="0" name=""/>
        <dsp:cNvSpPr/>
      </dsp:nvSpPr>
      <dsp:spPr>
        <a:xfrm>
          <a:off x="1273433" y="344083"/>
          <a:ext cx="2291831" cy="2291831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EA903-4838-45B8-9CBF-EFE2E3418C13}">
      <dsp:nvSpPr>
        <dsp:cNvPr id="0" name=""/>
        <dsp:cNvSpPr/>
      </dsp:nvSpPr>
      <dsp:spPr>
        <a:xfrm>
          <a:off x="1891888" y="962538"/>
          <a:ext cx="1054921" cy="1054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PHR 4/5N CCOH Regional Staff</a:t>
          </a:r>
        </a:p>
      </dsp:txBody>
      <dsp:txXfrm>
        <a:off x="2046378" y="1117028"/>
        <a:ext cx="745941" cy="745941"/>
      </dsp:txXfrm>
    </dsp:sp>
    <dsp:sp modelId="{15E6B380-3CF0-4263-9C75-E464764F2E05}">
      <dsp:nvSpPr>
        <dsp:cNvPr id="0" name=""/>
        <dsp:cNvSpPr/>
      </dsp:nvSpPr>
      <dsp:spPr>
        <a:xfrm>
          <a:off x="2050126" y="1445"/>
          <a:ext cx="738445" cy="738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Texas A&amp;M School of Nursing</a:t>
          </a:r>
        </a:p>
      </dsp:txBody>
      <dsp:txXfrm>
        <a:off x="2158269" y="109588"/>
        <a:ext cx="522159" cy="522159"/>
      </dsp:txXfrm>
    </dsp:sp>
    <dsp:sp modelId="{31F41BDB-2230-4249-9E75-417B6CF44A8D}">
      <dsp:nvSpPr>
        <dsp:cNvPr id="0" name=""/>
        <dsp:cNvSpPr/>
      </dsp:nvSpPr>
      <dsp:spPr>
        <a:xfrm>
          <a:off x="3019496" y="1680442"/>
          <a:ext cx="738445" cy="738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TLL Temple Foundation</a:t>
          </a:r>
        </a:p>
      </dsp:txBody>
      <dsp:txXfrm>
        <a:off x="3127639" y="1788585"/>
        <a:ext cx="522159" cy="522159"/>
      </dsp:txXfrm>
    </dsp:sp>
    <dsp:sp modelId="{83DD83A0-A08D-40E6-B239-79917A3EC4D1}">
      <dsp:nvSpPr>
        <dsp:cNvPr id="0" name=""/>
        <dsp:cNvSpPr/>
      </dsp:nvSpPr>
      <dsp:spPr>
        <a:xfrm>
          <a:off x="1080757" y="1680442"/>
          <a:ext cx="738445" cy="738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 6 Education Service Center </a:t>
          </a:r>
        </a:p>
      </dsp:txBody>
      <dsp:txXfrm>
        <a:off x="1188900" y="1788585"/>
        <a:ext cx="522159" cy="52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04A8CD7-A969-614F-B46F-91479344B7FB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E135021-EB43-0541-A8D4-B1FA07AE4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3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6BA3AE-74D4-CB44-BDB3-BAB93C07F628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AF8074C-4CAD-D547-8126-2AD47C784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6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356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8074C-4CAD-D547-8126-2AD47C784DD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3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41C27-76C8-4D16-B3E9-6D767E1AC6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8074C-4CAD-D547-8126-2AD47C784DD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5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8074C-4CAD-D547-8126-2AD47C784D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4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8074C-4CAD-D547-8126-2AD47C784D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8074C-4CAD-D547-8126-2AD47C784D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0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7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8074C-4CAD-D547-8126-2AD47C784DD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8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8074C-4CAD-D547-8126-2AD47C784D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2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41C27-76C8-4D16-B3E9-6D767E1AC6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-2"/>
            <a:ext cx="12197552" cy="161925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18353" y="3153869"/>
            <a:ext cx="6830195" cy="588214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rgbClr val="43BDE8"/>
                </a:solidFill>
                <a:latin typeface="AvenirNext LT Pro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1" y="5374776"/>
            <a:ext cx="7806636" cy="1483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52" y="6441734"/>
            <a:ext cx="2403041" cy="2123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463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24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33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95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87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17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05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186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96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45439-0BF1-4A09-A9E1-5D276DA2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4639-F21B-4E56-93FB-4E06AE30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657F-B81D-48DD-BFB5-61D74F11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8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r="-2463"/>
          <a:stretch/>
        </p:blipFill>
        <p:spPr>
          <a:xfrm flipV="1">
            <a:off x="0" y="11"/>
            <a:ext cx="5364480" cy="24869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8095" y="552451"/>
            <a:ext cx="10725956" cy="516347"/>
          </a:xfrm>
        </p:spPr>
        <p:txBody>
          <a:bodyPr anchor="b">
            <a:normAutofit/>
          </a:bodyPr>
          <a:lstStyle>
            <a:lvl1pPr algn="l">
              <a:lnSpc>
                <a:spcPts val="3900"/>
              </a:lnSpc>
              <a:defRPr sz="3200">
                <a:latin typeface="AvenirNext LT Pro MediumC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7553" y="1077419"/>
            <a:ext cx="6830195" cy="588214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rgbClr val="43BDE8"/>
                </a:solidFill>
                <a:latin typeface="AvenirNext LT Pro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5715000"/>
            <a:ext cx="6015936" cy="1143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68095" y="1990813"/>
            <a:ext cx="10765536" cy="4164712"/>
          </a:xfrm>
        </p:spPr>
        <p:txBody>
          <a:bodyPr/>
          <a:lstStyle>
            <a:lvl1pPr>
              <a:defRPr sz="1600">
                <a:solidFill>
                  <a:srgbClr val="626262"/>
                </a:solidFill>
                <a:latin typeface="AvenirNext LT Pro Medium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52" y="6441734"/>
            <a:ext cx="2403041" cy="2123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6290F-F67B-4644-8B24-58E89DE83DB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96E36-7512-49B3-9F04-27C4585F1A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FCBB0-7737-4217-B23D-BA1D88D125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8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63119-48C3-45C9-A380-189A3D7F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DC4DF-89FD-4FAD-8CF7-18DFABD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643BC-FB98-4C69-BF8E-4AF7B2DE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59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22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B9630-90C4-43D8-9B14-6D372602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F8A65-BA9E-4110-909C-032E3648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876EA-02D7-48BE-84B6-BC94EAB5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F6314-C94A-47CC-BAC2-2BB78AAA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0572-8076-4861-A49F-E437C465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7C34-B387-4029-AFC5-2779B042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8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4E34B-8B5A-4263-8067-C6C8DB26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88F52-98DA-4799-94DF-5A6B75DB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437CD-6171-42E9-813C-C0535CD2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30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43927-5E39-4A12-AC0A-C551E1E6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7205-98F3-49A5-9E40-039770D9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1F0D0-7E85-4CDA-9702-DC39A57C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34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87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0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r="-2463"/>
          <a:stretch/>
        </p:blipFill>
        <p:spPr>
          <a:xfrm flipV="1">
            <a:off x="0" y="9"/>
            <a:ext cx="5867400" cy="2486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2" y="3571876"/>
            <a:ext cx="12021749" cy="32956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8095" y="561976"/>
            <a:ext cx="10725956" cy="497297"/>
          </a:xfrm>
        </p:spPr>
        <p:txBody>
          <a:bodyPr anchor="b">
            <a:normAutofit/>
          </a:bodyPr>
          <a:lstStyle>
            <a:lvl1pPr algn="l">
              <a:lnSpc>
                <a:spcPts val="3900"/>
              </a:lnSpc>
              <a:defRPr sz="3200">
                <a:latin typeface="AvenirNext LT Pro MediumC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67553" y="1077419"/>
            <a:ext cx="6830195" cy="588214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rgbClr val="43BDE8"/>
                </a:solidFill>
                <a:latin typeface="AvenirNext LT Pro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52" y="6441734"/>
            <a:ext cx="2403041" cy="21233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68095" y="1762213"/>
            <a:ext cx="10765536" cy="4164712"/>
          </a:xfrm>
        </p:spPr>
        <p:txBody>
          <a:bodyPr/>
          <a:lstStyle>
            <a:lvl1pPr>
              <a:defRPr sz="1600" cap="none">
                <a:solidFill>
                  <a:schemeClr val="tx1"/>
                </a:solidFill>
                <a:latin typeface="AvenirNext LT Pro Medium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207000" y="-5"/>
            <a:ext cx="6985000" cy="2505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57208"/>
            <a:ext cx="9430004" cy="514342"/>
          </a:xfrm>
        </p:spPr>
        <p:txBody>
          <a:bodyPr/>
          <a:lstStyle>
            <a:lvl1pPr>
              <a:defRPr>
                <a:latin typeface="AvenirNext LT Pro MediumC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95" y="1762213"/>
            <a:ext cx="10765536" cy="4164712"/>
          </a:xfrm>
        </p:spPr>
        <p:txBody>
          <a:bodyPr/>
          <a:lstStyle>
            <a:lvl1pPr>
              <a:defRPr sz="1600" cap="none">
                <a:solidFill>
                  <a:schemeClr val="tx1"/>
                </a:solidFill>
                <a:latin typeface="AvenirNext LT Pro Medium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venirNext LT Pro Regular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767553" y="982169"/>
            <a:ext cx="6830195" cy="588214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rgbClr val="43BDE8"/>
                </a:solidFill>
                <a:latin typeface="AvenirNext LT Pro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99" y="5715000"/>
            <a:ext cx="6184900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2" y="6436433"/>
            <a:ext cx="2403041" cy="2123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r="-2463"/>
          <a:stretch/>
        </p:blipFill>
        <p:spPr>
          <a:xfrm flipV="1">
            <a:off x="0" y="9"/>
            <a:ext cx="5867400" cy="2486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9" y="3505200"/>
            <a:ext cx="12319001" cy="335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52" y="6441734"/>
            <a:ext cx="2403041" cy="2123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95" y="1739763"/>
            <a:ext cx="5034788" cy="4166881"/>
          </a:xfrm>
        </p:spPr>
        <p:txBody>
          <a:bodyPr/>
          <a:lstStyle>
            <a:lvl1pPr>
              <a:defRPr sz="1600" cap="none"/>
            </a:lvl1pPr>
            <a:lvl2pPr>
              <a:spcAft>
                <a:spcPts val="70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97555" y="1739762"/>
            <a:ext cx="5240672" cy="41733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8096" y="523884"/>
            <a:ext cx="10765536" cy="504817"/>
          </a:xfrm>
        </p:spPr>
        <p:txBody>
          <a:bodyPr/>
          <a:lstStyle>
            <a:lvl1pPr>
              <a:defRPr>
                <a:latin typeface="AvenirNext LT Pro MediumC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0"/>
          </p:nvPr>
        </p:nvSpPr>
        <p:spPr>
          <a:xfrm>
            <a:off x="767553" y="1048844"/>
            <a:ext cx="7246147" cy="341806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rgbClr val="43BDE8"/>
                </a:solidFill>
                <a:latin typeface="AvenirNext LT Pro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2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3" r="2523"/>
          <a:stretch/>
        </p:blipFill>
        <p:spPr>
          <a:xfrm flipH="1">
            <a:off x="4145280" y="4257675"/>
            <a:ext cx="8255000" cy="260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" t="42833" r="1350" b="6537"/>
          <a:stretch/>
        </p:blipFill>
        <p:spPr>
          <a:xfrm>
            <a:off x="-121919" y="-13334"/>
            <a:ext cx="9029700" cy="21710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14575"/>
            <a:ext cx="9144000" cy="551996"/>
          </a:xfrm>
        </p:spPr>
        <p:txBody>
          <a:bodyPr anchor="b">
            <a:normAutofit/>
          </a:bodyPr>
          <a:lstStyle>
            <a:lvl1pPr algn="ctr">
              <a:lnSpc>
                <a:spcPts val="3700"/>
              </a:lnSpc>
              <a:defRPr sz="320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044952"/>
            <a:ext cx="9144000" cy="1237436"/>
          </a:xfrm>
        </p:spPr>
        <p:txBody>
          <a:bodyPr>
            <a:normAutofit/>
          </a:bodyPr>
          <a:lstStyle>
            <a:lvl1pPr marL="0" indent="0" algn="ctr">
              <a:buNone/>
              <a:defRPr sz="1400" cap="none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80" y="6466085"/>
            <a:ext cx="2403041" cy="212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r="-2463"/>
          <a:stretch/>
        </p:blipFill>
        <p:spPr>
          <a:xfrm flipV="1">
            <a:off x="0" y="9"/>
            <a:ext cx="5867400" cy="2486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25"/>
            <a:ext cx="12192000" cy="3190875"/>
          </a:xfrm>
          <a:prstGeom prst="rect">
            <a:avLst/>
          </a:prstGeom>
        </p:spPr>
      </p:pic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7553" y="1666876"/>
            <a:ext cx="1828800" cy="1371600"/>
          </a:xfrm>
        </p:spPr>
        <p:txBody>
          <a:bodyPr/>
          <a:lstStyle>
            <a:lvl1pPr>
              <a:defRPr lang="en-US" dirty="0"/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52" y="6441734"/>
            <a:ext cx="2403041" cy="21233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8096" y="514359"/>
            <a:ext cx="10765536" cy="504817"/>
          </a:xfrm>
        </p:spPr>
        <p:txBody>
          <a:bodyPr/>
          <a:lstStyle>
            <a:lvl1pPr>
              <a:defRPr>
                <a:latin typeface="AvenirNext LT Pro MediumC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767553" y="1039319"/>
            <a:ext cx="7246147" cy="341806"/>
          </a:xfrm>
        </p:spPr>
        <p:txBody>
          <a:bodyPr>
            <a:normAutofit/>
          </a:bodyPr>
          <a:lstStyle>
            <a:lvl1pPr marL="0" indent="0" algn="l">
              <a:buNone/>
              <a:defRPr sz="1800" cap="none">
                <a:solidFill>
                  <a:srgbClr val="43BDE8"/>
                </a:solidFill>
                <a:latin typeface="AvenirNext LT Pro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67553" y="3271839"/>
            <a:ext cx="18288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67553" y="4876801"/>
            <a:ext cx="18288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921001" y="3271839"/>
            <a:ext cx="2730500" cy="1043128"/>
          </a:xfrm>
        </p:spPr>
        <p:txBody>
          <a:bodyPr/>
          <a:lstStyle>
            <a:lvl1pPr>
              <a:defRPr sz="1400" b="1">
                <a:solidFill>
                  <a:srgbClr val="0061AF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2921001" y="1666876"/>
            <a:ext cx="2730500" cy="1043128"/>
          </a:xfrm>
        </p:spPr>
        <p:txBody>
          <a:bodyPr/>
          <a:lstStyle>
            <a:lvl1pPr>
              <a:defRPr sz="1400" b="1">
                <a:solidFill>
                  <a:srgbClr val="0061AF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2921001" y="4876801"/>
            <a:ext cx="2743200" cy="1043128"/>
          </a:xfrm>
        </p:spPr>
        <p:txBody>
          <a:bodyPr/>
          <a:lstStyle>
            <a:lvl1pPr>
              <a:defRPr sz="1400" b="1">
                <a:solidFill>
                  <a:srgbClr val="0061AF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546053" y="1676401"/>
            <a:ext cx="1828800" cy="1371600"/>
          </a:xfrm>
        </p:spPr>
        <p:txBody>
          <a:bodyPr/>
          <a:lstStyle>
            <a:lvl1pPr>
              <a:defRPr lang="en-US" dirty="0"/>
            </a:lvl1pPr>
          </a:lstStyle>
          <a:p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546053" y="3281364"/>
            <a:ext cx="18288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546053" y="4886326"/>
            <a:ext cx="18288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8699501" y="3281364"/>
            <a:ext cx="2730500" cy="1043128"/>
          </a:xfrm>
        </p:spPr>
        <p:txBody>
          <a:bodyPr/>
          <a:lstStyle>
            <a:lvl1pPr>
              <a:defRPr sz="1400" b="1">
                <a:solidFill>
                  <a:srgbClr val="0061AF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8699501" y="1676401"/>
            <a:ext cx="2730500" cy="1043128"/>
          </a:xfrm>
        </p:spPr>
        <p:txBody>
          <a:bodyPr/>
          <a:lstStyle>
            <a:lvl1pPr>
              <a:defRPr sz="1400" b="1">
                <a:solidFill>
                  <a:srgbClr val="0061AF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8699501" y="4886326"/>
            <a:ext cx="2743200" cy="1043128"/>
          </a:xfrm>
        </p:spPr>
        <p:txBody>
          <a:bodyPr/>
          <a:lstStyle>
            <a:lvl1pPr>
              <a:defRPr sz="1400" b="1">
                <a:solidFill>
                  <a:srgbClr val="0061AF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6/10/2024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57208"/>
            <a:ext cx="10765536" cy="9096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5" y="1762212"/>
            <a:ext cx="10765536" cy="44147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3" r:id="rId5"/>
    <p:sldLayoutId id="2147483659" r:id="rId6"/>
    <p:sldLayoutId id="2147483651" r:id="rId7"/>
    <p:sldLayoutId id="2147483692" r:id="rId8"/>
    <p:sldLayoutId id="214748370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solidFill>
            <a:srgbClr val="0061AF"/>
          </a:solidFill>
          <a:latin typeface="AvenirNext LT Pro MediumCn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 cap="all">
          <a:solidFill>
            <a:srgbClr val="43BDE8"/>
          </a:solidFill>
          <a:latin typeface="AvenirNext LT Pro Medium" pitchFamily="34" charset="0"/>
          <a:ea typeface="+mn-ea"/>
          <a:cs typeface="Arial"/>
        </a:defRPr>
      </a:lvl1pPr>
      <a:lvl2pPr marL="0" indent="0" algn="l" defTabSz="457200" rtl="0" eaLnBrk="1" latinLnBrk="0" hangingPunct="1">
        <a:lnSpc>
          <a:spcPts val="1900"/>
        </a:lnSpc>
        <a:spcBef>
          <a:spcPts val="400"/>
        </a:spcBef>
        <a:buFontTx/>
        <a:buNone/>
        <a:defRPr sz="1400" kern="1200">
          <a:solidFill>
            <a:schemeClr val="tx1"/>
          </a:solidFill>
          <a:latin typeface="AvenirNext LT Pro Regular" pitchFamily="34" charset="0"/>
          <a:ea typeface="+mn-ea"/>
          <a:cs typeface="Arial"/>
        </a:defRPr>
      </a:lvl2pPr>
      <a:lvl3pPr marL="169863" indent="-169863" algn="l" defTabSz="457200" rtl="0" eaLnBrk="1" latinLnBrk="0" hangingPunct="1">
        <a:lnSpc>
          <a:spcPts val="24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venirNext LT Pro Regular" pitchFamily="34" charset="0"/>
          <a:ea typeface="+mn-ea"/>
          <a:cs typeface="Arial"/>
        </a:defRPr>
      </a:lvl3pPr>
      <a:lvl4pPr marL="512763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AvenirNext LT Pro Regular" pitchFamily="34" charset="0"/>
          <a:ea typeface="+mn-ea"/>
          <a:cs typeface="Arial"/>
        </a:defRPr>
      </a:lvl4pPr>
      <a:lvl5pPr marL="742950" indent="-227013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venirNext LT Pro Regular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disparities@dshs.texas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AC6A-155C-452B-A591-5E0B9190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47445"/>
            <a:ext cx="10515600" cy="28731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/>
              <a:t>Community Conversations </a:t>
            </a:r>
            <a:br>
              <a:rPr lang="en-US" sz="6600"/>
            </a:br>
            <a:r>
              <a:rPr lang="en-US" sz="6600"/>
              <a:t>on Health</a:t>
            </a:r>
            <a:r>
              <a:rPr lang="en-US"/>
              <a:t> </a:t>
            </a:r>
            <a:br>
              <a:rPr lang="en-US"/>
            </a:br>
            <a:endParaRPr lang="en-US" sz="6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F31C2-B7D5-4025-8D00-93A5D887F247}"/>
              </a:ext>
            </a:extLst>
          </p:cNvPr>
          <p:cNvSpPr/>
          <p:nvPr/>
        </p:nvSpPr>
        <p:spPr>
          <a:xfrm>
            <a:off x="319274" y="2846944"/>
            <a:ext cx="11737075" cy="107369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203200" dir="8640000" sx="114000" sy="114000" rotWithShape="0">
              <a:srgbClr val="000000">
                <a:alpha val="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REDUCING HEALTH DISPARITIES</a:t>
            </a:r>
            <a:r>
              <a:rPr kumimoji="0" lang="en-US" sz="2400" b="1" i="0" u="none" strike="noStrike" kern="120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|</a:t>
            </a:r>
            <a:r>
              <a:rPr kumimoji="0" lang="en-US" sz="2400" b="0" i="0" u="none" strike="noStrike" kern="120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BUILDING HEALTHIER COMMUNITIES</a:t>
            </a:r>
            <a:r>
              <a:rPr kumimoji="0" lang="en-US" sz="2400" b="1" i="0" u="none" strike="noStrike" kern="120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 panose="02020603050405020304" pitchFamily="18" charset="0"/>
              </a:rPr>
              <a:t>ESTABLISHING STRONGER PARTNERSHIPS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A11AC-B24B-457E-AC8E-C8058FC7FB66}"/>
              </a:ext>
            </a:extLst>
          </p:cNvPr>
          <p:cNvSpPr txBox="1"/>
          <p:nvPr/>
        </p:nvSpPr>
        <p:spPr>
          <a:xfrm>
            <a:off x="2470576" y="4327310"/>
            <a:ext cx="7434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Health Finance &amp; Policy Committee Meeting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 for Public Health Policy and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12, 2024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5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59FBA4-12B7-B862-D32A-6F5DE62B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Hays County Health Department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A20BBF-48A9-2D61-E54A-83AACCACE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174"/>
            <a:ext cx="5968999" cy="4630738"/>
          </a:xfrm>
        </p:spPr>
        <p:txBody>
          <a:bodyPr>
            <a:normAutofit/>
          </a:bodyPr>
          <a:lstStyle/>
          <a:p>
            <a:r>
              <a:rPr lang="en-US" sz="2400" dirty="0"/>
              <a:t>HCHD used grant funds to hire engagement and outreach staff that conducted a Community Health Assessment (CHA).</a:t>
            </a:r>
          </a:p>
          <a:p>
            <a:r>
              <a:rPr lang="en-US" sz="2400" dirty="0"/>
              <a:t>The CHA was used in priority setting and building support from county leadership and philanthropy for additional funding.</a:t>
            </a:r>
          </a:p>
          <a:p>
            <a:pPr lvl="1"/>
            <a:r>
              <a:rPr lang="en-US" sz="2200" dirty="0"/>
              <a:t>Purchased a mobile medical unit with additional funding from St. David’s and the county.</a:t>
            </a:r>
          </a:p>
          <a:p>
            <a:pPr lvl="1"/>
            <a:r>
              <a:rPr lang="en-US" sz="2200" dirty="0"/>
              <a:t>County health department funding supported maintaining grant funded staff.</a:t>
            </a:r>
          </a:p>
          <a:p>
            <a:pPr lvl="1"/>
            <a:r>
              <a:rPr lang="en-US" sz="2200" dirty="0"/>
              <a:t>Redesigned the health department logo to be more welcoming to communities.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7E0F12-A009-940B-252B-0F5DCFC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 b="-3"/>
          <a:stretch/>
        </p:blipFill>
        <p:spPr bwMode="auto">
          <a:xfrm>
            <a:off x="7903111" y="4261827"/>
            <a:ext cx="2787594" cy="234093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11F82-8C67-0512-073C-C6BDC40D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6B54E4-5A71-4511-84E9-33A1CA2A9EE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AE2F9AD-766A-2059-BBB3-F1344E341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"/>
          <a:stretch/>
        </p:blipFill>
        <p:spPr bwMode="auto">
          <a:xfrm>
            <a:off x="7195566" y="1547112"/>
            <a:ext cx="4322685" cy="2560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9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747E4-5388-4B11-8147-195473A087CB}"/>
              </a:ext>
            </a:extLst>
          </p:cNvPr>
          <p:cNvSpPr txBox="1"/>
          <p:nvPr/>
        </p:nvSpPr>
        <p:spPr>
          <a:xfrm>
            <a:off x="0" y="476506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more information on the grant email: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healthdisparities@dshs.texas.gov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675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341A31-80AB-3B3C-EF2B-681BB11B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Funding &amp; Activity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17571-53FD-9EAA-D115-04FDF8E3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BA06F4-5990-F8DE-975F-C69481B92975}"/>
              </a:ext>
            </a:extLst>
          </p:cNvPr>
          <p:cNvGrpSpPr>
            <a:grpSpLocks noChangeAspect="1"/>
          </p:cNvGrpSpPr>
          <p:nvPr/>
        </p:nvGrpSpPr>
        <p:grpSpPr>
          <a:xfrm>
            <a:off x="1126366" y="2143075"/>
            <a:ext cx="10135468" cy="3311907"/>
            <a:chOff x="1321975" y="2343690"/>
            <a:chExt cx="8662793" cy="28306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A70362-1356-4120-5CB4-DD53EA93F701}"/>
                </a:ext>
              </a:extLst>
            </p:cNvPr>
            <p:cNvSpPr/>
            <p:nvPr/>
          </p:nvSpPr>
          <p:spPr>
            <a:xfrm>
              <a:off x="1410256" y="2343690"/>
              <a:ext cx="4484123" cy="388307"/>
            </a:xfrm>
            <a:prstGeom prst="rect">
              <a:avLst/>
            </a:prstGeom>
            <a:solidFill>
              <a:srgbClr val="166D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Community Feedback &amp; Data Collection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BDFA56-FC42-75F5-877F-6E5639F6F846}"/>
                </a:ext>
              </a:extLst>
            </p:cNvPr>
            <p:cNvSpPr txBox="1"/>
            <p:nvPr/>
          </p:nvSpPr>
          <p:spPr>
            <a:xfrm>
              <a:off x="1321975" y="4007822"/>
              <a:ext cx="1027134" cy="38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20EC72-D22C-0C6D-5C0B-731A48A28698}"/>
                </a:ext>
              </a:extLst>
            </p:cNvPr>
            <p:cNvSpPr txBox="1"/>
            <p:nvPr/>
          </p:nvSpPr>
          <p:spPr>
            <a:xfrm>
              <a:off x="2488984" y="4007820"/>
              <a:ext cx="1027134" cy="38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121FA6-BBFB-8E05-28D0-67C0CD399717}"/>
                </a:ext>
              </a:extLst>
            </p:cNvPr>
            <p:cNvSpPr txBox="1"/>
            <p:nvPr/>
          </p:nvSpPr>
          <p:spPr>
            <a:xfrm>
              <a:off x="4070850" y="4007820"/>
              <a:ext cx="1027134" cy="38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2023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1489EF-95C3-DCFD-3446-990FF8AC8378}"/>
                </a:ext>
              </a:extLst>
            </p:cNvPr>
            <p:cNvSpPr txBox="1"/>
            <p:nvPr/>
          </p:nvSpPr>
          <p:spPr>
            <a:xfrm>
              <a:off x="5652716" y="4023434"/>
              <a:ext cx="1027134" cy="38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2024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C5F4AF-912C-6E9C-A481-CC24A51FA5AD}"/>
                </a:ext>
              </a:extLst>
            </p:cNvPr>
            <p:cNvSpPr txBox="1"/>
            <p:nvPr/>
          </p:nvSpPr>
          <p:spPr>
            <a:xfrm>
              <a:off x="7374457" y="4026087"/>
              <a:ext cx="1027134" cy="38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F946DD-FC86-772C-7EC6-0E7F112D75DB}"/>
                </a:ext>
              </a:extLst>
            </p:cNvPr>
            <p:cNvSpPr/>
            <p:nvPr/>
          </p:nvSpPr>
          <p:spPr>
            <a:xfrm>
              <a:off x="2922580" y="2726047"/>
              <a:ext cx="3971924" cy="387730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Coalition Building &amp; Program Development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6C2419-CA66-E36F-0BDB-46B0CDF3CD9B}"/>
                </a:ext>
              </a:extLst>
            </p:cNvPr>
            <p:cNvSpPr/>
            <p:nvPr/>
          </p:nvSpPr>
          <p:spPr>
            <a:xfrm>
              <a:off x="4419233" y="3109810"/>
              <a:ext cx="5544852" cy="387730"/>
            </a:xfrm>
            <a:prstGeom prst="rect">
              <a:avLst/>
            </a:prstGeom>
            <a:gradFill>
              <a:gsLst>
                <a:gs pos="38000">
                  <a:srgbClr val="422866"/>
                </a:gs>
                <a:gs pos="100000">
                  <a:srgbClr val="F3EEF8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Program Implementation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7A16508-F64E-A21F-4AA7-20DDEBC5B1BE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28" y="3970628"/>
              <a:ext cx="8610940" cy="0"/>
            </a:xfrm>
            <a:prstGeom prst="line">
              <a:avLst/>
            </a:prstGeom>
            <a:noFill/>
            <a:ln w="19050" cap="flat" cmpd="sng" algn="ctr">
              <a:solidFill>
                <a:srgbClr val="022167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7F49D-D65F-1133-0906-DCD10E5073AB}"/>
                </a:ext>
              </a:extLst>
            </p:cNvPr>
            <p:cNvSpPr txBox="1"/>
            <p:nvPr/>
          </p:nvSpPr>
          <p:spPr>
            <a:xfrm>
              <a:off x="8936951" y="4023434"/>
              <a:ext cx="1027134" cy="38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8CF40A-AD47-3CED-4AB0-593E7C5EB69C}"/>
                </a:ext>
              </a:extLst>
            </p:cNvPr>
            <p:cNvSpPr/>
            <p:nvPr/>
          </p:nvSpPr>
          <p:spPr>
            <a:xfrm>
              <a:off x="5933708" y="3493573"/>
              <a:ext cx="4030377" cy="387730"/>
            </a:xfrm>
            <a:prstGeom prst="rect">
              <a:avLst/>
            </a:prstGeom>
            <a:gradFill flip="none" rotWithShape="1">
              <a:gsLst>
                <a:gs pos="29000">
                  <a:srgbClr val="AB2328">
                    <a:lumMod val="75000"/>
                  </a:srgbClr>
                </a:gs>
                <a:gs pos="100000">
                  <a:srgbClr val="F9EBEB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Sustainability Planning</a:t>
              </a:r>
            </a:p>
          </p:txBody>
        </p:sp>
        <p:sp>
          <p:nvSpPr>
            <p:cNvPr id="35" name="Left Bracket 34">
              <a:extLst>
                <a:ext uri="{FF2B5EF4-FFF2-40B4-BE49-F238E27FC236}">
                  <a16:creationId xmlns:a16="http://schemas.microsoft.com/office/drawing/2014/main" id="{276E8C8A-FBAD-A075-67AB-D84A8FFF0713}"/>
                </a:ext>
              </a:extLst>
            </p:cNvPr>
            <p:cNvSpPr/>
            <p:nvPr/>
          </p:nvSpPr>
          <p:spPr>
            <a:xfrm rot="16200000">
              <a:off x="3150247" y="2731367"/>
              <a:ext cx="171319" cy="3724158"/>
            </a:xfrm>
            <a:prstGeom prst="leftBracket">
              <a:avLst/>
            </a:prstGeom>
            <a:noFill/>
            <a:ln w="6350" cap="flat" cmpd="sng" algn="ctr">
              <a:solidFill>
                <a:srgbClr val="02216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E03978-575A-13EB-60CD-4A75CF295A49}"/>
                </a:ext>
              </a:extLst>
            </p:cNvPr>
            <p:cNvSpPr txBox="1"/>
            <p:nvPr/>
          </p:nvSpPr>
          <p:spPr>
            <a:xfrm>
              <a:off x="2113221" y="4712715"/>
              <a:ext cx="1778659" cy="26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Original Budget Period</a:t>
              </a:r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A9D553F7-C542-14DA-12AB-EC018C5C659C}"/>
                </a:ext>
              </a:extLst>
            </p:cNvPr>
            <p:cNvSpPr/>
            <p:nvPr/>
          </p:nvSpPr>
          <p:spPr>
            <a:xfrm rot="16200000">
              <a:off x="5842014" y="3809092"/>
              <a:ext cx="183389" cy="1556638"/>
            </a:xfrm>
            <a:prstGeom prst="leftBracket">
              <a:avLst/>
            </a:prstGeom>
            <a:noFill/>
            <a:ln w="6350" cap="flat" cmpd="sng" algn="ctr">
              <a:solidFill>
                <a:srgbClr val="02216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B4716E-72A0-6507-0D9A-4A2AC1C2774F}"/>
                </a:ext>
              </a:extLst>
            </p:cNvPr>
            <p:cNvSpPr txBox="1"/>
            <p:nvPr/>
          </p:nvSpPr>
          <p:spPr>
            <a:xfrm>
              <a:off x="5411695" y="4712715"/>
              <a:ext cx="1044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1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No Cost Extension </a:t>
              </a: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A8FF0FBF-28CA-0AB9-4A53-E8B995A499DA}"/>
                </a:ext>
              </a:extLst>
            </p:cNvPr>
            <p:cNvSpPr/>
            <p:nvPr/>
          </p:nvSpPr>
          <p:spPr>
            <a:xfrm rot="16200000">
              <a:off x="8281100" y="2996118"/>
              <a:ext cx="171320" cy="3194655"/>
            </a:xfrm>
            <a:prstGeom prst="leftBracket">
              <a:avLst/>
            </a:prstGeom>
            <a:noFill/>
            <a:ln w="6350" cap="flat" cmpd="sng" algn="ctr">
              <a:solidFill>
                <a:srgbClr val="02216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960EA9-C0AE-D99D-75F1-F199A790DD9E}"/>
                </a:ext>
              </a:extLst>
            </p:cNvPr>
            <p:cNvSpPr txBox="1"/>
            <p:nvPr/>
          </p:nvSpPr>
          <p:spPr>
            <a:xfrm>
              <a:off x="7844747" y="4712715"/>
              <a:ext cx="1044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2</a:t>
              </a:r>
              <a:r>
                <a:rPr kumimoji="0" lang="en-US" sz="1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nd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No Cost Extension 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B187E27-AB2D-82C5-6424-E14391DCEA5A}"/>
              </a:ext>
            </a:extLst>
          </p:cNvPr>
          <p:cNvSpPr txBox="1"/>
          <p:nvPr/>
        </p:nvSpPr>
        <p:spPr>
          <a:xfrm>
            <a:off x="1737399" y="5861206"/>
            <a:ext cx="89877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no cost extension amendments have been executed up to May 31, 2026.</a:t>
            </a:r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C20B6A49-3791-918A-AB82-DD0EDC693BA7}"/>
              </a:ext>
            </a:extLst>
          </p:cNvPr>
          <p:cNvSpPr/>
          <p:nvPr/>
        </p:nvSpPr>
        <p:spPr>
          <a:xfrm>
            <a:off x="7459251" y="4990267"/>
            <a:ext cx="142240" cy="724458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4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D00D-F64D-8326-F7C5-1011C1D0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Capturing Grant Successes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1A501-38C5-1F82-1407-D750E365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F60690-9AEA-D396-9614-CC11800A65FC}"/>
              </a:ext>
            </a:extLst>
          </p:cNvPr>
          <p:cNvGrpSpPr/>
          <p:nvPr/>
        </p:nvGrpSpPr>
        <p:grpSpPr>
          <a:xfrm>
            <a:off x="541647" y="2807605"/>
            <a:ext cx="3068236" cy="2228012"/>
            <a:chOff x="681643" y="2478212"/>
            <a:chExt cx="3729581" cy="255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9692C0-70F2-C260-4D13-418C9C1B8146}"/>
                </a:ext>
              </a:extLst>
            </p:cNvPr>
            <p:cNvSpPr/>
            <p:nvPr/>
          </p:nvSpPr>
          <p:spPr>
            <a:xfrm>
              <a:off x="3247441" y="2478212"/>
              <a:ext cx="334657" cy="64633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59D6807-ADF3-FBB0-284A-753A7D8831FA}"/>
                </a:ext>
              </a:extLst>
            </p:cNvPr>
            <p:cNvSpPr/>
            <p:nvPr/>
          </p:nvSpPr>
          <p:spPr>
            <a:xfrm>
              <a:off x="681643" y="2478212"/>
              <a:ext cx="3729580" cy="86868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D1CE20-5709-3E84-E900-41AEAC7E216C}"/>
                </a:ext>
              </a:extLst>
            </p:cNvPr>
            <p:cNvSpPr/>
            <p:nvPr/>
          </p:nvSpPr>
          <p:spPr>
            <a:xfrm>
              <a:off x="681644" y="3429000"/>
              <a:ext cx="1163781" cy="11263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Key Message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FED8D3-7393-7E62-4C20-5EF1D76E712F}"/>
                </a:ext>
              </a:extLst>
            </p:cNvPr>
            <p:cNvSpPr/>
            <p:nvPr/>
          </p:nvSpPr>
          <p:spPr>
            <a:xfrm>
              <a:off x="1964543" y="3429000"/>
              <a:ext cx="1163781" cy="1126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Key Message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C120A4-3953-D970-D174-6F14C4904B1F}"/>
                </a:ext>
              </a:extLst>
            </p:cNvPr>
            <p:cNvSpPr/>
            <p:nvPr/>
          </p:nvSpPr>
          <p:spPr>
            <a:xfrm>
              <a:off x="3247442" y="3429000"/>
              <a:ext cx="1163781" cy="11263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Key Message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B3CF5F-B768-13B2-8F96-F90305A364C5}"/>
                </a:ext>
              </a:extLst>
            </p:cNvPr>
            <p:cNvSpPr/>
            <p:nvPr/>
          </p:nvSpPr>
          <p:spPr>
            <a:xfrm>
              <a:off x="681644" y="4637483"/>
              <a:ext cx="3729580" cy="3990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Data, Evidence, or Support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EAD7E2-7008-6C2D-AFF8-F7002A82D618}"/>
                </a:ext>
              </a:extLst>
            </p:cNvPr>
            <p:cNvSpPr txBox="1"/>
            <p:nvPr/>
          </p:nvSpPr>
          <p:spPr>
            <a:xfrm>
              <a:off x="1384558" y="2700561"/>
              <a:ext cx="2323750" cy="600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Overall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Message or Takeaway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894ED0D-FDEA-BF0E-4602-FB72AD0CE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78" y="2169621"/>
            <a:ext cx="2901643" cy="35039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0B3F0A-DC6C-3361-4C14-712AFA389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218" y="2350309"/>
            <a:ext cx="3434479" cy="3162269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6B0E9602-EA5B-AE08-3067-A03EF112A54D}"/>
              </a:ext>
            </a:extLst>
          </p:cNvPr>
          <p:cNvSpPr/>
          <p:nvPr/>
        </p:nvSpPr>
        <p:spPr>
          <a:xfrm>
            <a:off x="3783432" y="3921611"/>
            <a:ext cx="688195" cy="33429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165FA2B-0DA2-84C6-A858-E6EDEFFA9827}"/>
              </a:ext>
            </a:extLst>
          </p:cNvPr>
          <p:cNvSpPr/>
          <p:nvPr/>
        </p:nvSpPr>
        <p:spPr>
          <a:xfrm>
            <a:off x="7742023" y="3921611"/>
            <a:ext cx="688195" cy="33429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6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84F3-299B-7C1B-D4AD-1AF11027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&amp; Partnership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3DBE7-9262-7975-3044-191A63E3C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FA0341-B199-5981-0FEE-DDB279D8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A&amp;M AgriLife Extension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6E57-B7FB-E916-D028-816ECD73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5</a:t>
            </a:fld>
            <a:endParaRPr lang="en-US" dirty="0"/>
          </a:p>
        </p:txBody>
      </p:sp>
      <p:pic>
        <p:nvPicPr>
          <p:cNvPr id="25" name="object 7">
            <a:extLst>
              <a:ext uri="{FF2B5EF4-FFF2-40B4-BE49-F238E27FC236}">
                <a16:creationId xmlns:a16="http://schemas.microsoft.com/office/drawing/2014/main" id="{DC7B528E-2112-F05A-BE4E-1F762CACDA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1163" y="1699578"/>
            <a:ext cx="3368040" cy="2106930"/>
          </a:xfrm>
          <a:prstGeom prst="rect">
            <a:avLst/>
          </a:prstGeom>
        </p:spPr>
      </p:pic>
      <p:pic>
        <p:nvPicPr>
          <p:cNvPr id="26" name="object 8">
            <a:extLst>
              <a:ext uri="{FF2B5EF4-FFF2-40B4-BE49-F238E27FC236}">
                <a16:creationId xmlns:a16="http://schemas.microsoft.com/office/drawing/2014/main" id="{76A98BDA-B37B-BA6E-B752-9DDACE4CD1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1163" y="4001294"/>
            <a:ext cx="3371850" cy="21602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10E0C93-3E67-394E-462E-CE678DB0B30B}"/>
              </a:ext>
            </a:extLst>
          </p:cNvPr>
          <p:cNvGrpSpPr/>
          <p:nvPr/>
        </p:nvGrpSpPr>
        <p:grpSpPr>
          <a:xfrm>
            <a:off x="1380005" y="4434883"/>
            <a:ext cx="6162268" cy="2104029"/>
            <a:chOff x="636610" y="3078210"/>
            <a:chExt cx="6162268" cy="210402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FD122DE-694C-EBF3-7A15-72FCC45B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199" y="3078210"/>
              <a:ext cx="5978789" cy="1273032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CFE5477-3452-0572-7B11-950AE1CAA791}"/>
                </a:ext>
              </a:extLst>
            </p:cNvPr>
            <p:cNvGrpSpPr/>
            <p:nvPr/>
          </p:nvGrpSpPr>
          <p:grpSpPr>
            <a:xfrm>
              <a:off x="636610" y="4351242"/>
              <a:ext cx="6162268" cy="830997"/>
              <a:chOff x="636610" y="4351242"/>
              <a:chExt cx="6162268" cy="83099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AA764F-E91A-A881-0228-63259365F963}"/>
                  </a:ext>
                </a:extLst>
              </p:cNvPr>
              <p:cNvSpPr txBox="1"/>
              <p:nvPr/>
            </p:nvSpPr>
            <p:spPr>
              <a:xfrm>
                <a:off x="2218458" y="4351242"/>
                <a:ext cx="1499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3 Community Garden HIPs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9D7B4D-2BC5-A512-8397-20B309DE0A5F}"/>
                  </a:ext>
                </a:extLst>
              </p:cNvPr>
              <p:cNvSpPr txBox="1"/>
              <p:nvPr/>
            </p:nvSpPr>
            <p:spPr>
              <a:xfrm>
                <a:off x="636610" y="4351242"/>
                <a:ext cx="14992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16 Fruit &amp; Vegetable Access HIPs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F076F82-4887-757C-7A81-378A1E969DA5}"/>
                  </a:ext>
                </a:extLst>
              </p:cNvPr>
              <p:cNvSpPr txBox="1"/>
              <p:nvPr/>
            </p:nvSpPr>
            <p:spPr>
              <a:xfrm>
                <a:off x="3846634" y="4351242"/>
                <a:ext cx="1499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3 Physical Activity HIPs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9E81F5-5CD7-87DE-25DD-20949EC6EAD4}"/>
                  </a:ext>
                </a:extLst>
              </p:cNvPr>
              <p:cNvSpPr txBox="1"/>
              <p:nvPr/>
            </p:nvSpPr>
            <p:spPr>
              <a:xfrm>
                <a:off x="5299592" y="4351242"/>
                <a:ext cx="1499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2 AED Access HIPs</a:t>
                </a:r>
              </a:p>
            </p:txBody>
          </p:sp>
        </p:grpSp>
      </p:grp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CCBCD90-A691-0726-587B-A9080D7C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58" y="1825625"/>
            <a:ext cx="767296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support from DSHS, AgriLife collaborated with 34 rural communities in 20 counties across Texas:</a:t>
            </a:r>
          </a:p>
          <a:p>
            <a:pPr lvl="1"/>
            <a:r>
              <a:rPr lang="en-US" dirty="0"/>
              <a:t>Collected community feedback</a:t>
            </a:r>
          </a:p>
          <a:p>
            <a:pPr lvl="1"/>
            <a:r>
              <a:rPr lang="en-US" dirty="0"/>
              <a:t>Established coalitions with faith-based organizations and churches</a:t>
            </a:r>
          </a:p>
          <a:p>
            <a:pPr lvl="1"/>
            <a:r>
              <a:rPr lang="en-US" dirty="0"/>
              <a:t>Implemented Health Improvement Projects (HIPs) to address community needs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4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texas&#10;&#10;Description automatically generated">
            <a:extLst>
              <a:ext uri="{FF2B5EF4-FFF2-40B4-BE49-F238E27FC236}">
                <a16:creationId xmlns:a16="http://schemas.microsoft.com/office/drawing/2014/main" id="{F61FD267-64B0-649D-1473-E0ACD86AF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92" y="1918101"/>
            <a:ext cx="4727448" cy="36530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48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Healthcare Quality &amp; Access Programs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8DD8E-9B9D-4555-B63E-530C042FF7E6}"/>
              </a:ext>
            </a:extLst>
          </p:cNvPr>
          <p:cNvSpPr txBox="1"/>
          <p:nvPr/>
        </p:nvSpPr>
        <p:spPr>
          <a:xfrm>
            <a:off x="6022428" y="1665772"/>
            <a:ext cx="5628542" cy="3450175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Houston County Health and Wellness Coalition: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March, regional staff worked with community leaders to establish the multi-sector coalition to address community needs.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coalition identified a lack of access to health care services as their main priority.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TLL Temple Foundation, a member of the coalition, agreed to provide grant funding for programs to expand health care access.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Regional staff were key in connecting TLL Temple Foundation with partners to expand telemedicine and mobile clinic programs.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53C3F-6FA5-491B-9A31-C35262AD9AEC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4424213" y="1665772"/>
            <a:ext cx="1598215" cy="22437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C8F69-0D44-461B-98B9-C110B9A5F80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4424213" y="3909546"/>
            <a:ext cx="1598215" cy="12064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AA1413-6B4A-4961-B221-CBCD15BB3FEE}"/>
              </a:ext>
            </a:extLst>
          </p:cNvPr>
          <p:cNvSpPr/>
          <p:nvPr/>
        </p:nvSpPr>
        <p:spPr>
          <a:xfrm>
            <a:off x="4143994" y="3778998"/>
            <a:ext cx="280219" cy="26109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8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FDEA-70EC-D852-E86A-0AB11B24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County Coalition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1EE8A-1167-9544-D7CF-FCCE389F4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3914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Telemedicine Expansion at the Crockett Public Library:</a:t>
            </a:r>
          </a:p>
          <a:p>
            <a:r>
              <a:rPr lang="en-US" sz="2200" dirty="0"/>
              <a:t>Regional staff supported the Crockett Public Library in securing grant funding from TLL Temple Foundation for 3 soundproof pods.</a:t>
            </a:r>
          </a:p>
          <a:p>
            <a:r>
              <a:rPr lang="en-US" sz="2200" dirty="0"/>
              <a:t>Pods will be equipped with a laptop and will be available for general use, including telemedicine appointments, proctored exams, and internet access.</a:t>
            </a:r>
          </a:p>
          <a:p>
            <a:r>
              <a:rPr lang="en-US" sz="2200" dirty="0"/>
              <a:t>Program roll out is expected June 2024.</a:t>
            </a:r>
          </a:p>
          <a:p>
            <a:r>
              <a:rPr lang="en-US" sz="2200" dirty="0"/>
              <a:t>The library will provide regular program updates to the coalition (e.g., number of telemedicine visits, % telemedicine visits vs. proctored exams, etc.).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D7357-2DA7-BB80-D6CA-9B5A8DD5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A605AC-8675-A0DE-A12D-D2CD9B746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r="15633"/>
          <a:stretch/>
        </p:blipFill>
        <p:spPr bwMode="auto">
          <a:xfrm>
            <a:off x="8724900" y="1776412"/>
            <a:ext cx="27432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43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FDEA-70EC-D852-E86A-0AB11B24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County Coalition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1EE8A-1167-9544-D7CF-FCCE389F4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9899"/>
            <a:ext cx="6953250" cy="4737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Texas A&amp;M East Texas Mobile Clinic Project:</a:t>
            </a:r>
          </a:p>
          <a:p>
            <a:r>
              <a:rPr lang="en-US" sz="2200" dirty="0"/>
              <a:t>Regional staff connected partners to expand the Texas A&amp;M School of Nursing East Texas Mobile Clinic project.</a:t>
            </a:r>
          </a:p>
          <a:p>
            <a:r>
              <a:rPr lang="en-US" sz="2200" dirty="0"/>
              <a:t>TAMU was awarded a $1.2M grant from TLL Temple to purchase a new mobile clinic.</a:t>
            </a:r>
          </a:p>
          <a:p>
            <a:r>
              <a:rPr lang="en-US" sz="2200" dirty="0"/>
              <a:t>Program will provide:</a:t>
            </a:r>
          </a:p>
          <a:p>
            <a:pPr lvl="1">
              <a:spcBef>
                <a:spcPts val="1000"/>
              </a:spcBef>
            </a:pPr>
            <a:r>
              <a:rPr lang="en-US" sz="2200" dirty="0"/>
              <a:t>Access to telemedicine with a TAMU nurse practitioner for schools in Houston County.</a:t>
            </a:r>
          </a:p>
          <a:p>
            <a:pPr lvl="1">
              <a:spcBef>
                <a:spcPts val="1000"/>
              </a:spcBef>
            </a:pPr>
            <a:r>
              <a:rPr lang="en-US" sz="2200" dirty="0"/>
              <a:t>Mobile clinic will visit schools and provide primary care services for students, staff, and the public.</a:t>
            </a:r>
          </a:p>
          <a:p>
            <a:pPr lvl="1">
              <a:spcBef>
                <a:spcPts val="1000"/>
              </a:spcBef>
            </a:pPr>
            <a:r>
              <a:rPr lang="en-US" sz="2200" dirty="0"/>
              <a:t>Nursing students will gain clinical experience with supervision from a nurse practitioner.</a:t>
            </a:r>
          </a:p>
          <a:p>
            <a:r>
              <a:rPr lang="en-US" sz="2200" dirty="0"/>
              <a:t>Goal is to start the program by January 2025.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D7357-2DA7-BB80-D6CA-9B5A8DD5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5E813F9-F4F4-E35C-A24A-4ACE8270B115}"/>
              </a:ext>
            </a:extLst>
          </p:cNvPr>
          <p:cNvGraphicFramePr/>
          <p:nvPr/>
        </p:nvGraphicFramePr>
        <p:xfrm>
          <a:off x="7196328" y="1552246"/>
          <a:ext cx="4838699" cy="278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BD7372E-BEE6-9FF4-9537-055BF085F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8550" y="4407431"/>
            <a:ext cx="4334256" cy="178765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01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texas&#10;&#10;Description automatically generated">
            <a:extLst>
              <a:ext uri="{FF2B5EF4-FFF2-40B4-BE49-F238E27FC236}">
                <a16:creationId xmlns:a16="http://schemas.microsoft.com/office/drawing/2014/main" id="{F61FD267-64B0-649D-1473-E0ACD86AF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032321"/>
            <a:ext cx="4727448" cy="36530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0E9703-D219-49ED-82CD-7F7908E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48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Texas Children in Nature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ED01-87E9-42DF-B47E-2FF0E6E1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6B54E4-5A71-4511-84E9-33A1CA2A9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8DD8E-9B9D-4555-B63E-530C042FF7E6}"/>
              </a:ext>
            </a:extLst>
          </p:cNvPr>
          <p:cNvSpPr txBox="1"/>
          <p:nvPr/>
        </p:nvSpPr>
        <p:spPr>
          <a:xfrm>
            <a:off x="6096000" y="2103949"/>
            <a:ext cx="5628542" cy="3754874"/>
          </a:xfrm>
          <a:prstGeom prst="rect">
            <a:avLst/>
          </a:prstGeom>
          <a:solidFill>
            <a:srgbClr val="E4C06A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TCiNN Program Expansion: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TCiNN, in collaboration with Education Service Center 1, received a $14M grant from Texas A&amp;M Forest Service to build green schoolyards in the Rio Grande Valley.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Funds will be used to construct 38 green schoolyards in the region over the next 3 years.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Project development and planning is being led by the Health &amp; Nature Liaisons funded by the CCOH grant.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TCiNN is creating an advisory group to provide technical assistance and plan trainings for staff working on the project.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C53C3F-6FA5-491B-9A31-C35262AD9AEC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904239" y="2103949"/>
            <a:ext cx="2191761" cy="33374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C8F69-0D44-461B-98B9-C110B9A5F80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3904239" y="5441397"/>
            <a:ext cx="2191761" cy="4174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AA1413-6B4A-4961-B221-CBCD15BB3FEE}"/>
              </a:ext>
            </a:extLst>
          </p:cNvPr>
          <p:cNvSpPr/>
          <p:nvPr/>
        </p:nvSpPr>
        <p:spPr>
          <a:xfrm>
            <a:off x="3189484" y="5314905"/>
            <a:ext cx="714755" cy="252983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3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61AF"/>
      </a:dk2>
      <a:lt2>
        <a:srgbClr val="EFE9E5"/>
      </a:lt2>
      <a:accent1>
        <a:srgbClr val="75B943"/>
      </a:accent1>
      <a:accent2>
        <a:srgbClr val="43BDE8"/>
      </a:accent2>
      <a:accent3>
        <a:srgbClr val="EEAB1F"/>
      </a:accent3>
      <a:accent4>
        <a:srgbClr val="E86A10"/>
      </a:accent4>
      <a:accent5>
        <a:srgbClr val="668D3C"/>
      </a:accent5>
      <a:accent6>
        <a:srgbClr val="002B5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3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Notes xmlns="b6d8ffac-0972-40c3-9b20-9449b1d9cea9" xsi:nil="true"/>
    <lcf76f155ced4ddcb4097134ff3c332f xmlns="b6d8ffac-0972-40c3-9b20-9449b1d9cea9">
      <Terms xmlns="http://schemas.microsoft.com/office/infopath/2007/PartnerControls"/>
    </lcf76f155ced4ddcb4097134ff3c332f>
    <Pendingwith xmlns="b6d8ffac-0972-40c3-9b20-9449b1d9cea9">
      <UserInfo>
        <DisplayName>i:0#.f|membership|aelia.akhtar@dshs.texas.gov,#i:0#.f|membership|aelia.akhtar@dshs.texas.gov,#Aelia.Akhtar@dshs.texas.gov,#,#Akhtar,Aelia (DSHS),#,#Off of Policy and Performance,#Director, Public Health Policy &amp; Performance</DisplayName>
        <AccountId>10</AccountId>
        <AccountType/>
      </UserInfo>
    </Pendingwith>
    <DuetoCPHPPMailbox xmlns="b6d8ffac-0972-40c3-9b20-9449b1d9cea9" xsi:nil="true"/>
    <Owner xmlns="b6d8ffac-0972-40c3-9b20-9449b1d9cea9">
      <UserInfo>
        <DisplayName>i:0#.f|membership|cristina.garcia@dshs.texas.gov,#i:0#.f|membership|cristina.garcia@dshs.texas.gov,#Cristina.Garcia@dshs.texas.gov,#,#Garcia,Cristina (DSHS),#,#Off of Policy and Performance,#Director II</DisplayName>
        <AccountId>15</AccountId>
        <AccountType/>
      </UserInfo>
    </Owner>
    <Status xmlns="b6d8ffac-0972-40c3-9b20-9449b1d9ce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FA9F6B875C941B0D7998B3F6FF5DD" ma:contentTypeVersion="25" ma:contentTypeDescription="Create a new document." ma:contentTypeScope="" ma:versionID="ce73dc8da4be819a3ee8281205e3b318">
  <xsd:schema xmlns:xsd="http://www.w3.org/2001/XMLSchema" xmlns:xs="http://www.w3.org/2001/XMLSchema" xmlns:p="http://schemas.microsoft.com/office/2006/metadata/properties" xmlns:ns2="b6d8ffac-0972-40c3-9b20-9449b1d9cea9" xmlns:ns3="b221bdda-a33e-412e-a4bf-eecd4aac3912" xmlns:ns4="d853a810-d2a2-4c28-9ad9-9100c9a22e04" targetNamespace="http://schemas.microsoft.com/office/2006/metadata/properties" ma:root="true" ma:fieldsID="1632312d935cc7b13795577ebba256eb" ns2:_="" ns3:_="" ns4:_="">
    <xsd:import namespace="b6d8ffac-0972-40c3-9b20-9449b1d9cea9"/>
    <xsd:import namespace="b221bdda-a33e-412e-a4bf-eecd4aac3912"/>
    <xsd:import namespace="d853a810-d2a2-4c28-9ad9-9100c9a22e04"/>
    <xsd:element name="properties">
      <xsd:complexType>
        <xsd:sequence>
          <xsd:element name="documentManagement">
            <xsd:complexType>
              <xsd:all>
                <xsd:element ref="ns2:Notes" minOccurs="0"/>
                <xsd:element ref="ns2:Pendingwi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wner" minOccurs="0"/>
                <xsd:element ref="ns2:Statu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DuetoCPHPPMailbox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8ffac-0972-40c3-9b20-9449b1d9cea9" elementFormDefault="qualified">
    <xsd:import namespace="http://schemas.microsoft.com/office/2006/documentManagement/types"/>
    <xsd:import namespace="http://schemas.microsoft.com/office/infopath/2007/PartnerControls"/>
    <xsd:element name="Notes" ma:index="2" nillable="true" ma:displayName="Notes" ma:description="&#10;" ma:format="Dropdown" ma:internalName="Notes">
      <xsd:simpleType>
        <xsd:restriction base="dms:Note">
          <xsd:maxLength value="255"/>
        </xsd:restriction>
      </xsd:simpleType>
    </xsd:element>
    <xsd:element name="Pendingwith" ma:index="3" nillable="true" ma:displayName="Pending with" ma:description="Who the project is currently with" ma:format="Dropdown" ma:list="UserInfo" ma:SharePointGroup="0" ma:internalName="Pendingwith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Owner" ma:index="16" nillable="true" ma:displayName="Owner" ma:description="Project owner" ma:format="Dropdown" ma:list="UserInfo" ma:SharePointGroup="0" ma:internalName="Own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17" nillable="true" ma:displayName="Status" ma:format="Dropdown" ma:internalName="Status">
      <xsd:simpleType>
        <xsd:restriction base="dms:Choice">
          <xsd:enumeration value="Approved"/>
          <xsd:enumeration value="Approved (with edits)"/>
          <xsd:enumeration value="Review again"/>
          <xsd:enumeration value="Next Level Approval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DuetoCPHPPMailbox" ma:index="24" nillable="true" ma:displayName="Due to CPHPP Mailbox" ma:format="DateOnly" ma:internalName="DuetoCPHPPMailbox">
      <xsd:simpleType>
        <xsd:restriction base="dms:DateTim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1bdda-a33e-412e-a4bf-eecd4aac39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27cff5c-3c37-4edf-9c89-69e461b04824}" ma:internalName="TaxCatchAll" ma:showField="CatchAllData" ma:web="b221bdda-a33e-412e-a4bf-eecd4aac39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E7196-F87C-439B-91DA-509D28E90E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4EEBA0-3641-4C5E-9ABA-29D6FFA3EB6F}">
  <ds:schemaRefs>
    <ds:schemaRef ds:uri="http://schemas.microsoft.com/office/2006/documentManagement/types"/>
    <ds:schemaRef ds:uri="http://www.w3.org/XML/1998/namespace"/>
    <ds:schemaRef ds:uri="http://purl.org/dc/dcmitype/"/>
    <ds:schemaRef ds:uri="b6d8ffac-0972-40c3-9b20-9449b1d9cea9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d853a810-d2a2-4c28-9ad9-9100c9a22e04"/>
    <ds:schemaRef ds:uri="b221bdda-a33e-412e-a4bf-eecd4aac391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82B1A4-3F19-40CC-9AE8-CED103470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8ffac-0972-40c3-9b20-9449b1d9cea9"/>
    <ds:schemaRef ds:uri="b221bdda-a33e-412e-a4bf-eecd4aac3912"/>
    <ds:schemaRef ds:uri="d853a810-d2a2-4c28-9ad9-9100c9a22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11855</TotalTime>
  <Words>698</Words>
  <Application>Microsoft Office PowerPoint</Application>
  <PresentationFormat>Widescreen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AvenirNext LT Pro Medium</vt:lpstr>
      <vt:lpstr>AvenirNext LT Pro MediumCn</vt:lpstr>
      <vt:lpstr>AvenirNext LT Pro Regular</vt:lpstr>
      <vt:lpstr>Calibri</vt:lpstr>
      <vt:lpstr>Calibri Light</vt:lpstr>
      <vt:lpstr>Segoe UI Semilight</vt:lpstr>
      <vt:lpstr>Times New Roman</vt:lpstr>
      <vt:lpstr>Wingdings</vt:lpstr>
      <vt:lpstr>Office Theme</vt:lpstr>
      <vt:lpstr>DSHS Slide Layout 2</vt:lpstr>
      <vt:lpstr>DSHS Slide Layout 3</vt:lpstr>
      <vt:lpstr>Community Conversations  on Health  </vt:lpstr>
      <vt:lpstr>Grant Funding &amp; Activity Phase</vt:lpstr>
      <vt:lpstr>Capturing Grant Successes</vt:lpstr>
      <vt:lpstr>Project &amp; Partnership Highlights</vt:lpstr>
      <vt:lpstr>Texas A&amp;M AgriLife Extension</vt:lpstr>
      <vt:lpstr>Healthcare Quality &amp; Access Programs</vt:lpstr>
      <vt:lpstr>Houston County Coalition Projects</vt:lpstr>
      <vt:lpstr>Houston County Coalition Projects</vt:lpstr>
      <vt:lpstr>Texas Children in Nature Network</vt:lpstr>
      <vt:lpstr>Hays County Health Department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 PPT</dc:title>
  <dc:creator>Irma Burns</dc:creator>
  <cp:lastModifiedBy>Garcia,Cristina (DSHS)</cp:lastModifiedBy>
  <cp:revision>21</cp:revision>
  <cp:lastPrinted>2019-06-20T14:52:58Z</cp:lastPrinted>
  <dcterms:created xsi:type="dcterms:W3CDTF">2012-08-16T16:04:23Z</dcterms:created>
  <dcterms:modified xsi:type="dcterms:W3CDTF">2024-06-10T19:51:43Z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0x010100921FA9F6B875C941B0D7998B3F6FF5DD</vt:lpwstr>
  </property>
  <property fmtid="{D5CDD505-2E9C-101B-9397-08002B2CF9AE}" pid="3" name="_dlc_DocIdItemGuid">
    <vt:lpwstr>6be34082-5ff6-442a-9db8-51908aa746e9</vt:lpwstr>
  </property>
  <property fmtid="{D5CDD505-2E9C-101B-9397-08002B2CF9AE}" pid="4" name="MediaServiceImageTags">
    <vt:lpwstr/>
  </property>
</Properties>
</file>