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17"/>
  </p:notesMasterIdLst>
  <p:sldIdLst>
    <p:sldId id="263" r:id="rId6"/>
    <p:sldId id="403" r:id="rId7"/>
    <p:sldId id="379" r:id="rId8"/>
    <p:sldId id="423" r:id="rId9"/>
    <p:sldId id="420" r:id="rId10"/>
    <p:sldId id="401" r:id="rId11"/>
    <p:sldId id="422" r:id="rId12"/>
    <p:sldId id="402" r:id="rId13"/>
    <p:sldId id="419" r:id="rId14"/>
    <p:sldId id="418" r:id="rId15"/>
    <p:sldId id="2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F47DC9-ECC1-631D-7FF6-7C13F878217E}" name="Garcia,Cristina (DSHS)" initials="G(" userId="S::Cristina.Garcia@dshs.texas.gov::97c22c49-6fde-4b40-a658-76159e6a7f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khtar,Aelia (DSHS)" initials="A(" lastIdx="1" clrIdx="0">
    <p:extLst>
      <p:ext uri="{19B8F6BF-5375-455C-9EA6-DF929625EA0E}">
        <p15:presenceInfo xmlns:p15="http://schemas.microsoft.com/office/powerpoint/2012/main" userId="S::aelia.akhtar@dshs.texas.gov::bb3e35f6-41e0-48c5-ba05-b25abcb1c8f0" providerId="AD"/>
      </p:ext>
    </p:extLst>
  </p:cmAuthor>
  <p:cmAuthor id="2" name="Garcia,Cristina (DSHS)" initials="G(" lastIdx="1" clrIdx="1">
    <p:extLst>
      <p:ext uri="{19B8F6BF-5375-455C-9EA6-DF929625EA0E}">
        <p15:presenceInfo xmlns:p15="http://schemas.microsoft.com/office/powerpoint/2012/main" userId="S::Cristina.Garcia@dshs.texas.gov::97c22c49-6fde-4b40-a658-76159e6a7f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632" autoAdjust="0"/>
  </p:normalViewPr>
  <p:slideViewPr>
    <p:cSldViewPr snapToGrid="0">
      <p:cViewPr varScale="1">
        <p:scale>
          <a:sx n="64" d="100"/>
          <a:sy n="64" d="100"/>
        </p:scale>
        <p:origin x="130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htar,Aelia (DSHS)" userId="S::aelia.akhtar@dshs.texas.gov::bb3e35f6-41e0-48c5-ba05-b25abcb1c8f0" providerId="AD" clId="Web-{643E2EB0-F00B-46D0-8B71-B2F22EB7CE0F}"/>
    <pc:docChg chg="modSld">
      <pc:chgData name="Akhtar,Aelia (DSHS)" userId="S::aelia.akhtar@dshs.texas.gov::bb3e35f6-41e0-48c5-ba05-b25abcb1c8f0" providerId="AD" clId="Web-{643E2EB0-F00B-46D0-8B71-B2F22EB7CE0F}" dt="2023-04-05T20:08:53.411" v="0" actId="20577"/>
      <pc:docMkLst>
        <pc:docMk/>
      </pc:docMkLst>
      <pc:sldChg chg="modSp">
        <pc:chgData name="Akhtar,Aelia (DSHS)" userId="S::aelia.akhtar@dshs.texas.gov::bb3e35f6-41e0-48c5-ba05-b25abcb1c8f0" providerId="AD" clId="Web-{643E2EB0-F00B-46D0-8B71-B2F22EB7CE0F}" dt="2023-04-05T20:08:53.411" v="0" actId="20577"/>
        <pc:sldMkLst>
          <pc:docMk/>
          <pc:sldMk cId="2195391821" sldId="420"/>
        </pc:sldMkLst>
        <pc:spChg chg="mod">
          <ac:chgData name="Akhtar,Aelia (DSHS)" userId="S::aelia.akhtar@dshs.texas.gov::bb3e35f6-41e0-48c5-ba05-b25abcb1c8f0" providerId="AD" clId="Web-{643E2EB0-F00B-46D0-8B71-B2F22EB7CE0F}" dt="2023-04-05T20:08:53.411" v="0" actId="20577"/>
          <ac:spMkLst>
            <pc:docMk/>
            <pc:sldMk cId="2195391821" sldId="420"/>
            <ac:spMk id="122" creationId="{64B1F0D3-E222-48B4-AD89-BED2ABC8C654}"/>
          </ac:spMkLst>
        </pc:spChg>
      </pc:sldChg>
    </pc:docChg>
  </pc:docChgLst>
  <pc:docChgLst>
    <pc:chgData name="Hyde,Jessica R (DSHS)" userId="S::jessicar.hyde@dshs.texas.gov::2810840c-5b90-4b29-9c0a-802bc5ad5457" providerId="AD" clId="Web-{BA15CD46-D86E-49B3-AB64-9BB211BBBDE6}"/>
    <pc:docChg chg="modSld">
      <pc:chgData name="Hyde,Jessica R (DSHS)" userId="S::jessicar.hyde@dshs.texas.gov::2810840c-5b90-4b29-9c0a-802bc5ad5457" providerId="AD" clId="Web-{BA15CD46-D86E-49B3-AB64-9BB211BBBDE6}" dt="2023-03-31T16:50:02.287" v="0" actId="20577"/>
      <pc:docMkLst>
        <pc:docMk/>
      </pc:docMkLst>
      <pc:sldChg chg="modSp">
        <pc:chgData name="Hyde,Jessica R (DSHS)" userId="S::jessicar.hyde@dshs.texas.gov::2810840c-5b90-4b29-9c0a-802bc5ad5457" providerId="AD" clId="Web-{BA15CD46-D86E-49B3-AB64-9BB211BBBDE6}" dt="2023-03-31T16:50:02.287" v="0" actId="20577"/>
        <pc:sldMkLst>
          <pc:docMk/>
          <pc:sldMk cId="740377992" sldId="419"/>
        </pc:sldMkLst>
        <pc:spChg chg="mod">
          <ac:chgData name="Hyde,Jessica R (DSHS)" userId="S::jessicar.hyde@dshs.texas.gov::2810840c-5b90-4b29-9c0a-802bc5ad5457" providerId="AD" clId="Web-{BA15CD46-D86E-49B3-AB64-9BB211BBBDE6}" dt="2023-03-31T16:50:02.287" v="0" actId="20577"/>
          <ac:spMkLst>
            <pc:docMk/>
            <pc:sldMk cId="740377992" sldId="419"/>
            <ac:spMk id="9" creationId="{4498DD8E-9B9D-4555-B63E-530C042FF7E6}"/>
          </ac:spMkLst>
        </pc:spChg>
      </pc:sldChg>
    </pc:docChg>
  </pc:docChgLst>
  <pc:docChgLst>
    <pc:chgData name="Garcia,Cristina (DSHS)" userId="97c22c49-6fde-4b40-a658-76159e6a7fe2" providerId="ADAL" clId="{7B8661DE-77EC-494A-9415-867FB5E82D74}"/>
    <pc:docChg chg="undo custSel addSld delSld modSld sldOrd">
      <pc:chgData name="Garcia,Cristina (DSHS)" userId="97c22c49-6fde-4b40-a658-76159e6a7fe2" providerId="ADAL" clId="{7B8661DE-77EC-494A-9415-867FB5E82D74}" dt="2023-03-31T02:41:20.992" v="3804" actId="47"/>
      <pc:docMkLst>
        <pc:docMk/>
      </pc:docMkLst>
      <pc:sldChg chg="modSp mod">
        <pc:chgData name="Garcia,Cristina (DSHS)" userId="97c22c49-6fde-4b40-a658-76159e6a7fe2" providerId="ADAL" clId="{7B8661DE-77EC-494A-9415-867FB5E82D74}" dt="2023-03-30T17:44:25.425" v="2332" actId="6549"/>
        <pc:sldMkLst>
          <pc:docMk/>
          <pc:sldMk cId="39861068" sldId="402"/>
        </pc:sldMkLst>
        <pc:spChg chg="mod">
          <ac:chgData name="Garcia,Cristina (DSHS)" userId="97c22c49-6fde-4b40-a658-76159e6a7fe2" providerId="ADAL" clId="{7B8661DE-77EC-494A-9415-867FB5E82D74}" dt="2023-03-30T17:44:25.425" v="2332" actId="6549"/>
          <ac:spMkLst>
            <pc:docMk/>
            <pc:sldMk cId="39861068" sldId="402"/>
            <ac:spMk id="9" creationId="{4498DD8E-9B9D-4555-B63E-530C042FF7E6}"/>
          </ac:spMkLst>
        </pc:spChg>
        <pc:cxnChg chg="mod">
          <ac:chgData name="Garcia,Cristina (DSHS)" userId="97c22c49-6fde-4b40-a658-76159e6a7fe2" providerId="ADAL" clId="{7B8661DE-77EC-494A-9415-867FB5E82D74}" dt="2023-03-30T17:43:05.863" v="2320" actId="14100"/>
          <ac:cxnSpMkLst>
            <pc:docMk/>
            <pc:sldMk cId="39861068" sldId="402"/>
            <ac:cxnSpMk id="11" creationId="{9B9C8F69-0D44-461B-98B9-C110B9A5F809}"/>
          </ac:cxnSpMkLst>
        </pc:cxnChg>
      </pc:sldChg>
      <pc:sldChg chg="addSp modSp mod">
        <pc:chgData name="Garcia,Cristina (DSHS)" userId="97c22c49-6fde-4b40-a658-76159e6a7fe2" providerId="ADAL" clId="{7B8661DE-77EC-494A-9415-867FB5E82D74}" dt="2023-03-29T20:50:34.124" v="567" actId="20577"/>
        <pc:sldMkLst>
          <pc:docMk/>
          <pc:sldMk cId="1193956361" sldId="418"/>
        </pc:sldMkLst>
        <pc:spChg chg="add mod">
          <ac:chgData name="Garcia,Cristina (DSHS)" userId="97c22c49-6fde-4b40-a658-76159e6a7fe2" providerId="ADAL" clId="{7B8661DE-77EC-494A-9415-867FB5E82D74}" dt="2023-03-29T20:48:33.278" v="392" actId="120"/>
          <ac:spMkLst>
            <pc:docMk/>
            <pc:sldMk cId="1193956361" sldId="418"/>
            <ac:spMk id="4" creationId="{CF0A548B-6A19-56E4-C49D-6CEFA69E2F3E}"/>
          </ac:spMkLst>
        </pc:spChg>
        <pc:spChg chg="mod">
          <ac:chgData name="Garcia,Cristina (DSHS)" userId="97c22c49-6fde-4b40-a658-76159e6a7fe2" providerId="ADAL" clId="{7B8661DE-77EC-494A-9415-867FB5E82D74}" dt="2023-03-29T20:50:34.124" v="567" actId="20577"/>
          <ac:spMkLst>
            <pc:docMk/>
            <pc:sldMk cId="1193956361" sldId="418"/>
            <ac:spMk id="7" creationId="{C6DCA775-B66F-4CED-8D49-8791D6842D2B}"/>
          </ac:spMkLst>
        </pc:spChg>
        <pc:picChg chg="add mod">
          <ac:chgData name="Garcia,Cristina (DSHS)" userId="97c22c49-6fde-4b40-a658-76159e6a7fe2" providerId="ADAL" clId="{7B8661DE-77EC-494A-9415-867FB5E82D74}" dt="2023-03-29T20:48:15.107" v="384" actId="1076"/>
          <ac:picMkLst>
            <pc:docMk/>
            <pc:sldMk cId="1193956361" sldId="418"/>
            <ac:picMk id="1026" creationId="{B63091BF-033F-7A1D-F166-071F9B588C6F}"/>
          </ac:picMkLst>
        </pc:picChg>
      </pc:sldChg>
      <pc:sldChg chg="modSp mod">
        <pc:chgData name="Garcia,Cristina (DSHS)" userId="97c22c49-6fde-4b40-a658-76159e6a7fe2" providerId="ADAL" clId="{7B8661DE-77EC-494A-9415-867FB5E82D74}" dt="2023-03-31T02:28:42.202" v="3584" actId="14100"/>
        <pc:sldMkLst>
          <pc:docMk/>
          <pc:sldMk cId="740377992" sldId="419"/>
        </pc:sldMkLst>
        <pc:spChg chg="mod">
          <ac:chgData name="Garcia,Cristina (DSHS)" userId="97c22c49-6fde-4b40-a658-76159e6a7fe2" providerId="ADAL" clId="{7B8661DE-77EC-494A-9415-867FB5E82D74}" dt="2023-03-31T02:12:12.686" v="2977" actId="20577"/>
          <ac:spMkLst>
            <pc:docMk/>
            <pc:sldMk cId="740377992" sldId="419"/>
            <ac:spMk id="9" creationId="{4498DD8E-9B9D-4555-B63E-530C042FF7E6}"/>
          </ac:spMkLst>
        </pc:spChg>
        <pc:cxnChg chg="mod">
          <ac:chgData name="Garcia,Cristina (DSHS)" userId="97c22c49-6fde-4b40-a658-76159e6a7fe2" providerId="ADAL" clId="{7B8661DE-77EC-494A-9415-867FB5E82D74}" dt="2023-03-31T02:28:42.202" v="3584" actId="14100"/>
          <ac:cxnSpMkLst>
            <pc:docMk/>
            <pc:sldMk cId="740377992" sldId="419"/>
            <ac:cxnSpMk id="11" creationId="{9B9C8F69-0D44-461B-98B9-C110B9A5F809}"/>
          </ac:cxnSpMkLst>
        </pc:cxnChg>
      </pc:sldChg>
      <pc:sldChg chg="delSp modSp add del mod addCm modNotesTx">
        <pc:chgData name="Garcia,Cristina (DSHS)" userId="97c22c49-6fde-4b40-a658-76159e6a7fe2" providerId="ADAL" clId="{7B8661DE-77EC-494A-9415-867FB5E82D74}" dt="2023-03-31T02:31:41.570" v="3770"/>
        <pc:sldMkLst>
          <pc:docMk/>
          <pc:sldMk cId="2195391821" sldId="420"/>
        </pc:sldMkLst>
        <pc:spChg chg="mod">
          <ac:chgData name="Garcia,Cristina (DSHS)" userId="97c22c49-6fde-4b40-a658-76159e6a7fe2" providerId="ADAL" clId="{7B8661DE-77EC-494A-9415-867FB5E82D74}" dt="2023-03-30T16:55:28.250" v="769" actId="1076"/>
          <ac:spMkLst>
            <pc:docMk/>
            <pc:sldMk cId="2195391821" sldId="420"/>
            <ac:spMk id="65" creationId="{6B0352F7-A080-45D1-8835-F8DC4F31A34A}"/>
          </ac:spMkLst>
        </pc:spChg>
        <pc:spChg chg="mod">
          <ac:chgData name="Garcia,Cristina (DSHS)" userId="97c22c49-6fde-4b40-a658-76159e6a7fe2" providerId="ADAL" clId="{7B8661DE-77EC-494A-9415-867FB5E82D74}" dt="2023-03-29T21:46:15.090" v="763" actId="20577"/>
          <ac:spMkLst>
            <pc:docMk/>
            <pc:sldMk cId="2195391821" sldId="420"/>
            <ac:spMk id="68" creationId="{C53E72D1-88E0-4426-BD5E-40C41663E9F4}"/>
          </ac:spMkLst>
        </pc:spChg>
        <pc:spChg chg="del">
          <ac:chgData name="Garcia,Cristina (DSHS)" userId="97c22c49-6fde-4b40-a658-76159e6a7fe2" providerId="ADAL" clId="{7B8661DE-77EC-494A-9415-867FB5E82D74}" dt="2023-03-29T21:46:21.723" v="764" actId="478"/>
          <ac:spMkLst>
            <pc:docMk/>
            <pc:sldMk cId="2195391821" sldId="420"/>
            <ac:spMk id="89" creationId="{C9B7C495-11FF-4872-88EE-D770A6E08E8C}"/>
          </ac:spMkLst>
        </pc:spChg>
        <pc:spChg chg="mod">
          <ac:chgData name="Garcia,Cristina (DSHS)" userId="97c22c49-6fde-4b40-a658-76159e6a7fe2" providerId="ADAL" clId="{7B8661DE-77EC-494A-9415-867FB5E82D74}" dt="2023-03-31T02:31:09.413" v="3769" actId="13926"/>
          <ac:spMkLst>
            <pc:docMk/>
            <pc:sldMk cId="2195391821" sldId="420"/>
            <ac:spMk id="122" creationId="{64B1F0D3-E222-48B4-AD89-BED2ABC8C654}"/>
          </ac:spMkLst>
        </pc:spChg>
      </pc:sldChg>
      <pc:sldChg chg="new del ord">
        <pc:chgData name="Garcia,Cristina (DSHS)" userId="97c22c49-6fde-4b40-a658-76159e6a7fe2" providerId="ADAL" clId="{7B8661DE-77EC-494A-9415-867FB5E82D74}" dt="2023-03-30T16:56:07.681" v="774" actId="47"/>
        <pc:sldMkLst>
          <pc:docMk/>
          <pc:sldMk cId="3232872995" sldId="421"/>
        </pc:sldMkLst>
      </pc:sldChg>
      <pc:sldChg chg="modSp add mod">
        <pc:chgData name="Garcia,Cristina (DSHS)" userId="97c22c49-6fde-4b40-a658-76159e6a7fe2" providerId="ADAL" clId="{7B8661DE-77EC-494A-9415-867FB5E82D74}" dt="2023-03-30T17:24:02.827" v="1529" actId="20577"/>
        <pc:sldMkLst>
          <pc:docMk/>
          <pc:sldMk cId="1825068182" sldId="422"/>
        </pc:sldMkLst>
        <pc:spChg chg="mod">
          <ac:chgData name="Garcia,Cristina (DSHS)" userId="97c22c49-6fde-4b40-a658-76159e6a7fe2" providerId="ADAL" clId="{7B8661DE-77EC-494A-9415-867FB5E82D74}" dt="2023-03-30T17:24:02.827" v="1529" actId="20577"/>
          <ac:spMkLst>
            <pc:docMk/>
            <pc:sldMk cId="1825068182" sldId="422"/>
            <ac:spMk id="6" creationId="{850E9703-D219-49ED-82CD-7F7908E44691}"/>
          </ac:spMkLst>
        </pc:spChg>
        <pc:spChg chg="mod">
          <ac:chgData name="Garcia,Cristina (DSHS)" userId="97c22c49-6fde-4b40-a658-76159e6a7fe2" providerId="ADAL" clId="{7B8661DE-77EC-494A-9415-867FB5E82D74}" dt="2023-03-30T17:23:15.931" v="1499" actId="20577"/>
          <ac:spMkLst>
            <pc:docMk/>
            <pc:sldMk cId="1825068182" sldId="422"/>
            <ac:spMk id="9" creationId="{4498DD8E-9B9D-4555-B63E-530C042FF7E6}"/>
          </ac:spMkLst>
        </pc:spChg>
        <pc:spChg chg="mod">
          <ac:chgData name="Garcia,Cristina (DSHS)" userId="97c22c49-6fde-4b40-a658-76159e6a7fe2" providerId="ADAL" clId="{7B8661DE-77EC-494A-9415-867FB5E82D74}" dt="2023-03-30T17:23:30.761" v="1501" actId="14100"/>
          <ac:spMkLst>
            <pc:docMk/>
            <pc:sldMk cId="1825068182" sldId="422"/>
            <ac:spMk id="12" creationId="{9FAA1413-6B4A-4961-B221-CBCD15BB3FEE}"/>
          </ac:spMkLst>
        </pc:spChg>
        <pc:cxnChg chg="mod">
          <ac:chgData name="Garcia,Cristina (DSHS)" userId="97c22c49-6fde-4b40-a658-76159e6a7fe2" providerId="ADAL" clId="{7B8661DE-77EC-494A-9415-867FB5E82D74}" dt="2023-03-30T17:23:34.810" v="1502" actId="14100"/>
          <ac:cxnSpMkLst>
            <pc:docMk/>
            <pc:sldMk cId="1825068182" sldId="422"/>
            <ac:cxnSpMk id="10" creationId="{21C53C3F-6FA5-491B-9A31-C35262AD9AEC}"/>
          </ac:cxnSpMkLst>
        </pc:cxnChg>
        <pc:cxnChg chg="mod">
          <ac:chgData name="Garcia,Cristina (DSHS)" userId="97c22c49-6fde-4b40-a658-76159e6a7fe2" providerId="ADAL" clId="{7B8661DE-77EC-494A-9415-867FB5E82D74}" dt="2023-03-30T17:23:43.600" v="1504" actId="14100"/>
          <ac:cxnSpMkLst>
            <pc:docMk/>
            <pc:sldMk cId="1825068182" sldId="422"/>
            <ac:cxnSpMk id="11" creationId="{9B9C8F69-0D44-461B-98B9-C110B9A5F809}"/>
          </ac:cxnSpMkLst>
        </pc:cxnChg>
      </pc:sldChg>
      <pc:sldChg chg="modSp new mod chgLayout modNotesTx">
        <pc:chgData name="Garcia,Cristina (DSHS)" userId="97c22c49-6fde-4b40-a658-76159e6a7fe2" providerId="ADAL" clId="{7B8661DE-77EC-494A-9415-867FB5E82D74}" dt="2023-03-31T02:28:11.353" v="3583" actId="948"/>
        <pc:sldMkLst>
          <pc:docMk/>
          <pc:sldMk cId="1083812394" sldId="423"/>
        </pc:sldMkLst>
        <pc:spChg chg="mod ord">
          <ac:chgData name="Garcia,Cristina (DSHS)" userId="97c22c49-6fde-4b40-a658-76159e6a7fe2" providerId="ADAL" clId="{7B8661DE-77EC-494A-9415-867FB5E82D74}" dt="2023-03-31T02:20:59.093" v="3436" actId="700"/>
          <ac:spMkLst>
            <pc:docMk/>
            <pc:sldMk cId="1083812394" sldId="423"/>
            <ac:spMk id="2" creationId="{00DD9D8C-1872-BBBB-0D8E-CFDED954B895}"/>
          </ac:spMkLst>
        </pc:spChg>
        <pc:spChg chg="mod ord">
          <ac:chgData name="Garcia,Cristina (DSHS)" userId="97c22c49-6fde-4b40-a658-76159e6a7fe2" providerId="ADAL" clId="{7B8661DE-77EC-494A-9415-867FB5E82D74}" dt="2023-03-31T02:28:11.353" v="3583" actId="948"/>
          <ac:spMkLst>
            <pc:docMk/>
            <pc:sldMk cId="1083812394" sldId="423"/>
            <ac:spMk id="3" creationId="{3489808D-AB14-4063-D96B-CCBA0913D785}"/>
          </ac:spMkLst>
        </pc:spChg>
        <pc:spChg chg="mod ord">
          <ac:chgData name="Garcia,Cristina (DSHS)" userId="97c22c49-6fde-4b40-a658-76159e6a7fe2" providerId="ADAL" clId="{7B8661DE-77EC-494A-9415-867FB5E82D74}" dt="2023-03-31T02:20:59.093" v="3436" actId="700"/>
          <ac:spMkLst>
            <pc:docMk/>
            <pc:sldMk cId="1083812394" sldId="423"/>
            <ac:spMk id="4" creationId="{106F19E5-105E-65E9-60DA-7682F5599D7D}"/>
          </ac:spMkLst>
        </pc:spChg>
      </pc:sldChg>
      <pc:sldChg chg="modSp new del mod">
        <pc:chgData name="Garcia,Cristina (DSHS)" userId="97c22c49-6fde-4b40-a658-76159e6a7fe2" providerId="ADAL" clId="{7B8661DE-77EC-494A-9415-867FB5E82D74}" dt="2023-03-31T02:41:20.992" v="3804" actId="47"/>
        <pc:sldMkLst>
          <pc:docMk/>
          <pc:sldMk cId="2854685947" sldId="424"/>
        </pc:sldMkLst>
        <pc:spChg chg="mod">
          <ac:chgData name="Garcia,Cristina (DSHS)" userId="97c22c49-6fde-4b40-a658-76159e6a7fe2" providerId="ADAL" clId="{7B8661DE-77EC-494A-9415-867FB5E82D74}" dt="2023-03-31T02:40:35.343" v="3803" actId="20577"/>
          <ac:spMkLst>
            <pc:docMk/>
            <pc:sldMk cId="2854685947" sldId="424"/>
            <ac:spMk id="2" creationId="{CFE807F9-D7FE-9867-4C5F-0DA50103CA22}"/>
          </ac:spMkLst>
        </pc:spChg>
      </pc:sldChg>
    </pc:docChg>
  </pc:docChgLst>
  <pc:docChgLst>
    <pc:chgData name="Garcia,Cristina (DSHS)" userId="97c22c49-6fde-4b40-a658-76159e6a7fe2" providerId="ADAL" clId="{F6470749-187D-4E58-AD1D-D7031CA6E059}"/>
    <pc:docChg chg="modSld">
      <pc:chgData name="Garcia,Cristina (DSHS)" userId="97c22c49-6fde-4b40-a658-76159e6a7fe2" providerId="ADAL" clId="{F6470749-187D-4E58-AD1D-D7031CA6E059}" dt="2023-04-07T04:00:52.177" v="1" actId="6549"/>
      <pc:docMkLst>
        <pc:docMk/>
      </pc:docMkLst>
      <pc:sldChg chg="modNotesTx">
        <pc:chgData name="Garcia,Cristina (DSHS)" userId="97c22c49-6fde-4b40-a658-76159e6a7fe2" providerId="ADAL" clId="{F6470749-187D-4E58-AD1D-D7031CA6E059}" dt="2023-04-07T04:00:52.177" v="1" actId="6549"/>
        <pc:sldMkLst>
          <pc:docMk/>
          <pc:sldMk cId="2195391821" sldId="420"/>
        </pc:sldMkLst>
      </pc:sldChg>
      <pc:sldChg chg="modNotesTx">
        <pc:chgData name="Garcia,Cristina (DSHS)" userId="97c22c49-6fde-4b40-a658-76159e6a7fe2" providerId="ADAL" clId="{F6470749-187D-4E58-AD1D-D7031CA6E059}" dt="2023-04-07T04:00:46.646" v="0" actId="6549"/>
        <pc:sldMkLst>
          <pc:docMk/>
          <pc:sldMk cId="1083812394" sldId="423"/>
        </pc:sldMkLst>
      </pc:sldChg>
    </pc:docChg>
  </pc:docChgLst>
  <pc:docChgLst>
    <pc:chgData name="JessicaR Hyde" userId="2810840c-5b90-4b29-9c0a-802bc5ad5457" providerId="ADAL" clId="{F64F4E24-C7F9-4D7E-9545-1B8432AB0FB5}"/>
    <pc:docChg chg="modSld">
      <pc:chgData name="JessicaR Hyde" userId="2810840c-5b90-4b29-9c0a-802bc5ad5457" providerId="ADAL" clId="{F64F4E24-C7F9-4D7E-9545-1B8432AB0FB5}" dt="2023-03-31T16:56:29.210" v="18" actId="20577"/>
      <pc:docMkLst>
        <pc:docMk/>
      </pc:docMkLst>
      <pc:sldChg chg="modSp mod">
        <pc:chgData name="JessicaR Hyde" userId="2810840c-5b90-4b29-9c0a-802bc5ad5457" providerId="ADAL" clId="{F64F4E24-C7F9-4D7E-9545-1B8432AB0FB5}" dt="2023-03-31T16:56:29.210" v="18" actId="20577"/>
        <pc:sldMkLst>
          <pc:docMk/>
          <pc:sldMk cId="39861068" sldId="402"/>
        </pc:sldMkLst>
        <pc:spChg chg="mod">
          <ac:chgData name="JessicaR Hyde" userId="2810840c-5b90-4b29-9c0a-802bc5ad5457" providerId="ADAL" clId="{F64F4E24-C7F9-4D7E-9545-1B8432AB0FB5}" dt="2023-03-31T16:56:29.210" v="18" actId="20577"/>
          <ac:spMkLst>
            <pc:docMk/>
            <pc:sldMk cId="39861068" sldId="402"/>
            <ac:spMk id="9" creationId="{4498DD8E-9B9D-4555-B63E-530C042FF7E6}"/>
          </ac:spMkLst>
        </pc:spChg>
      </pc:sldChg>
      <pc:sldChg chg="modSp">
        <pc:chgData name="JessicaR Hyde" userId="2810840c-5b90-4b29-9c0a-802bc5ad5457" providerId="ADAL" clId="{F64F4E24-C7F9-4D7E-9545-1B8432AB0FB5}" dt="2023-03-31T16:51:18.257" v="9" actId="1076"/>
        <pc:sldMkLst>
          <pc:docMk/>
          <pc:sldMk cId="1193956361" sldId="418"/>
        </pc:sldMkLst>
        <pc:picChg chg="mod">
          <ac:chgData name="JessicaR Hyde" userId="2810840c-5b90-4b29-9c0a-802bc5ad5457" providerId="ADAL" clId="{F64F4E24-C7F9-4D7E-9545-1B8432AB0FB5}" dt="2023-03-31T16:51:18.257" v="9" actId="1076"/>
          <ac:picMkLst>
            <pc:docMk/>
            <pc:sldMk cId="1193956361" sldId="418"/>
            <ac:picMk id="1026" creationId="{B63091BF-033F-7A1D-F166-071F9B588C6F}"/>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E4-4821-B4AD-F21223EBE4D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E4-4821-B4AD-F21223EBE4D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E4-4821-B4AD-F21223EBE4D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7E4-4821-B4AD-F21223EBE4DB}"/>
              </c:ext>
            </c:extLst>
          </c:dPt>
          <c:cat>
            <c:strRef>
              <c:f>Sheet1!$A$2:$A$5</c:f>
              <c:strCache>
                <c:ptCount val="3"/>
                <c:pt idx="0">
                  <c:v>Local Health Departments</c:v>
                </c:pt>
                <c:pt idx="1">
                  <c:v>DSHS Central Office</c:v>
                </c:pt>
                <c:pt idx="2">
                  <c:v>State Agency Partners</c:v>
                </c:pt>
              </c:strCache>
            </c:strRef>
          </c:cat>
          <c:val>
            <c:numRef>
              <c:f>Sheet1!$B$2:$B$5</c:f>
              <c:numCache>
                <c:formatCode>General</c:formatCode>
                <c:ptCount val="4"/>
                <c:pt idx="0">
                  <c:v>0.33333000000000002</c:v>
                </c:pt>
                <c:pt idx="1">
                  <c:v>0.33333000000000002</c:v>
                </c:pt>
                <c:pt idx="2">
                  <c:v>0.33333000000000002</c:v>
                </c:pt>
              </c:numCache>
            </c:numRef>
          </c:val>
          <c:extLst>
            <c:ext xmlns:c16="http://schemas.microsoft.com/office/drawing/2014/chart" uri="{C3380CC4-5D6E-409C-BE32-E72D297353CC}">
              <c16:uniqueId val="{00000000-C503-44CD-A46D-8902EED2513B}"/>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8360E-C9D3-4974-B386-8299897184A8}" type="datetimeFigureOut">
              <a:rPr lang="en-US" smtClean="0"/>
              <a:t>4/6/2023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6779E-4EC7-4342-8902-AED5DAA1EB2C}" type="slidenum">
              <a:rPr lang="en-US" smtClean="0"/>
              <a:t>‹#›</a:t>
            </a:fld>
            <a:endParaRPr lang="en-US"/>
          </a:p>
        </p:txBody>
      </p:sp>
    </p:spTree>
    <p:extLst>
      <p:ext uri="{BB962C8B-B14F-4D97-AF65-F5344CB8AC3E}">
        <p14:creationId xmlns:p14="http://schemas.microsoft.com/office/powerpoint/2010/main" val="375941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41C27-76C8-4D16-B3E9-6D767E1AC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356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41C27-76C8-4D16-B3E9-6D767E1AC670}" type="slidenum">
              <a:rPr lang="en-US" smtClean="0"/>
              <a:t>11</a:t>
            </a:fld>
            <a:endParaRPr lang="en-US"/>
          </a:p>
        </p:txBody>
      </p:sp>
    </p:spTree>
    <p:extLst>
      <p:ext uri="{BB962C8B-B14F-4D97-AF65-F5344CB8AC3E}">
        <p14:creationId xmlns:p14="http://schemas.microsoft.com/office/powerpoint/2010/main" val="10695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9D0136EF-E315-4BC8-9B27-D14C3FC157F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26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76779E-4EC7-4342-8902-AED5DAA1EB2C}" type="slidenum">
              <a:rPr lang="en-US" smtClean="0"/>
              <a:t>4</a:t>
            </a:fld>
            <a:endParaRPr lang="en-US"/>
          </a:p>
        </p:txBody>
      </p:sp>
    </p:spTree>
    <p:extLst>
      <p:ext uri="{BB962C8B-B14F-4D97-AF65-F5344CB8AC3E}">
        <p14:creationId xmlns:p14="http://schemas.microsoft.com/office/powerpoint/2010/main" val="16761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p:txBody>
      </p:sp>
      <p:sp>
        <p:nvSpPr>
          <p:cNvPr id="4" name="Slide Number Placeholder 3"/>
          <p:cNvSpPr>
            <a:spLocks noGrp="1"/>
          </p:cNvSpPr>
          <p:nvPr>
            <p:ph type="sldNum" sz="quarter" idx="5"/>
          </p:nvPr>
        </p:nvSpPr>
        <p:spPr/>
        <p:txBody>
          <a:bodyPr/>
          <a:lstStyle/>
          <a:p>
            <a:pPr marL="0" marR="0" lvl="0" indent="0" algn="r" defTabSz="904433" rtl="0" eaLnBrk="1" fontAlgn="auto" latinLnBrk="0" hangingPunct="1">
              <a:lnSpc>
                <a:spcPct val="100000"/>
              </a:lnSpc>
              <a:spcBef>
                <a:spcPts val="0"/>
              </a:spcBef>
              <a:spcAft>
                <a:spcPts val="0"/>
              </a:spcAft>
              <a:buClrTx/>
              <a:buSzTx/>
              <a:buFontTx/>
              <a:buNone/>
              <a:tabLst/>
              <a:defRPr/>
            </a:pPr>
            <a:fld id="{87341C27-76C8-4D16-B3E9-6D767E1AC67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4433"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147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341C27-76C8-4D16-B3E9-6D767E1AC6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1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41C27-76C8-4D16-B3E9-6D767E1AC670}" type="slidenum">
              <a:rPr lang="en-US" smtClean="0"/>
              <a:t>7</a:t>
            </a:fld>
            <a:endParaRPr lang="en-US"/>
          </a:p>
        </p:txBody>
      </p:sp>
    </p:spTree>
    <p:extLst>
      <p:ext uri="{BB962C8B-B14F-4D97-AF65-F5344CB8AC3E}">
        <p14:creationId xmlns:p14="http://schemas.microsoft.com/office/powerpoint/2010/main" val="65979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41C27-76C8-4D16-B3E9-6D767E1AC670}" type="slidenum">
              <a:rPr lang="en-US" smtClean="0"/>
              <a:t>8</a:t>
            </a:fld>
            <a:endParaRPr lang="en-US"/>
          </a:p>
        </p:txBody>
      </p:sp>
    </p:spTree>
    <p:extLst>
      <p:ext uri="{BB962C8B-B14F-4D97-AF65-F5344CB8AC3E}">
        <p14:creationId xmlns:p14="http://schemas.microsoft.com/office/powerpoint/2010/main" val="328297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41C27-76C8-4D16-B3E9-6D767E1AC670}" type="slidenum">
              <a:rPr lang="en-US" smtClean="0"/>
              <a:t>9</a:t>
            </a:fld>
            <a:endParaRPr lang="en-US"/>
          </a:p>
        </p:txBody>
      </p:sp>
    </p:spTree>
    <p:extLst>
      <p:ext uri="{BB962C8B-B14F-4D97-AF65-F5344CB8AC3E}">
        <p14:creationId xmlns:p14="http://schemas.microsoft.com/office/powerpoint/2010/main" val="300534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6CE12-6AD8-4F8F-A4D6-BCA5AE7340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360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145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19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442745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249920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565464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45439-0BF1-4A09-A9E1-5D276DA213B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184639-F21B-4E56-93FB-4E06AE30F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D657F-B81D-48DD-BFB5-61D74F11C1B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142710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
        <p:nvSpPr>
          <p:cNvPr id="3" name="Date Placeholder 2">
            <a:extLst>
              <a:ext uri="{FF2B5EF4-FFF2-40B4-BE49-F238E27FC236}">
                <a16:creationId xmlns:a16="http://schemas.microsoft.com/office/drawing/2014/main" id="{E6D6290F-F67B-4644-8B24-58E89DE83DBA}"/>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1A796E36-7512-49B3-9F04-27C4585F1A0E}"/>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225FCBB0-7737-4217-B23D-BA1D88D1256B}"/>
              </a:ext>
            </a:extLst>
          </p:cNvPr>
          <p:cNvSpPr>
            <a:spLocks noGrp="1"/>
          </p:cNvSpPr>
          <p:nvPr>
            <p:ph type="sldNum" sz="quarter" idx="14"/>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013549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363119-48C3-45C9-A380-189A3D7FBB9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02DC4DF-89FD-4FAD-8CF7-18DFABD00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5643BC-FB98-4C69-BF8E-4AF7B2DE789B}"/>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392241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331017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78CB9630-90C4-43D8-9B14-6D372602D37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B7F8A65-BA9E-4110-909C-032E3648B8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3876EA-02D7-48BE-84B6-BC94EAB5B572}"/>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361693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DF6314-C94A-47CC-BAC2-2BB78AAAEC13}"/>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0E10572-8076-4861-A49F-E437C465A1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CA7C34-B387-4029-AFC5-2779B04263E9}"/>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1395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3090394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C4E34B-8B5A-4263-8067-C6C8DB26BC3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688F52-98DA-4799-94DF-5A6B75DBF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437CD-6171-42E9-813C-C0535CD20EC1}"/>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1339585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0EB43927-5E39-4A12-AC0A-C551E1E6F96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7137205-98F3-49A5-9E40-039770D926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D1F0D0-7E85-4CDA-9702-DC39A57C70E9}"/>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526052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a:p>
        </p:txBody>
      </p:sp>
    </p:spTree>
    <p:extLst>
      <p:ext uri="{BB962C8B-B14F-4D97-AF65-F5344CB8AC3E}">
        <p14:creationId xmlns:p14="http://schemas.microsoft.com/office/powerpoint/2010/main" val="2114012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361268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6095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1262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406772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Tree>
    <p:extLst>
      <p:ext uri="{BB962C8B-B14F-4D97-AF65-F5344CB8AC3E}">
        <p14:creationId xmlns:p14="http://schemas.microsoft.com/office/powerpoint/2010/main" val="108141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714094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311477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3171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3158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18.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838198" y="1047445"/>
            <a:ext cx="10515600" cy="2873190"/>
          </a:xfrm>
        </p:spPr>
        <p:txBody>
          <a:bodyPr/>
          <a:lstStyle/>
          <a:p>
            <a:pPr algn="ctr"/>
            <a:r>
              <a:rPr lang="en-US" sz="6600"/>
              <a:t>Community Conversations </a:t>
            </a:r>
            <a:br>
              <a:rPr lang="en-US" sz="6600"/>
            </a:br>
            <a:r>
              <a:rPr lang="en-US" sz="6600"/>
              <a:t>on Health</a:t>
            </a:r>
            <a:r>
              <a:rPr lang="en-US"/>
              <a:t> </a:t>
            </a:r>
            <a:br>
              <a:rPr lang="en-US"/>
            </a:br>
            <a:endParaRPr lang="en-US" sz="6600"/>
          </a:p>
        </p:txBody>
      </p:sp>
      <p:sp>
        <p:nvSpPr>
          <p:cNvPr id="4" name="Rectangle 3">
            <a:extLst>
              <a:ext uri="{FF2B5EF4-FFF2-40B4-BE49-F238E27FC236}">
                <a16:creationId xmlns:a16="http://schemas.microsoft.com/office/drawing/2014/main" id="{9A7F31C2-B7D5-4025-8D00-93A5D887F247}"/>
              </a:ext>
            </a:extLst>
          </p:cNvPr>
          <p:cNvSpPr/>
          <p:nvPr/>
        </p:nvSpPr>
        <p:spPr>
          <a:xfrm>
            <a:off x="319274" y="2846944"/>
            <a:ext cx="11737075" cy="1073691"/>
          </a:xfrm>
          <a:prstGeom prst="rect">
            <a:avLst/>
          </a:prstGeom>
          <a:noFill/>
          <a:ln w="38100" cap="flat" cmpd="sng" algn="ctr">
            <a:noFill/>
            <a:prstDash val="solid"/>
          </a:ln>
          <a:effectLst>
            <a:outerShdw blurRad="203200" dir="8640000" sx="114000" sy="114000" rotWithShape="0">
              <a:srgbClr val="000000">
                <a:alpha val="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100" normalizeH="0" baseline="0" noProof="0">
                <a:ln>
                  <a:noFill/>
                </a:ln>
                <a:solidFill>
                  <a:srgbClr val="FFFFFF"/>
                </a:solidFill>
                <a:effectLst/>
                <a:uLnTx/>
                <a:uFillTx/>
                <a:latin typeface="Calibri" panose="020F0502020204030204"/>
                <a:ea typeface="Verdana" panose="020B0604030504040204" pitchFamily="34" charset="0"/>
                <a:cs typeface="Times New Roman" panose="02020603050405020304" pitchFamily="18" charset="0"/>
              </a:rPr>
              <a:t>REDUCING HEALTH DISPARITIES</a:t>
            </a:r>
            <a:r>
              <a:rPr kumimoji="0" lang="en-US" sz="2400" b="1" i="0" u="none" strike="noStrike" kern="1200" cap="none" spc="100" normalizeH="0" baseline="0" noProof="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rPr>
              <a:t> </a:t>
            </a:r>
            <a:r>
              <a:rPr kumimoji="0" lang="en-US" sz="2400" b="1" i="0" u="none" strike="noStrike" kern="1200" cap="none" spc="100" normalizeH="0" baseline="0" noProof="0">
                <a:ln>
                  <a:noFill/>
                </a:ln>
                <a:solidFill>
                  <a:prstClr val="white"/>
                </a:solidFill>
                <a:effectLst/>
                <a:uLnTx/>
                <a:uFillTx/>
                <a:latin typeface="Calibri" panose="020F0502020204030204"/>
                <a:ea typeface="Verdana" panose="020B0604030504040204" pitchFamily="34" charset="0"/>
                <a:cs typeface="Times New Roman" panose="02020603050405020304" pitchFamily="18" charset="0"/>
              </a:rPr>
              <a:t>|</a:t>
            </a:r>
            <a:r>
              <a:rPr kumimoji="0" lang="en-US" sz="2400" b="0" i="0" u="none" strike="noStrike" kern="1200" cap="none" spc="100" normalizeH="0" baseline="0" noProof="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rPr>
              <a:t> </a:t>
            </a:r>
            <a:r>
              <a:rPr kumimoji="0" lang="en-US" sz="2400" b="0" i="0" u="none" strike="noStrike" kern="1200" cap="none" spc="100" normalizeH="0" baseline="0" noProof="0">
                <a:ln>
                  <a:noFill/>
                </a:ln>
                <a:solidFill>
                  <a:srgbClr val="FFFFFF"/>
                </a:solidFill>
                <a:effectLst/>
                <a:uLnTx/>
                <a:uFillTx/>
                <a:latin typeface="Calibri" panose="020F0502020204030204"/>
                <a:ea typeface="Verdana" panose="020B0604030504040204" pitchFamily="34" charset="0"/>
                <a:cs typeface="Times New Roman" panose="02020603050405020304" pitchFamily="18" charset="0"/>
              </a:rPr>
              <a:t>BUILDING HEALTHIER COMMUNITIES</a:t>
            </a:r>
            <a:r>
              <a:rPr kumimoji="0" lang="en-US" sz="2400" b="1" i="0" u="none" strike="noStrike" kern="1200" cap="none" spc="100" normalizeH="0" baseline="0" noProof="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100" normalizeH="0" baseline="0" noProof="0">
                <a:ln>
                  <a:noFill/>
                </a:ln>
                <a:solidFill>
                  <a:prstClr val="white"/>
                </a:solidFill>
                <a:effectLst/>
                <a:uLnTx/>
                <a:uFillTx/>
                <a:latin typeface="Calibri" panose="020F0502020204030204"/>
                <a:ea typeface="Verdana" panose="020B0604030504040204" pitchFamily="34" charset="0"/>
                <a:cs typeface="Times New Roman" panose="02020603050405020304" pitchFamily="18" charset="0"/>
              </a:rPr>
              <a:t>ESTABLISHING STRONGER PARTNERSHIPS </a:t>
            </a:r>
            <a:endParaRPr kumimoji="0" lang="en-US" sz="2400" b="0" i="0" u="none" strike="noStrike" kern="1200" cap="none" spc="0" normalizeH="0" baseline="0" noProof="0">
              <a:ln>
                <a:noFill/>
              </a:ln>
              <a:solidFill>
                <a:srgbClr val="000000"/>
              </a:solidFill>
              <a:effectLst/>
              <a:uLnTx/>
              <a:uFillTx/>
              <a:latin typeface="Calibri" panose="020F0502020204030204"/>
              <a:ea typeface="Verdana" panose="020B060403050404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39A11AC-B24B-457E-AC8E-C8058FC7FB66}"/>
              </a:ext>
            </a:extLst>
          </p:cNvPr>
          <p:cNvSpPr txBox="1"/>
          <p:nvPr/>
        </p:nvSpPr>
        <p:spPr>
          <a:xfrm>
            <a:off x="2470576" y="4327310"/>
            <a:ext cx="743447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Update to PHFPC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Office of Public Health Policy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Center for Public Health Policy and Practice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April 12, 2023</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85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6CED-92D5-4CC9-89D5-A323491ABD58}"/>
              </a:ext>
            </a:extLst>
          </p:cNvPr>
          <p:cNvSpPr>
            <a:spLocks noGrp="1"/>
          </p:cNvSpPr>
          <p:nvPr>
            <p:ph type="title"/>
          </p:nvPr>
        </p:nvSpPr>
        <p:spPr/>
        <p:txBody>
          <a:bodyPr/>
          <a:lstStyle/>
          <a:p>
            <a:r>
              <a:rPr lang="en-US" dirty="0"/>
              <a:t>Texas Children in Nature Network </a:t>
            </a:r>
          </a:p>
        </p:txBody>
      </p:sp>
      <p:sp>
        <p:nvSpPr>
          <p:cNvPr id="7" name="Content Placeholder 6">
            <a:extLst>
              <a:ext uri="{FF2B5EF4-FFF2-40B4-BE49-F238E27FC236}">
                <a16:creationId xmlns:a16="http://schemas.microsoft.com/office/drawing/2014/main" id="{C6DCA775-B66F-4CED-8D49-8791D6842D2B}"/>
              </a:ext>
            </a:extLst>
          </p:cNvPr>
          <p:cNvSpPr>
            <a:spLocks noGrp="1"/>
          </p:cNvSpPr>
          <p:nvPr>
            <p:ph sz="half" idx="1"/>
          </p:nvPr>
        </p:nvSpPr>
        <p:spPr>
          <a:xfrm>
            <a:off x="838200" y="2928906"/>
            <a:ext cx="5181600" cy="3372802"/>
          </a:xfrm>
        </p:spPr>
        <p:txBody>
          <a:bodyPr>
            <a:normAutofit fontScale="92500" lnSpcReduction="10000"/>
          </a:bodyPr>
          <a:lstStyle/>
          <a:p>
            <a:r>
              <a:rPr lang="en-US" sz="2000" dirty="0"/>
              <a:t>Outdoor gear, entry fee waivers to area nature centers or state parks</a:t>
            </a:r>
          </a:p>
          <a:p>
            <a:r>
              <a:rPr lang="en-US" sz="2000" dirty="0"/>
              <a:t>Each backpack has 10 different nature themes with activities, journals, books, field guides, tools, and equipment</a:t>
            </a:r>
          </a:p>
          <a:p>
            <a:r>
              <a:rPr lang="en-US" sz="2000" dirty="0"/>
              <a:t>Eight library locations in Hidalgo and Cameron Counties</a:t>
            </a:r>
          </a:p>
          <a:p>
            <a:r>
              <a:rPr lang="en-US" sz="2000" dirty="0"/>
              <a:t>Program will include monthly health and nature education programs to promote physical activity, healthy living, and connection to nature</a:t>
            </a:r>
          </a:p>
          <a:p>
            <a:r>
              <a:rPr lang="en-US" sz="2000" dirty="0"/>
              <a:t>Received $10,000 from Driscoll Health Plan</a:t>
            </a:r>
          </a:p>
        </p:txBody>
      </p:sp>
      <p:pic>
        <p:nvPicPr>
          <p:cNvPr id="10" name="Content Placeholder 9" descr="A person standing next to a display&#10;&#10;Description automatically generated with medium confidence">
            <a:extLst>
              <a:ext uri="{FF2B5EF4-FFF2-40B4-BE49-F238E27FC236}">
                <a16:creationId xmlns:a16="http://schemas.microsoft.com/office/drawing/2014/main" id="{6D434BF6-BF36-43D7-ADD4-816892863F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99548" y="1825625"/>
            <a:ext cx="4954252"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a:extLst>
              <a:ext uri="{FF2B5EF4-FFF2-40B4-BE49-F238E27FC236}">
                <a16:creationId xmlns:a16="http://schemas.microsoft.com/office/drawing/2014/main" id="{1E0B6DD5-F38C-4241-9A96-6EEC8F458CC2}"/>
              </a:ext>
            </a:extLst>
          </p:cNvPr>
          <p:cNvSpPr>
            <a:spLocks noGrp="1"/>
          </p:cNvSpPr>
          <p:nvPr>
            <p:ph type="sldNum" sz="quarter" idx="12"/>
          </p:nvPr>
        </p:nvSpPr>
        <p:spPr>
          <a:xfrm>
            <a:off x="9448800" y="630170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B54E4-5A71-4511-84E9-33A1CA2A9E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B63091BF-033F-7A1D-F166-071F9B588C6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29" b="54988" l="10000" r="90000">
                        <a14:foregroundMark x1="11667" y1="42657" x2="11667" y2="42657"/>
                        <a14:foregroundMark x1="10167" y1="25874" x2="11667" y2="43590"/>
                        <a14:foregroundMark x1="13667" y1="52214" x2="24000" y2="52214"/>
                        <a14:foregroundMark x1="22667" y1="46387" x2="20000" y2="46387"/>
                        <a14:foregroundMark x1="27833" y1="23776" x2="37167" y2="25408"/>
                        <a14:foregroundMark x1="45167" y1="24242" x2="47333" y2="23776"/>
                        <a14:foregroundMark x1="66500" y1="22611" x2="66000" y2="21212"/>
                        <a14:foregroundMark x1="75833" y1="34266" x2="74333" y2="37995"/>
                      </a14:backgroundRemoval>
                    </a14:imgEffect>
                  </a14:imgLayer>
                </a14:imgProps>
              </a:ext>
              <a:ext uri="{28A0092B-C50C-407E-A947-70E740481C1C}">
                <a14:useLocalDpi xmlns:a14="http://schemas.microsoft.com/office/drawing/2010/main" val="0"/>
              </a:ext>
            </a:extLst>
          </a:blip>
          <a:srcRect t="4184" b="39367"/>
          <a:stretch/>
        </p:blipFill>
        <p:spPr bwMode="auto">
          <a:xfrm>
            <a:off x="376728" y="1811639"/>
            <a:ext cx="2114550" cy="8534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0A548B-6A19-56E4-C49D-6CEFA69E2F3E}"/>
              </a:ext>
            </a:extLst>
          </p:cNvPr>
          <p:cNvSpPr txBox="1"/>
          <p:nvPr/>
        </p:nvSpPr>
        <p:spPr>
          <a:xfrm>
            <a:off x="2491278" y="1936701"/>
            <a:ext cx="3839852" cy="769441"/>
          </a:xfrm>
          <a:prstGeom prst="rect">
            <a:avLst/>
          </a:prstGeom>
          <a:noFill/>
        </p:spPr>
        <p:txBody>
          <a:bodyPr wrap="square">
            <a:spAutoFit/>
          </a:bodyPr>
          <a:lstStyle/>
          <a:p>
            <a:pPr marL="0" indent="0">
              <a:buNone/>
            </a:pPr>
            <a:r>
              <a:rPr lang="en-US" sz="2200" b="1" dirty="0"/>
              <a:t>Library Explorer Adventure Pack (LEAP) Backpack Program</a:t>
            </a:r>
            <a:endParaRPr lang="en-US" sz="2200" dirty="0"/>
          </a:p>
        </p:txBody>
      </p:sp>
    </p:spTree>
    <p:extLst>
      <p:ext uri="{BB962C8B-B14F-4D97-AF65-F5344CB8AC3E}">
        <p14:creationId xmlns:p14="http://schemas.microsoft.com/office/powerpoint/2010/main" val="119395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C3929B-9CB9-407C-B4A3-E89442FC830F}"/>
              </a:ext>
            </a:extLst>
          </p:cNvPr>
          <p:cNvSpPr>
            <a:spLocks noGrp="1"/>
          </p:cNvSpPr>
          <p:nvPr>
            <p:ph type="title"/>
          </p:nvPr>
        </p:nvSpPr>
        <p:spPr/>
        <p:txBody>
          <a:bodyPr/>
          <a:lstStyle/>
          <a:p>
            <a:r>
              <a:rPr lang="en-US"/>
              <a:t>Grant Activities Overview</a:t>
            </a:r>
          </a:p>
        </p:txBody>
      </p:sp>
      <p:sp>
        <p:nvSpPr>
          <p:cNvPr id="24" name="Text Placeholder 23">
            <a:extLst>
              <a:ext uri="{FF2B5EF4-FFF2-40B4-BE49-F238E27FC236}">
                <a16:creationId xmlns:a16="http://schemas.microsoft.com/office/drawing/2014/main" id="{C33E31F2-449C-49AC-9E1F-5CE75166D933}"/>
              </a:ext>
            </a:extLst>
          </p:cNvPr>
          <p:cNvSpPr>
            <a:spLocks noGrp="1"/>
          </p:cNvSpPr>
          <p:nvPr>
            <p:ph type="body" sz="quarter" idx="10"/>
          </p:nvPr>
        </p:nvSpPr>
        <p:spPr>
          <a:xfrm>
            <a:off x="1953360" y="3538289"/>
            <a:ext cx="4386460" cy="788671"/>
          </a:xfrm>
        </p:spPr>
        <p:txBody>
          <a:bodyPr>
            <a:normAutofit/>
          </a:bodyPr>
          <a:lstStyle/>
          <a:p>
            <a:pPr marL="0" indent="0">
              <a:spcAft>
                <a:spcPts val="1800"/>
              </a:spcAft>
              <a:buNone/>
            </a:pPr>
            <a:r>
              <a:rPr lang="en-US" sz="2000"/>
              <a:t>Increase and improve data collection and reporting</a:t>
            </a:r>
          </a:p>
        </p:txBody>
      </p:sp>
      <p:graphicFrame>
        <p:nvGraphicFramePr>
          <p:cNvPr id="9" name="Content Placeholder 8">
            <a:extLst>
              <a:ext uri="{FF2B5EF4-FFF2-40B4-BE49-F238E27FC236}">
                <a16:creationId xmlns:a16="http://schemas.microsoft.com/office/drawing/2014/main" id="{9B2BB817-E29B-4D94-90C3-6BAF7CC2913B}"/>
              </a:ext>
            </a:extLst>
          </p:cNvPr>
          <p:cNvGraphicFramePr>
            <a:graphicFrameLocks noGrp="1"/>
          </p:cNvGraphicFramePr>
          <p:nvPr>
            <p:ph type="pic" sz="quarter" idx="11"/>
          </p:nvPr>
        </p:nvGraphicFramePr>
        <p:xfrm>
          <a:off x="6733035" y="2041539"/>
          <a:ext cx="4813705" cy="404641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F3038E90-6018-449B-B847-F92BA7DE3F67}"/>
              </a:ext>
            </a:extLst>
          </p:cNvPr>
          <p:cNvGrpSpPr/>
          <p:nvPr/>
        </p:nvGrpSpPr>
        <p:grpSpPr>
          <a:xfrm>
            <a:off x="6096000" y="2065579"/>
            <a:ext cx="5843955" cy="4356860"/>
            <a:chOff x="949566" y="2622008"/>
            <a:chExt cx="5843955" cy="4356860"/>
          </a:xfrm>
        </p:grpSpPr>
        <p:sp>
          <p:nvSpPr>
            <p:cNvPr id="10" name="TextBox 9">
              <a:extLst>
                <a:ext uri="{FF2B5EF4-FFF2-40B4-BE49-F238E27FC236}">
                  <a16:creationId xmlns:a16="http://schemas.microsoft.com/office/drawing/2014/main" id="{5FBCF163-CD93-4A5F-8E7D-6194E986ACC3}"/>
                </a:ext>
              </a:extLst>
            </p:cNvPr>
            <p:cNvSpPr txBox="1"/>
            <p:nvPr/>
          </p:nvSpPr>
          <p:spPr>
            <a:xfrm>
              <a:off x="5289123" y="2622008"/>
              <a:ext cx="15043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Local Health Departments</a:t>
              </a:r>
            </a:p>
          </p:txBody>
        </p:sp>
        <p:sp>
          <p:nvSpPr>
            <p:cNvPr id="11" name="TextBox 10">
              <a:extLst>
                <a:ext uri="{FF2B5EF4-FFF2-40B4-BE49-F238E27FC236}">
                  <a16:creationId xmlns:a16="http://schemas.microsoft.com/office/drawing/2014/main" id="{06BDBD40-EC3A-465C-A686-977FE8FDA23E}"/>
                </a:ext>
              </a:extLst>
            </p:cNvPr>
            <p:cNvSpPr txBox="1"/>
            <p:nvPr/>
          </p:nvSpPr>
          <p:spPr>
            <a:xfrm>
              <a:off x="949566" y="2677644"/>
              <a:ext cx="21824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DSHS Central and Regional Offices</a:t>
              </a:r>
            </a:p>
          </p:txBody>
        </p:sp>
        <p:sp>
          <p:nvSpPr>
            <p:cNvPr id="12" name="TextBox 11">
              <a:extLst>
                <a:ext uri="{FF2B5EF4-FFF2-40B4-BE49-F238E27FC236}">
                  <a16:creationId xmlns:a16="http://schemas.microsoft.com/office/drawing/2014/main" id="{B1CCB22C-DCA1-49BE-A928-817ABC61E7D3}"/>
                </a:ext>
              </a:extLst>
            </p:cNvPr>
            <p:cNvSpPr txBox="1"/>
            <p:nvPr/>
          </p:nvSpPr>
          <p:spPr>
            <a:xfrm>
              <a:off x="2848419" y="6609536"/>
              <a:ext cx="22900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State Agency Partners</a:t>
              </a:r>
            </a:p>
          </p:txBody>
        </p:sp>
      </p:grpSp>
      <p:sp>
        <p:nvSpPr>
          <p:cNvPr id="26" name="TextBox 25">
            <a:extLst>
              <a:ext uri="{FF2B5EF4-FFF2-40B4-BE49-F238E27FC236}">
                <a16:creationId xmlns:a16="http://schemas.microsoft.com/office/drawing/2014/main" id="{A9B64DD5-801B-4304-AF85-5081CCBF2FA3}"/>
              </a:ext>
            </a:extLst>
          </p:cNvPr>
          <p:cNvSpPr txBox="1"/>
          <p:nvPr/>
        </p:nvSpPr>
        <p:spPr>
          <a:xfrm>
            <a:off x="8278428" y="3810161"/>
            <a:ext cx="17378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Grant Partners</a:t>
            </a:r>
          </a:p>
        </p:txBody>
      </p:sp>
      <p:sp>
        <p:nvSpPr>
          <p:cNvPr id="28" name="TextBox 27">
            <a:extLst>
              <a:ext uri="{FF2B5EF4-FFF2-40B4-BE49-F238E27FC236}">
                <a16:creationId xmlns:a16="http://schemas.microsoft.com/office/drawing/2014/main" id="{D04FD8C1-88CE-48DD-884E-B9D3E3B0D604}"/>
              </a:ext>
            </a:extLst>
          </p:cNvPr>
          <p:cNvSpPr txBox="1"/>
          <p:nvPr/>
        </p:nvSpPr>
        <p:spPr>
          <a:xfrm>
            <a:off x="511529" y="2041539"/>
            <a:ext cx="5584471" cy="100027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Current funding from 6/1/2021 – 5/31/2024</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Activities focus on 3 key CDC strategies: </a:t>
            </a:r>
          </a:p>
        </p:txBody>
      </p:sp>
      <p:grpSp>
        <p:nvGrpSpPr>
          <p:cNvPr id="8" name="Group 7">
            <a:extLst>
              <a:ext uri="{FF2B5EF4-FFF2-40B4-BE49-F238E27FC236}">
                <a16:creationId xmlns:a16="http://schemas.microsoft.com/office/drawing/2014/main" id="{F2B2A3E8-4374-483F-9A19-FD48BF9813C9}"/>
              </a:ext>
            </a:extLst>
          </p:cNvPr>
          <p:cNvGrpSpPr/>
          <p:nvPr/>
        </p:nvGrpSpPr>
        <p:grpSpPr>
          <a:xfrm>
            <a:off x="838200" y="3353917"/>
            <a:ext cx="984624" cy="3032486"/>
            <a:chOff x="496382" y="3462594"/>
            <a:chExt cx="984624" cy="3032486"/>
          </a:xfrm>
        </p:grpSpPr>
        <p:sp>
          <p:nvSpPr>
            <p:cNvPr id="27" name="Oval 26">
              <a:extLst>
                <a:ext uri="{FF2B5EF4-FFF2-40B4-BE49-F238E27FC236}">
                  <a16:creationId xmlns:a16="http://schemas.microsoft.com/office/drawing/2014/main" id="{E89CBDD4-9D69-4E5D-B18A-403137406A2C}"/>
                </a:ext>
              </a:extLst>
            </p:cNvPr>
            <p:cNvSpPr>
              <a:spLocks noChangeAspect="1"/>
            </p:cNvSpPr>
            <p:nvPr/>
          </p:nvSpPr>
          <p:spPr>
            <a:xfrm>
              <a:off x="506877" y="5522037"/>
              <a:ext cx="973043" cy="973043"/>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Oval 21">
              <a:extLst>
                <a:ext uri="{FF2B5EF4-FFF2-40B4-BE49-F238E27FC236}">
                  <a16:creationId xmlns:a16="http://schemas.microsoft.com/office/drawing/2014/main" id="{6F096702-90F2-4B20-B8AE-697256734142}"/>
                </a:ext>
              </a:extLst>
            </p:cNvPr>
            <p:cNvSpPr>
              <a:spLocks noChangeAspect="1"/>
            </p:cNvSpPr>
            <p:nvPr/>
          </p:nvSpPr>
          <p:spPr>
            <a:xfrm>
              <a:off x="507963" y="4487074"/>
              <a:ext cx="973043" cy="973043"/>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1" name="Oval 20">
              <a:extLst>
                <a:ext uri="{FF2B5EF4-FFF2-40B4-BE49-F238E27FC236}">
                  <a16:creationId xmlns:a16="http://schemas.microsoft.com/office/drawing/2014/main" id="{81AF8809-2CBF-4E10-84B4-E35529162585}"/>
                </a:ext>
              </a:extLst>
            </p:cNvPr>
            <p:cNvSpPr>
              <a:spLocks noChangeAspect="1"/>
            </p:cNvSpPr>
            <p:nvPr/>
          </p:nvSpPr>
          <p:spPr>
            <a:xfrm>
              <a:off x="496382" y="3462594"/>
              <a:ext cx="973043" cy="973043"/>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17" name="Graphic 16" descr="Bar chart with solid fill">
              <a:extLst>
                <a:ext uri="{FF2B5EF4-FFF2-40B4-BE49-F238E27FC236}">
                  <a16:creationId xmlns:a16="http://schemas.microsoft.com/office/drawing/2014/main" id="{2F893F33-301C-4142-A60F-F62F2CE476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694" y="3537635"/>
              <a:ext cx="777240" cy="777240"/>
            </a:xfrm>
            <a:prstGeom prst="rect">
              <a:avLst/>
            </a:prstGeom>
          </p:spPr>
        </p:pic>
        <p:pic>
          <p:nvPicPr>
            <p:cNvPr id="3" name="Graphic 2" descr="Group with solid fill">
              <a:extLst>
                <a:ext uri="{FF2B5EF4-FFF2-40B4-BE49-F238E27FC236}">
                  <a16:creationId xmlns:a16="http://schemas.microsoft.com/office/drawing/2014/main" id="{9ED7A351-2D59-41D1-95DE-7507796335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94" y="4584975"/>
              <a:ext cx="777240" cy="777240"/>
            </a:xfrm>
            <a:prstGeom prst="rect">
              <a:avLst/>
            </a:prstGeom>
          </p:spPr>
        </p:pic>
        <p:pic>
          <p:nvPicPr>
            <p:cNvPr id="7" name="Graphic 6" descr="Cheers with solid fill">
              <a:extLst>
                <a:ext uri="{FF2B5EF4-FFF2-40B4-BE49-F238E27FC236}">
                  <a16:creationId xmlns:a16="http://schemas.microsoft.com/office/drawing/2014/main" id="{6F5CA5A1-D900-47E0-B363-C6FCC64DA1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1798" y="5645199"/>
              <a:ext cx="777240" cy="777240"/>
            </a:xfrm>
            <a:prstGeom prst="rect">
              <a:avLst/>
            </a:prstGeom>
          </p:spPr>
        </p:pic>
      </p:grpSp>
      <p:sp>
        <p:nvSpPr>
          <p:cNvPr id="29" name="Text Placeholder 23">
            <a:extLst>
              <a:ext uri="{FF2B5EF4-FFF2-40B4-BE49-F238E27FC236}">
                <a16:creationId xmlns:a16="http://schemas.microsoft.com/office/drawing/2014/main" id="{15550543-4079-4020-8368-C4D8F9DEA35B}"/>
              </a:ext>
            </a:extLst>
          </p:cNvPr>
          <p:cNvSpPr txBox="1">
            <a:spLocks/>
          </p:cNvSpPr>
          <p:nvPr/>
        </p:nvSpPr>
        <p:spPr>
          <a:xfrm>
            <a:off x="1953360" y="5640602"/>
            <a:ext cx="4654658" cy="60765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black"/>
                </a:solidFill>
                <a:effectLst/>
                <a:uLnTx/>
                <a:uFillTx/>
                <a:latin typeface="Calibri" panose="020F0502020204030204"/>
                <a:ea typeface="+mn-ea"/>
                <a:cs typeface="+mn-cs"/>
              </a:rPr>
              <a:t>Mobilize and support partners and collaborators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Text Placeholder 23">
            <a:extLst>
              <a:ext uri="{FF2B5EF4-FFF2-40B4-BE49-F238E27FC236}">
                <a16:creationId xmlns:a16="http://schemas.microsoft.com/office/drawing/2014/main" id="{A17B4FCF-AE39-4CC7-B4E4-B2592F52B95E}"/>
              </a:ext>
            </a:extLst>
          </p:cNvPr>
          <p:cNvSpPr txBox="1">
            <a:spLocks/>
          </p:cNvSpPr>
          <p:nvPr/>
        </p:nvSpPr>
        <p:spPr>
          <a:xfrm>
            <a:off x="1953360" y="4541524"/>
            <a:ext cx="4654658" cy="973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180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Build, leverage, and expand infrastructure and support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51E173B-1319-42FC-A81C-528647D0C6F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6B54E4-5A71-4511-84E9-33A1CA2A9E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05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10;&#10;Description automatically generated">
            <a:extLst>
              <a:ext uri="{FF2B5EF4-FFF2-40B4-BE49-F238E27FC236}">
                <a16:creationId xmlns:a16="http://schemas.microsoft.com/office/drawing/2014/main" id="{C89270D4-3DC5-D9F9-6D07-699C4546E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180" y="50093"/>
            <a:ext cx="8549640" cy="6606540"/>
          </a:xfrm>
          <a:prstGeom prst="rect">
            <a:avLst/>
          </a:prstGeom>
        </p:spPr>
      </p:pic>
      <p:sp>
        <p:nvSpPr>
          <p:cNvPr id="2" name="Slide Number Placeholder 1" hidden="1">
            <a:extLst>
              <a:ext uri="{FF2B5EF4-FFF2-40B4-BE49-F238E27FC236}">
                <a16:creationId xmlns:a16="http://schemas.microsoft.com/office/drawing/2014/main" id="{0CBCF4AE-EEE1-4033-8928-829C50AF27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2C1225D-B37F-45B2-90F4-EBCC6288F2C6}"/>
              </a:ext>
            </a:extLst>
          </p:cNvPr>
          <p:cNvSpPr txBox="1">
            <a:spLocks/>
          </p:cNvSpPr>
          <p:nvPr/>
        </p:nvSpPr>
        <p:spPr>
          <a:xfrm>
            <a:off x="8772832" y="6341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B6B54E4-5A71-4511-84E9-33A1CA2A9E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253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9D8C-1872-BBBB-0D8E-CFDED954B895}"/>
              </a:ext>
            </a:extLst>
          </p:cNvPr>
          <p:cNvSpPr>
            <a:spLocks noGrp="1"/>
          </p:cNvSpPr>
          <p:nvPr>
            <p:ph type="title"/>
          </p:nvPr>
        </p:nvSpPr>
        <p:spPr/>
        <p:txBody>
          <a:bodyPr/>
          <a:lstStyle/>
          <a:p>
            <a:r>
              <a:rPr lang="en-US" dirty="0"/>
              <a:t>DSHS Activities Update</a:t>
            </a:r>
          </a:p>
        </p:txBody>
      </p:sp>
      <p:sp>
        <p:nvSpPr>
          <p:cNvPr id="3" name="Content Placeholder 2">
            <a:extLst>
              <a:ext uri="{FF2B5EF4-FFF2-40B4-BE49-F238E27FC236}">
                <a16:creationId xmlns:a16="http://schemas.microsoft.com/office/drawing/2014/main" id="{3489808D-AB14-4063-D96B-CCBA0913D785}"/>
              </a:ext>
            </a:extLst>
          </p:cNvPr>
          <p:cNvSpPr>
            <a:spLocks noGrp="1"/>
          </p:cNvSpPr>
          <p:nvPr>
            <p:ph idx="1"/>
          </p:nvPr>
        </p:nvSpPr>
        <p:spPr>
          <a:xfrm>
            <a:off x="838200" y="1825624"/>
            <a:ext cx="10515600" cy="4635333"/>
          </a:xfrm>
        </p:spPr>
        <p:txBody>
          <a:bodyPr>
            <a:normAutofit/>
          </a:bodyPr>
          <a:lstStyle/>
          <a:p>
            <a:r>
              <a:rPr lang="en-US" dirty="0"/>
              <a:t>No cost extension amendments are in process</a:t>
            </a:r>
          </a:p>
          <a:p>
            <a:pPr>
              <a:lnSpc>
                <a:spcPct val="100000"/>
              </a:lnSpc>
            </a:pPr>
            <a:r>
              <a:rPr lang="en-US" dirty="0"/>
              <a:t>External grant presentations</a:t>
            </a:r>
          </a:p>
          <a:p>
            <a:pPr lvl="1"/>
            <a:r>
              <a:rPr lang="en-US" dirty="0"/>
              <a:t>National CDC Spring Symposium for all health disparities grantees</a:t>
            </a:r>
          </a:p>
          <a:p>
            <a:pPr lvl="1"/>
            <a:r>
              <a:rPr lang="en-US" dirty="0"/>
              <a:t>Texas Rural Funders</a:t>
            </a:r>
          </a:p>
          <a:p>
            <a:pPr lvl="1"/>
            <a:r>
              <a:rPr lang="en-US" dirty="0"/>
              <a:t>LHD presentations and posters at the TACCHO conference</a:t>
            </a:r>
          </a:p>
          <a:p>
            <a:pPr>
              <a:lnSpc>
                <a:spcPct val="100000"/>
              </a:lnSpc>
            </a:pPr>
            <a:r>
              <a:rPr lang="en-US" dirty="0"/>
              <a:t>Ongoing DSHS 24-county activities</a:t>
            </a:r>
          </a:p>
          <a:p>
            <a:pPr lvl="1"/>
            <a:r>
              <a:rPr lang="en-US" dirty="0"/>
              <a:t>Community-level data collection in partnership with local partners and coalitions</a:t>
            </a:r>
          </a:p>
          <a:p>
            <a:pPr lvl="1"/>
            <a:r>
              <a:rPr lang="en-US" dirty="0"/>
              <a:t>Community coalition building</a:t>
            </a:r>
          </a:p>
          <a:p>
            <a:pPr lvl="1"/>
            <a:r>
              <a:rPr lang="en-US" dirty="0"/>
              <a:t>Developing projects to address community needs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106F19E5-105E-65E9-60DA-7682F5599D7D}"/>
              </a:ext>
            </a:extLst>
          </p:cNvPr>
          <p:cNvSpPr>
            <a:spLocks noGrp="1"/>
          </p:cNvSpPr>
          <p:nvPr>
            <p:ph type="sldNum" sz="quarter" idx="12"/>
          </p:nvPr>
        </p:nvSpPr>
        <p:spPr/>
        <p:txBody>
          <a:bodyPr/>
          <a:lstStyle/>
          <a:p>
            <a:fld id="{6B6B54E4-5A71-4511-84E9-33A1CA2A9EE3}" type="slidenum">
              <a:rPr lang="en-US" smtClean="0"/>
              <a:t>4</a:t>
            </a:fld>
            <a:endParaRPr lang="en-US"/>
          </a:p>
        </p:txBody>
      </p:sp>
    </p:spTree>
    <p:extLst>
      <p:ext uri="{BB962C8B-B14F-4D97-AF65-F5344CB8AC3E}">
        <p14:creationId xmlns:p14="http://schemas.microsoft.com/office/powerpoint/2010/main" val="108381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FB2312-2706-417C-BF48-120C9726922C}"/>
              </a:ext>
            </a:extLst>
          </p:cNvPr>
          <p:cNvSpPr>
            <a:spLocks noGrp="1"/>
          </p:cNvSpPr>
          <p:nvPr>
            <p:ph type="title"/>
          </p:nvPr>
        </p:nvSpPr>
        <p:spPr>
          <a:xfrm>
            <a:off x="838200" y="251293"/>
            <a:ext cx="10515600" cy="1325563"/>
          </a:xfrm>
        </p:spPr>
        <p:txBody>
          <a:bodyPr/>
          <a:lstStyle/>
          <a:p>
            <a:r>
              <a:rPr lang="en-US" dirty="0"/>
              <a:t>2023-24 Fellowship Progress</a:t>
            </a:r>
          </a:p>
        </p:txBody>
      </p:sp>
      <p:cxnSp>
        <p:nvCxnSpPr>
          <p:cNvPr id="59" name="Straight Connector 58">
            <a:extLst>
              <a:ext uri="{FF2B5EF4-FFF2-40B4-BE49-F238E27FC236}">
                <a16:creationId xmlns:a16="http://schemas.microsoft.com/office/drawing/2014/main" id="{A4755D43-9A6A-4469-84BA-CBE9B2803EA3}"/>
              </a:ext>
            </a:extLst>
          </p:cNvPr>
          <p:cNvCxnSpPr>
            <a:cxnSpLocks/>
          </p:cNvCxnSpPr>
          <p:nvPr/>
        </p:nvCxnSpPr>
        <p:spPr>
          <a:xfrm>
            <a:off x="854838" y="4273672"/>
            <a:ext cx="0" cy="10143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096B97B-3F3F-43AD-AF56-5D67C18920EF}"/>
              </a:ext>
            </a:extLst>
          </p:cNvPr>
          <p:cNvCxnSpPr>
            <a:cxnSpLocks/>
          </p:cNvCxnSpPr>
          <p:nvPr/>
        </p:nvCxnSpPr>
        <p:spPr>
          <a:xfrm flipV="1">
            <a:off x="7991720" y="4312426"/>
            <a:ext cx="0" cy="975609"/>
          </a:xfrm>
          <a:prstGeom prst="line">
            <a:avLst/>
          </a:prstGeom>
          <a:ln w="3810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F1A318-918C-4AB8-9639-143917E0D193}"/>
              </a:ext>
            </a:extLst>
          </p:cNvPr>
          <p:cNvCxnSpPr>
            <a:cxnSpLocks/>
          </p:cNvCxnSpPr>
          <p:nvPr/>
        </p:nvCxnSpPr>
        <p:spPr>
          <a:xfrm flipV="1">
            <a:off x="3203532" y="4273672"/>
            <a:ext cx="0" cy="1014363"/>
          </a:xfrm>
          <a:prstGeom prst="line">
            <a:avLst/>
          </a:prstGeom>
          <a:ln w="38100">
            <a:solidFill>
              <a:srgbClr val="44546A"/>
            </a:solidFill>
          </a:ln>
        </p:spPr>
        <p:style>
          <a:lnRef idx="1">
            <a:schemeClr val="accent1"/>
          </a:lnRef>
          <a:fillRef idx="0">
            <a:schemeClr val="accent1"/>
          </a:fillRef>
          <a:effectRef idx="0">
            <a:schemeClr val="accent1"/>
          </a:effectRef>
          <a:fontRef idx="minor">
            <a:schemeClr val="tx1"/>
          </a:fontRef>
        </p:style>
      </p:cxnSp>
      <p:sp>
        <p:nvSpPr>
          <p:cNvPr id="65" name="Footer Text">
            <a:extLst>
              <a:ext uri="{FF2B5EF4-FFF2-40B4-BE49-F238E27FC236}">
                <a16:creationId xmlns:a16="http://schemas.microsoft.com/office/drawing/2014/main" id="{6B0352F7-A080-45D1-8835-F8DC4F31A34A}"/>
              </a:ext>
            </a:extLst>
          </p:cNvPr>
          <p:cNvSpPr txBox="1"/>
          <p:nvPr/>
        </p:nvSpPr>
        <p:spPr>
          <a:xfrm>
            <a:off x="7001935" y="2404846"/>
            <a:ext cx="1709692" cy="1369477"/>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72C4"/>
                </a:solidFill>
                <a:effectLst/>
                <a:uLnTx/>
                <a:uFillTx/>
                <a:latin typeface="Roboto" panose="02000000000000000000" pitchFamily="2" charset="0"/>
                <a:ea typeface="Roboto" panose="02000000000000000000" pitchFamily="2" charset="0"/>
                <a:cs typeface="+mn-cs"/>
              </a:rPr>
              <a:t>FELLOW INTERVIEWS AND SELECTION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Roboto"/>
                <a:ea typeface="Roboto"/>
                <a:cs typeface="Roboto"/>
              </a:rPr>
              <a:t>Conducted 97 interviews with host sites and the fellowship team.</a:t>
            </a:r>
            <a:endParaRPr kumimoji="0" lang="en-US" sz="11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a:endParaRPr>
          </a:p>
        </p:txBody>
      </p:sp>
      <p:sp>
        <p:nvSpPr>
          <p:cNvPr id="66" name="Footer Text">
            <a:extLst>
              <a:ext uri="{FF2B5EF4-FFF2-40B4-BE49-F238E27FC236}">
                <a16:creationId xmlns:a16="http://schemas.microsoft.com/office/drawing/2014/main" id="{C8377B31-0CE2-481C-BF03-E4C6336D68AE}"/>
              </a:ext>
            </a:extLst>
          </p:cNvPr>
          <p:cNvSpPr txBox="1"/>
          <p:nvPr/>
        </p:nvSpPr>
        <p:spPr>
          <a:xfrm>
            <a:off x="9900387" y="3103169"/>
            <a:ext cx="2044442" cy="61042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Roboto" panose="02000000000000000000" pitchFamily="2" charset="0"/>
                <a:ea typeface="Roboto" panose="02000000000000000000" pitchFamily="2" charset="0"/>
                <a:cs typeface="+mn-cs"/>
              </a:rPr>
              <a:t>FELLOWSHIPS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C000"/>
                </a:solidFill>
                <a:effectLst/>
                <a:uLnTx/>
                <a:uFillTx/>
                <a:latin typeface="Roboto" panose="02000000000000000000" pitchFamily="2" charset="0"/>
                <a:ea typeface="Roboto" panose="02000000000000000000" pitchFamily="2" charset="0"/>
                <a:cs typeface="+mn-cs"/>
              </a:rPr>
              <a:t>BEGIN</a:t>
            </a:r>
          </a:p>
        </p:txBody>
      </p:sp>
      <p:sp>
        <p:nvSpPr>
          <p:cNvPr id="67" name="Footer Text">
            <a:extLst>
              <a:ext uri="{FF2B5EF4-FFF2-40B4-BE49-F238E27FC236}">
                <a16:creationId xmlns:a16="http://schemas.microsoft.com/office/drawing/2014/main" id="{DAC295B0-D3C1-498E-9C64-64A728071B6B}"/>
              </a:ext>
            </a:extLst>
          </p:cNvPr>
          <p:cNvSpPr txBox="1"/>
          <p:nvPr/>
        </p:nvSpPr>
        <p:spPr>
          <a:xfrm>
            <a:off x="-207557" y="3429000"/>
            <a:ext cx="2044442" cy="287258"/>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72C4"/>
                </a:solidFill>
                <a:effectLst/>
                <a:uLnTx/>
                <a:uFillTx/>
                <a:latin typeface="Roboto" panose="02000000000000000000" pitchFamily="2" charset="0"/>
                <a:ea typeface="Roboto" panose="02000000000000000000" pitchFamily="2" charset="0"/>
                <a:cs typeface="+mn-cs"/>
              </a:rPr>
              <a:t>PROMOTION</a:t>
            </a:r>
            <a:endParaRPr kumimoji="0" lang="en-US" sz="1100" b="0" i="0" u="none" strike="noStrike" kern="120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endParaRPr>
          </a:p>
        </p:txBody>
      </p:sp>
      <p:sp>
        <p:nvSpPr>
          <p:cNvPr id="68" name="Footer Text">
            <a:extLst>
              <a:ext uri="{FF2B5EF4-FFF2-40B4-BE49-F238E27FC236}">
                <a16:creationId xmlns:a16="http://schemas.microsoft.com/office/drawing/2014/main" id="{C53E72D1-88E0-4426-BD5E-40C41663E9F4}"/>
              </a:ext>
            </a:extLst>
          </p:cNvPr>
          <p:cNvSpPr txBox="1"/>
          <p:nvPr/>
        </p:nvSpPr>
        <p:spPr>
          <a:xfrm>
            <a:off x="5621342" y="4251462"/>
            <a:ext cx="2013273" cy="1314078"/>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panose="02000000000000000000" pitchFamily="2" charset="0"/>
                <a:ea typeface="Roboto" panose="02000000000000000000" pitchFamily="2" charset="0"/>
                <a:cs typeface="+mn-cs"/>
              </a:rPr>
              <a:t>FELLOW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0AD47"/>
                </a:solidFill>
                <a:effectLst/>
                <a:uLnTx/>
                <a:uFillTx/>
                <a:latin typeface="Roboto" panose="02000000000000000000" pitchFamily="2" charset="0"/>
                <a:ea typeface="Roboto" panose="02000000000000000000" pitchFamily="2" charset="0"/>
                <a:cs typeface="+mn-cs"/>
              </a:rPr>
              <a:t>APPLICATIONS DUE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Roboto"/>
                <a:ea typeface="Roboto"/>
                <a:cs typeface="Roboto"/>
              </a:rPr>
              <a:t>Received 420 eligible applications. </a:t>
            </a:r>
            <a:r>
              <a:rPr lang="en-US" sz="1100" dirty="0">
                <a:solidFill>
                  <a:prstClr val="black"/>
                </a:solidFill>
                <a:latin typeface="Roboto"/>
                <a:ea typeface="Roboto"/>
                <a:cs typeface="Roboto"/>
              </a:rPr>
              <a:t>Fellowship team</a:t>
            </a:r>
            <a:r>
              <a:rPr kumimoji="0" lang="en-US" sz="1100" b="0" i="0" u="none" strike="noStrike" kern="1200" cap="none" spc="0" normalizeH="0" baseline="0" noProof="0" dirty="0">
                <a:ln>
                  <a:noFill/>
                </a:ln>
                <a:solidFill>
                  <a:prstClr val="black"/>
                </a:solidFill>
                <a:effectLst/>
                <a:uLnTx/>
                <a:uFillTx/>
                <a:latin typeface="Roboto"/>
                <a:ea typeface="Roboto"/>
                <a:cs typeface="Roboto"/>
              </a:rPr>
              <a:t> screened applications to select top candidates for hosts.</a:t>
            </a:r>
          </a:p>
        </p:txBody>
      </p:sp>
      <p:sp>
        <p:nvSpPr>
          <p:cNvPr id="87" name="Oval 86">
            <a:extLst>
              <a:ext uri="{FF2B5EF4-FFF2-40B4-BE49-F238E27FC236}">
                <a16:creationId xmlns:a16="http://schemas.microsoft.com/office/drawing/2014/main" id="{AAB40772-4666-4878-BAE4-728D47AD7CCE}"/>
              </a:ext>
            </a:extLst>
          </p:cNvPr>
          <p:cNvSpPr/>
          <p:nvPr/>
        </p:nvSpPr>
        <p:spPr>
          <a:xfrm flipV="1">
            <a:off x="10358661" y="5414749"/>
            <a:ext cx="1160326" cy="1160326"/>
          </a:xfrm>
          <a:prstGeom prst="ellipse">
            <a:avLst/>
          </a:prstGeom>
          <a:solidFill>
            <a:schemeClr val="accent1">
              <a:lumMod val="20000"/>
              <a:lumOff val="80000"/>
              <a:alpha val="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Oval 82">
            <a:extLst>
              <a:ext uri="{FF2B5EF4-FFF2-40B4-BE49-F238E27FC236}">
                <a16:creationId xmlns:a16="http://schemas.microsoft.com/office/drawing/2014/main" id="{99F8C44B-05CB-4A39-B948-DAB99AEBA1E3}"/>
              </a:ext>
            </a:extLst>
          </p:cNvPr>
          <p:cNvSpPr/>
          <p:nvPr/>
        </p:nvSpPr>
        <p:spPr>
          <a:xfrm flipV="1">
            <a:off x="1411867" y="1542597"/>
            <a:ext cx="1160326" cy="1160326"/>
          </a:xfrm>
          <a:prstGeom prst="ellipse">
            <a:avLst/>
          </a:prstGeom>
          <a:solidFill>
            <a:schemeClr val="accent1">
              <a:lumMod val="20000"/>
              <a:lumOff val="80000"/>
              <a:alpha val="0"/>
            </a:scheme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Oval 80">
            <a:extLst>
              <a:ext uri="{FF2B5EF4-FFF2-40B4-BE49-F238E27FC236}">
                <a16:creationId xmlns:a16="http://schemas.microsoft.com/office/drawing/2014/main" id="{2C32D684-FE05-496E-8B68-912BE78A4379}"/>
              </a:ext>
            </a:extLst>
          </p:cNvPr>
          <p:cNvSpPr/>
          <p:nvPr/>
        </p:nvSpPr>
        <p:spPr>
          <a:xfrm flipV="1">
            <a:off x="7411557" y="5414749"/>
            <a:ext cx="1160326" cy="1160326"/>
          </a:xfrm>
          <a:prstGeom prst="ellipse">
            <a:avLst/>
          </a:prstGeom>
          <a:solidFill>
            <a:schemeClr val="accent1">
              <a:lumMod val="20000"/>
              <a:lumOff val="80000"/>
              <a:alpha val="0"/>
            </a:schemeClr>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ooter Text">
            <a:extLst>
              <a:ext uri="{FF2B5EF4-FFF2-40B4-BE49-F238E27FC236}">
                <a16:creationId xmlns:a16="http://schemas.microsoft.com/office/drawing/2014/main" id="{EED3D54C-4723-4D3F-A352-AA72249C3C5E}"/>
              </a:ext>
            </a:extLst>
          </p:cNvPr>
          <p:cNvSpPr txBox="1"/>
          <p:nvPr/>
        </p:nvSpPr>
        <p:spPr>
          <a:xfrm>
            <a:off x="2178083" y="2679541"/>
            <a:ext cx="2044442" cy="105554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4546A"/>
                </a:solidFill>
                <a:effectLst/>
                <a:uLnTx/>
                <a:uFillTx/>
                <a:latin typeface="Roboto" panose="02000000000000000000" pitchFamily="2" charset="0"/>
                <a:ea typeface="Roboto" panose="02000000000000000000" pitchFamily="2" charset="0"/>
                <a:cs typeface="+mn-cs"/>
              </a:rPr>
              <a:t>HOST SITE SELECTION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44 fellowship positions selected (20 positions with 13 LHDs and 24 positions with 24 DSHS programs/offices).</a:t>
            </a:r>
          </a:p>
        </p:txBody>
      </p:sp>
      <p:grpSp>
        <p:nvGrpSpPr>
          <p:cNvPr id="6" name="Group 5">
            <a:extLst>
              <a:ext uri="{FF2B5EF4-FFF2-40B4-BE49-F238E27FC236}">
                <a16:creationId xmlns:a16="http://schemas.microsoft.com/office/drawing/2014/main" id="{56A6CB7F-89AA-48EE-9898-5F59EBE2B576}"/>
              </a:ext>
            </a:extLst>
          </p:cNvPr>
          <p:cNvGrpSpPr/>
          <p:nvPr/>
        </p:nvGrpSpPr>
        <p:grpSpPr>
          <a:xfrm>
            <a:off x="274675" y="5414749"/>
            <a:ext cx="1160326" cy="1160326"/>
            <a:chOff x="1240571" y="1901051"/>
            <a:chExt cx="1160326" cy="1160326"/>
          </a:xfrm>
        </p:grpSpPr>
        <p:sp>
          <p:nvSpPr>
            <p:cNvPr id="85" name="Oval 84">
              <a:extLst>
                <a:ext uri="{FF2B5EF4-FFF2-40B4-BE49-F238E27FC236}">
                  <a16:creationId xmlns:a16="http://schemas.microsoft.com/office/drawing/2014/main" id="{5F09E3E8-1369-42A8-BF7F-F67BDEE4E07B}"/>
                </a:ext>
              </a:extLst>
            </p:cNvPr>
            <p:cNvSpPr/>
            <p:nvPr/>
          </p:nvSpPr>
          <p:spPr>
            <a:xfrm>
              <a:off x="1240571" y="1901051"/>
              <a:ext cx="1160326" cy="1160326"/>
            </a:xfrm>
            <a:prstGeom prst="ellipse">
              <a:avLst/>
            </a:prstGeom>
            <a:solidFill>
              <a:schemeClr val="accent1">
                <a:lumMod val="20000"/>
                <a:lumOff val="80000"/>
                <a:alpha val="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 name="Graphic 101" descr="Online meeting outline">
              <a:extLst>
                <a:ext uri="{FF2B5EF4-FFF2-40B4-BE49-F238E27FC236}">
                  <a16:creationId xmlns:a16="http://schemas.microsoft.com/office/drawing/2014/main" id="{6BA59618-E7BB-4460-8695-E6A1B22A7B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3694" y="2027954"/>
              <a:ext cx="914400" cy="914400"/>
            </a:xfrm>
            <a:prstGeom prst="rect">
              <a:avLst/>
            </a:prstGeom>
          </p:spPr>
        </p:pic>
      </p:grpSp>
      <p:pic>
        <p:nvPicPr>
          <p:cNvPr id="106" name="Graphic 105" descr="Boardroom outline">
            <a:extLst>
              <a:ext uri="{FF2B5EF4-FFF2-40B4-BE49-F238E27FC236}">
                <a16:creationId xmlns:a16="http://schemas.microsoft.com/office/drawing/2014/main" id="{58387490-0120-4670-8576-0871059927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34520" y="5537712"/>
            <a:ext cx="914400" cy="914400"/>
          </a:xfrm>
          <a:prstGeom prst="rect">
            <a:avLst/>
          </a:prstGeom>
        </p:spPr>
      </p:pic>
      <p:pic>
        <p:nvPicPr>
          <p:cNvPr id="110" name="Graphic 109" descr="Head with gears outline">
            <a:extLst>
              <a:ext uri="{FF2B5EF4-FFF2-40B4-BE49-F238E27FC236}">
                <a16:creationId xmlns:a16="http://schemas.microsoft.com/office/drawing/2014/main" id="{4489C672-CF4F-416D-A4F3-7937630D96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1784" y="5537712"/>
            <a:ext cx="914400" cy="914400"/>
          </a:xfrm>
          <a:prstGeom prst="rect">
            <a:avLst/>
          </a:prstGeom>
        </p:spPr>
      </p:pic>
      <p:pic>
        <p:nvPicPr>
          <p:cNvPr id="112" name="Graphic 111" descr="Clipboard outline">
            <a:extLst>
              <a:ext uri="{FF2B5EF4-FFF2-40B4-BE49-F238E27FC236}">
                <a16:creationId xmlns:a16="http://schemas.microsoft.com/office/drawing/2014/main" id="{97A608C8-E109-4D09-BFC6-E306975269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56878" y="1668149"/>
            <a:ext cx="914400" cy="914400"/>
          </a:xfrm>
          <a:prstGeom prst="rect">
            <a:avLst/>
          </a:prstGeom>
        </p:spPr>
      </p:pic>
      <p:cxnSp>
        <p:nvCxnSpPr>
          <p:cNvPr id="86" name="Straight Connector 85">
            <a:extLst>
              <a:ext uri="{FF2B5EF4-FFF2-40B4-BE49-F238E27FC236}">
                <a16:creationId xmlns:a16="http://schemas.microsoft.com/office/drawing/2014/main" id="{C8CA7C75-6262-44A7-89E1-8CEF33BF19C2}"/>
              </a:ext>
            </a:extLst>
          </p:cNvPr>
          <p:cNvCxnSpPr>
            <a:cxnSpLocks/>
          </p:cNvCxnSpPr>
          <p:nvPr/>
        </p:nvCxnSpPr>
        <p:spPr>
          <a:xfrm flipH="1" flipV="1">
            <a:off x="6629411" y="2856719"/>
            <a:ext cx="844" cy="878367"/>
          </a:xfrm>
          <a:prstGeom prst="line">
            <a:avLst/>
          </a:prstGeom>
          <a:ln w="38100">
            <a:solidFill>
              <a:srgbClr val="70AD47"/>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7880856-3585-4BD7-9EE6-9391BB89DFAC}"/>
              </a:ext>
            </a:extLst>
          </p:cNvPr>
          <p:cNvGrpSpPr/>
          <p:nvPr/>
        </p:nvGrpSpPr>
        <p:grpSpPr>
          <a:xfrm>
            <a:off x="6050092" y="1546560"/>
            <a:ext cx="1160326" cy="1160326"/>
            <a:chOff x="6536963" y="1820979"/>
            <a:chExt cx="1160326" cy="1160326"/>
          </a:xfrm>
        </p:grpSpPr>
        <p:sp>
          <p:nvSpPr>
            <p:cNvPr id="88" name="Oval 87">
              <a:extLst>
                <a:ext uri="{FF2B5EF4-FFF2-40B4-BE49-F238E27FC236}">
                  <a16:creationId xmlns:a16="http://schemas.microsoft.com/office/drawing/2014/main" id="{033F0B6B-60F8-43E9-989D-BA818051E5CD}"/>
                </a:ext>
              </a:extLst>
            </p:cNvPr>
            <p:cNvSpPr/>
            <p:nvPr/>
          </p:nvSpPr>
          <p:spPr>
            <a:xfrm flipV="1">
              <a:off x="6536963" y="1820979"/>
              <a:ext cx="1160326" cy="1160326"/>
            </a:xfrm>
            <a:prstGeom prst="ellipse">
              <a:avLst/>
            </a:prstGeom>
            <a:solidFill>
              <a:schemeClr val="accent1">
                <a:lumMod val="20000"/>
                <a:lumOff val="80000"/>
                <a:alpha val="0"/>
              </a:schemeClr>
            </a:solidFill>
            <a:ln w="3810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1" name="Graphic 100" descr="Clipboard outline">
              <a:extLst>
                <a:ext uri="{FF2B5EF4-FFF2-40B4-BE49-F238E27FC236}">
                  <a16:creationId xmlns:a16="http://schemas.microsoft.com/office/drawing/2014/main" id="{376E2817-2168-4761-83ED-9B912B5BEA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62924" y="1933384"/>
              <a:ext cx="914400" cy="914400"/>
            </a:xfrm>
            <a:prstGeom prst="rect">
              <a:avLst/>
            </a:prstGeom>
          </p:spPr>
        </p:pic>
      </p:grpSp>
      <p:grpSp>
        <p:nvGrpSpPr>
          <p:cNvPr id="7" name="Group 6">
            <a:extLst>
              <a:ext uri="{FF2B5EF4-FFF2-40B4-BE49-F238E27FC236}">
                <a16:creationId xmlns:a16="http://schemas.microsoft.com/office/drawing/2014/main" id="{F3983578-660F-4997-98F4-109CF0E7E563}"/>
              </a:ext>
            </a:extLst>
          </p:cNvPr>
          <p:cNvGrpSpPr/>
          <p:nvPr/>
        </p:nvGrpSpPr>
        <p:grpSpPr>
          <a:xfrm>
            <a:off x="264737" y="3817269"/>
            <a:ext cx="11750279" cy="409266"/>
            <a:chOff x="738453" y="3817269"/>
            <a:chExt cx="10702931" cy="345398"/>
          </a:xfrm>
        </p:grpSpPr>
        <p:grpSp>
          <p:nvGrpSpPr>
            <p:cNvPr id="2" name="Group 1">
              <a:extLst>
                <a:ext uri="{FF2B5EF4-FFF2-40B4-BE49-F238E27FC236}">
                  <a16:creationId xmlns:a16="http://schemas.microsoft.com/office/drawing/2014/main" id="{9D280763-296B-4592-AE8F-274B927BF0D1}"/>
                </a:ext>
              </a:extLst>
            </p:cNvPr>
            <p:cNvGrpSpPr/>
            <p:nvPr/>
          </p:nvGrpSpPr>
          <p:grpSpPr>
            <a:xfrm>
              <a:off x="738453" y="3817269"/>
              <a:ext cx="9610793" cy="345398"/>
              <a:chOff x="514976" y="3973386"/>
              <a:chExt cx="9610793" cy="345398"/>
            </a:xfrm>
          </p:grpSpPr>
          <p:grpSp>
            <p:nvGrpSpPr>
              <p:cNvPr id="53" name="Group 52">
                <a:extLst>
                  <a:ext uri="{FF2B5EF4-FFF2-40B4-BE49-F238E27FC236}">
                    <a16:creationId xmlns:a16="http://schemas.microsoft.com/office/drawing/2014/main" id="{19841879-62B3-4A3F-9913-AC912B20CA1F}"/>
                  </a:ext>
                </a:extLst>
              </p:cNvPr>
              <p:cNvGrpSpPr/>
              <p:nvPr/>
            </p:nvGrpSpPr>
            <p:grpSpPr>
              <a:xfrm>
                <a:off x="3712836" y="3973386"/>
                <a:ext cx="1083168" cy="345398"/>
                <a:chOff x="6064580" y="3817195"/>
                <a:chExt cx="1777812" cy="345398"/>
              </a:xfrm>
            </p:grpSpPr>
            <p:sp>
              <p:nvSpPr>
                <p:cNvPr id="99" name="Freeform 158">
                  <a:extLst>
                    <a:ext uri="{FF2B5EF4-FFF2-40B4-BE49-F238E27FC236}">
                      <a16:creationId xmlns:a16="http://schemas.microsoft.com/office/drawing/2014/main" id="{60357625-D9FD-4198-BB73-E5045406A633}"/>
                    </a:ext>
                  </a:extLst>
                </p:cNvPr>
                <p:cNvSpPr>
                  <a:spLocks/>
                </p:cNvSpPr>
                <p:nvPr/>
              </p:nvSpPr>
              <p:spPr bwMode="auto">
                <a:xfrm>
                  <a:off x="6064580" y="3817195"/>
                  <a:ext cx="1777812" cy="345398"/>
                </a:xfrm>
                <a:custGeom>
                  <a:avLst/>
                  <a:gdLst>
                    <a:gd name="T0" fmla="*/ 0 w 1360"/>
                    <a:gd name="T1" fmla="*/ 0 h 299"/>
                    <a:gd name="T2" fmla="*/ 1245 w 1360"/>
                    <a:gd name="T3" fmla="*/ 0 h 299"/>
                    <a:gd name="T4" fmla="*/ 1360 w 1360"/>
                    <a:gd name="T5" fmla="*/ 146 h 299"/>
                    <a:gd name="T6" fmla="*/ 1245 w 1360"/>
                    <a:gd name="T7" fmla="*/ 299 h 299"/>
                    <a:gd name="T8" fmla="*/ 0 w 1360"/>
                    <a:gd name="T9" fmla="*/ 299 h 299"/>
                    <a:gd name="T10" fmla="*/ 115 w 1360"/>
                    <a:gd name="T11" fmla="*/ 156 h 299"/>
                    <a:gd name="T12" fmla="*/ 0 w 1360"/>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60" h="299">
                      <a:moveTo>
                        <a:pt x="0" y="0"/>
                      </a:moveTo>
                      <a:lnTo>
                        <a:pt x="1245" y="0"/>
                      </a:lnTo>
                      <a:lnTo>
                        <a:pt x="1360" y="146"/>
                      </a:lnTo>
                      <a:lnTo>
                        <a:pt x="1245" y="299"/>
                      </a:lnTo>
                      <a:lnTo>
                        <a:pt x="0" y="299"/>
                      </a:lnTo>
                      <a:lnTo>
                        <a:pt x="115" y="156"/>
                      </a:lnTo>
                      <a:lnTo>
                        <a:pt x="0" y="0"/>
                      </a:lnTo>
                      <a:close/>
                    </a:path>
                  </a:pathLst>
                </a:custGeom>
                <a:solidFill>
                  <a:schemeClr val="accent4"/>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December</a:t>
                  </a:r>
                </a:p>
              </p:txBody>
            </p:sp>
            <p:sp>
              <p:nvSpPr>
                <p:cNvPr id="100" name="Freeform 159">
                  <a:extLst>
                    <a:ext uri="{FF2B5EF4-FFF2-40B4-BE49-F238E27FC236}">
                      <a16:creationId xmlns:a16="http://schemas.microsoft.com/office/drawing/2014/main" id="{CCB6C3E3-9FD4-4008-99E4-C75A48287178}"/>
                    </a:ext>
                  </a:extLst>
                </p:cNvPr>
                <p:cNvSpPr>
                  <a:spLocks/>
                </p:cNvSpPr>
                <p:nvPr/>
              </p:nvSpPr>
              <p:spPr bwMode="auto">
                <a:xfrm>
                  <a:off x="6816025" y="3865549"/>
                  <a:ext cx="966145" cy="250990"/>
                </a:xfrm>
                <a:custGeom>
                  <a:avLst/>
                  <a:gdLst>
                    <a:gd name="T0" fmla="*/ 650 w 737"/>
                    <a:gd name="T1" fmla="*/ 0 h 219"/>
                    <a:gd name="T2" fmla="*/ 654 w 737"/>
                    <a:gd name="T3" fmla="*/ 0 h 219"/>
                    <a:gd name="T4" fmla="*/ 656 w 737"/>
                    <a:gd name="T5" fmla="*/ 2 h 219"/>
                    <a:gd name="T6" fmla="*/ 737 w 737"/>
                    <a:gd name="T7" fmla="*/ 107 h 219"/>
                    <a:gd name="T8" fmla="*/ 654 w 737"/>
                    <a:gd name="T9" fmla="*/ 219 h 219"/>
                    <a:gd name="T10" fmla="*/ 8 w 737"/>
                    <a:gd name="T11" fmla="*/ 219 h 219"/>
                    <a:gd name="T12" fmla="*/ 4 w 737"/>
                    <a:gd name="T13" fmla="*/ 217 h 219"/>
                    <a:gd name="T14" fmla="*/ 2 w 737"/>
                    <a:gd name="T15" fmla="*/ 215 h 219"/>
                    <a:gd name="T16" fmla="*/ 0 w 737"/>
                    <a:gd name="T17" fmla="*/ 211 h 219"/>
                    <a:gd name="T18" fmla="*/ 2 w 737"/>
                    <a:gd name="T19" fmla="*/ 207 h 219"/>
                    <a:gd name="T20" fmla="*/ 4 w 737"/>
                    <a:gd name="T21" fmla="*/ 203 h 219"/>
                    <a:gd name="T22" fmla="*/ 8 w 737"/>
                    <a:gd name="T23" fmla="*/ 203 h 219"/>
                    <a:gd name="T24" fmla="*/ 646 w 737"/>
                    <a:gd name="T25" fmla="*/ 203 h 219"/>
                    <a:gd name="T26" fmla="*/ 717 w 737"/>
                    <a:gd name="T27" fmla="*/ 107 h 219"/>
                    <a:gd name="T28" fmla="*/ 644 w 737"/>
                    <a:gd name="T29" fmla="*/ 12 h 219"/>
                    <a:gd name="T30" fmla="*/ 642 w 737"/>
                    <a:gd name="T31" fmla="*/ 8 h 219"/>
                    <a:gd name="T32" fmla="*/ 642 w 737"/>
                    <a:gd name="T33" fmla="*/ 4 h 219"/>
                    <a:gd name="T34" fmla="*/ 646 w 737"/>
                    <a:gd name="T35" fmla="*/ 0 h 219"/>
                    <a:gd name="T36" fmla="*/ 650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50" y="0"/>
                      </a:moveTo>
                      <a:lnTo>
                        <a:pt x="654" y="0"/>
                      </a:lnTo>
                      <a:lnTo>
                        <a:pt x="656" y="2"/>
                      </a:lnTo>
                      <a:lnTo>
                        <a:pt x="737" y="107"/>
                      </a:lnTo>
                      <a:lnTo>
                        <a:pt x="654" y="219"/>
                      </a:lnTo>
                      <a:lnTo>
                        <a:pt x="8" y="219"/>
                      </a:lnTo>
                      <a:lnTo>
                        <a:pt x="4" y="217"/>
                      </a:lnTo>
                      <a:lnTo>
                        <a:pt x="2" y="215"/>
                      </a:lnTo>
                      <a:lnTo>
                        <a:pt x="0" y="211"/>
                      </a:lnTo>
                      <a:lnTo>
                        <a:pt x="2" y="207"/>
                      </a:lnTo>
                      <a:lnTo>
                        <a:pt x="4" y="203"/>
                      </a:lnTo>
                      <a:lnTo>
                        <a:pt x="8" y="203"/>
                      </a:lnTo>
                      <a:lnTo>
                        <a:pt x="646" y="203"/>
                      </a:lnTo>
                      <a:lnTo>
                        <a:pt x="717" y="107"/>
                      </a:lnTo>
                      <a:lnTo>
                        <a:pt x="644" y="12"/>
                      </a:lnTo>
                      <a:lnTo>
                        <a:pt x="642" y="8"/>
                      </a:lnTo>
                      <a:lnTo>
                        <a:pt x="642" y="4"/>
                      </a:lnTo>
                      <a:lnTo>
                        <a:pt x="646" y="0"/>
                      </a:lnTo>
                      <a:lnTo>
                        <a:pt x="650"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0039AA58-F3BD-4E63-8188-781A4E8DC416}"/>
                  </a:ext>
                </a:extLst>
              </p:cNvPr>
              <p:cNvGrpSpPr/>
              <p:nvPr/>
            </p:nvGrpSpPr>
            <p:grpSpPr>
              <a:xfrm>
                <a:off x="1580930" y="3973386"/>
                <a:ext cx="1084762" cy="345398"/>
                <a:chOff x="2618925" y="3817195"/>
                <a:chExt cx="1780428" cy="345398"/>
              </a:xfrm>
            </p:grpSpPr>
            <p:sp>
              <p:nvSpPr>
                <p:cNvPr id="97" name="Freeform 360">
                  <a:extLst>
                    <a:ext uri="{FF2B5EF4-FFF2-40B4-BE49-F238E27FC236}">
                      <a16:creationId xmlns:a16="http://schemas.microsoft.com/office/drawing/2014/main" id="{7882B9A1-946F-4C68-82C3-506742B52008}"/>
                    </a:ext>
                  </a:extLst>
                </p:cNvPr>
                <p:cNvSpPr>
                  <a:spLocks/>
                </p:cNvSpPr>
                <p:nvPr/>
              </p:nvSpPr>
              <p:spPr bwMode="auto">
                <a:xfrm>
                  <a:off x="2618925" y="3817195"/>
                  <a:ext cx="1780428" cy="345398"/>
                </a:xfrm>
                <a:custGeom>
                  <a:avLst/>
                  <a:gdLst>
                    <a:gd name="T0" fmla="*/ 0 w 1359"/>
                    <a:gd name="T1" fmla="*/ 0 h 299"/>
                    <a:gd name="T2" fmla="*/ 1245 w 1359"/>
                    <a:gd name="T3" fmla="*/ 0 h 299"/>
                    <a:gd name="T4" fmla="*/ 1359 w 1359"/>
                    <a:gd name="T5" fmla="*/ 146 h 299"/>
                    <a:gd name="T6" fmla="*/ 1245 w 1359"/>
                    <a:gd name="T7" fmla="*/ 299 h 299"/>
                    <a:gd name="T8" fmla="*/ 0 w 1359"/>
                    <a:gd name="T9" fmla="*/ 299 h 299"/>
                    <a:gd name="T10" fmla="*/ 114 w 1359"/>
                    <a:gd name="T11" fmla="*/ 156 h 299"/>
                    <a:gd name="T12" fmla="*/ 0 w 135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9" h="299">
                      <a:moveTo>
                        <a:pt x="0" y="0"/>
                      </a:moveTo>
                      <a:lnTo>
                        <a:pt x="1245" y="0"/>
                      </a:lnTo>
                      <a:lnTo>
                        <a:pt x="1359" y="146"/>
                      </a:lnTo>
                      <a:lnTo>
                        <a:pt x="1245" y="299"/>
                      </a:lnTo>
                      <a:lnTo>
                        <a:pt x="0" y="299"/>
                      </a:lnTo>
                      <a:lnTo>
                        <a:pt x="114" y="156"/>
                      </a:lnTo>
                      <a:lnTo>
                        <a:pt x="0" y="0"/>
                      </a:lnTo>
                      <a:close/>
                    </a:path>
                  </a:pathLst>
                </a:custGeom>
                <a:solidFill>
                  <a:schemeClr val="accent2"/>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October</a:t>
                  </a:r>
                </a:p>
              </p:txBody>
            </p:sp>
            <p:sp>
              <p:nvSpPr>
                <p:cNvPr id="98" name="Freeform 361">
                  <a:extLst>
                    <a:ext uri="{FF2B5EF4-FFF2-40B4-BE49-F238E27FC236}">
                      <a16:creationId xmlns:a16="http://schemas.microsoft.com/office/drawing/2014/main" id="{CAFE65C1-96E7-4658-B9BE-F68962EFB9CE}"/>
                    </a:ext>
                  </a:extLst>
                </p:cNvPr>
                <p:cNvSpPr>
                  <a:spLocks/>
                </p:cNvSpPr>
                <p:nvPr/>
              </p:nvSpPr>
              <p:spPr bwMode="auto">
                <a:xfrm>
                  <a:off x="3367753" y="3865549"/>
                  <a:ext cx="966145" cy="250990"/>
                </a:xfrm>
                <a:custGeom>
                  <a:avLst/>
                  <a:gdLst>
                    <a:gd name="T0" fmla="*/ 651 w 737"/>
                    <a:gd name="T1" fmla="*/ 0 h 219"/>
                    <a:gd name="T2" fmla="*/ 655 w 737"/>
                    <a:gd name="T3" fmla="*/ 0 h 219"/>
                    <a:gd name="T4" fmla="*/ 656 w 737"/>
                    <a:gd name="T5" fmla="*/ 2 h 219"/>
                    <a:gd name="T6" fmla="*/ 737 w 737"/>
                    <a:gd name="T7" fmla="*/ 107 h 219"/>
                    <a:gd name="T8" fmla="*/ 655 w 737"/>
                    <a:gd name="T9" fmla="*/ 219 h 219"/>
                    <a:gd name="T10" fmla="*/ 8 w 737"/>
                    <a:gd name="T11" fmla="*/ 219 h 219"/>
                    <a:gd name="T12" fmla="*/ 4 w 737"/>
                    <a:gd name="T13" fmla="*/ 217 h 219"/>
                    <a:gd name="T14" fmla="*/ 2 w 737"/>
                    <a:gd name="T15" fmla="*/ 215 h 219"/>
                    <a:gd name="T16" fmla="*/ 0 w 737"/>
                    <a:gd name="T17" fmla="*/ 211 h 219"/>
                    <a:gd name="T18" fmla="*/ 2 w 737"/>
                    <a:gd name="T19" fmla="*/ 207 h 219"/>
                    <a:gd name="T20" fmla="*/ 4 w 737"/>
                    <a:gd name="T21" fmla="*/ 203 h 219"/>
                    <a:gd name="T22" fmla="*/ 8 w 737"/>
                    <a:gd name="T23" fmla="*/ 203 h 219"/>
                    <a:gd name="T24" fmla="*/ 647 w 737"/>
                    <a:gd name="T25" fmla="*/ 203 h 219"/>
                    <a:gd name="T26" fmla="*/ 718 w 737"/>
                    <a:gd name="T27" fmla="*/ 107 h 219"/>
                    <a:gd name="T28" fmla="*/ 645 w 737"/>
                    <a:gd name="T29" fmla="*/ 12 h 219"/>
                    <a:gd name="T30" fmla="*/ 643 w 737"/>
                    <a:gd name="T31" fmla="*/ 8 h 219"/>
                    <a:gd name="T32" fmla="*/ 643 w 737"/>
                    <a:gd name="T33" fmla="*/ 4 h 219"/>
                    <a:gd name="T34" fmla="*/ 647 w 737"/>
                    <a:gd name="T35" fmla="*/ 0 h 219"/>
                    <a:gd name="T36" fmla="*/ 651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51" y="0"/>
                      </a:moveTo>
                      <a:lnTo>
                        <a:pt x="655" y="0"/>
                      </a:lnTo>
                      <a:lnTo>
                        <a:pt x="656" y="2"/>
                      </a:lnTo>
                      <a:lnTo>
                        <a:pt x="737" y="107"/>
                      </a:lnTo>
                      <a:lnTo>
                        <a:pt x="655" y="219"/>
                      </a:lnTo>
                      <a:lnTo>
                        <a:pt x="8" y="219"/>
                      </a:lnTo>
                      <a:lnTo>
                        <a:pt x="4" y="217"/>
                      </a:lnTo>
                      <a:lnTo>
                        <a:pt x="2" y="215"/>
                      </a:lnTo>
                      <a:lnTo>
                        <a:pt x="0" y="211"/>
                      </a:lnTo>
                      <a:lnTo>
                        <a:pt x="2" y="207"/>
                      </a:lnTo>
                      <a:lnTo>
                        <a:pt x="4" y="203"/>
                      </a:lnTo>
                      <a:lnTo>
                        <a:pt x="8" y="203"/>
                      </a:lnTo>
                      <a:lnTo>
                        <a:pt x="647" y="203"/>
                      </a:lnTo>
                      <a:lnTo>
                        <a:pt x="718" y="107"/>
                      </a:lnTo>
                      <a:lnTo>
                        <a:pt x="645" y="12"/>
                      </a:lnTo>
                      <a:lnTo>
                        <a:pt x="643" y="8"/>
                      </a:lnTo>
                      <a:lnTo>
                        <a:pt x="643" y="4"/>
                      </a:lnTo>
                      <a:lnTo>
                        <a:pt x="647" y="0"/>
                      </a:lnTo>
                      <a:lnTo>
                        <a:pt x="651"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57D54E14-66FC-4282-AFCC-D392F239F319}"/>
                  </a:ext>
                </a:extLst>
              </p:cNvPr>
              <p:cNvGrpSpPr/>
              <p:nvPr/>
            </p:nvGrpSpPr>
            <p:grpSpPr>
              <a:xfrm>
                <a:off x="514976" y="3973386"/>
                <a:ext cx="1083168" cy="345398"/>
                <a:chOff x="896099" y="3817195"/>
                <a:chExt cx="1777812" cy="345398"/>
              </a:xfrm>
            </p:grpSpPr>
            <p:sp>
              <p:nvSpPr>
                <p:cNvPr id="95" name="Freeform 472">
                  <a:extLst>
                    <a:ext uri="{FF2B5EF4-FFF2-40B4-BE49-F238E27FC236}">
                      <a16:creationId xmlns:a16="http://schemas.microsoft.com/office/drawing/2014/main" id="{2971241F-610A-4349-B396-27F630817F18}"/>
                    </a:ext>
                  </a:extLst>
                </p:cNvPr>
                <p:cNvSpPr>
                  <a:spLocks/>
                </p:cNvSpPr>
                <p:nvPr/>
              </p:nvSpPr>
              <p:spPr bwMode="auto">
                <a:xfrm>
                  <a:off x="896099" y="3817195"/>
                  <a:ext cx="1777812" cy="345398"/>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accent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September</a:t>
                  </a:r>
                </a:p>
              </p:txBody>
            </p:sp>
            <p:sp>
              <p:nvSpPr>
                <p:cNvPr id="96" name="Freeform 473">
                  <a:extLst>
                    <a:ext uri="{FF2B5EF4-FFF2-40B4-BE49-F238E27FC236}">
                      <a16:creationId xmlns:a16="http://schemas.microsoft.com/office/drawing/2014/main" id="{10B09A0B-93CD-4AE1-B097-A338A4823EE5}"/>
                    </a:ext>
                  </a:extLst>
                </p:cNvPr>
                <p:cNvSpPr>
                  <a:spLocks/>
                </p:cNvSpPr>
                <p:nvPr/>
              </p:nvSpPr>
              <p:spPr bwMode="auto">
                <a:xfrm>
                  <a:off x="1644926" y="3865549"/>
                  <a:ext cx="966145" cy="250990"/>
                </a:xfrm>
                <a:custGeom>
                  <a:avLst/>
                  <a:gdLst>
                    <a:gd name="T0" fmla="*/ 648 w 737"/>
                    <a:gd name="T1" fmla="*/ 0 h 219"/>
                    <a:gd name="T2" fmla="*/ 652 w 737"/>
                    <a:gd name="T3" fmla="*/ 0 h 219"/>
                    <a:gd name="T4" fmla="*/ 656 w 737"/>
                    <a:gd name="T5" fmla="*/ 2 h 219"/>
                    <a:gd name="T6" fmla="*/ 737 w 737"/>
                    <a:gd name="T7" fmla="*/ 107 h 219"/>
                    <a:gd name="T8" fmla="*/ 652 w 737"/>
                    <a:gd name="T9" fmla="*/ 219 h 219"/>
                    <a:gd name="T10" fmla="*/ 8 w 737"/>
                    <a:gd name="T11" fmla="*/ 219 h 219"/>
                    <a:gd name="T12" fmla="*/ 4 w 737"/>
                    <a:gd name="T13" fmla="*/ 217 h 219"/>
                    <a:gd name="T14" fmla="*/ 0 w 737"/>
                    <a:gd name="T15" fmla="*/ 215 h 219"/>
                    <a:gd name="T16" fmla="*/ 0 w 737"/>
                    <a:gd name="T17" fmla="*/ 211 h 219"/>
                    <a:gd name="T18" fmla="*/ 0 w 737"/>
                    <a:gd name="T19" fmla="*/ 207 h 219"/>
                    <a:gd name="T20" fmla="*/ 4 w 737"/>
                    <a:gd name="T21" fmla="*/ 203 h 219"/>
                    <a:gd name="T22" fmla="*/ 8 w 737"/>
                    <a:gd name="T23" fmla="*/ 203 h 219"/>
                    <a:gd name="T24" fmla="*/ 644 w 737"/>
                    <a:gd name="T25" fmla="*/ 203 h 219"/>
                    <a:gd name="T26" fmla="*/ 717 w 737"/>
                    <a:gd name="T27" fmla="*/ 107 h 219"/>
                    <a:gd name="T28" fmla="*/ 643 w 737"/>
                    <a:gd name="T29" fmla="*/ 12 h 219"/>
                    <a:gd name="T30" fmla="*/ 643 w 737"/>
                    <a:gd name="T31" fmla="*/ 8 h 219"/>
                    <a:gd name="T32" fmla="*/ 643 w 737"/>
                    <a:gd name="T33" fmla="*/ 4 h 219"/>
                    <a:gd name="T34" fmla="*/ 644 w 737"/>
                    <a:gd name="T35" fmla="*/ 0 h 219"/>
                    <a:gd name="T36" fmla="*/ 648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48" y="0"/>
                      </a:moveTo>
                      <a:lnTo>
                        <a:pt x="652" y="0"/>
                      </a:lnTo>
                      <a:lnTo>
                        <a:pt x="656" y="2"/>
                      </a:lnTo>
                      <a:lnTo>
                        <a:pt x="737" y="107"/>
                      </a:lnTo>
                      <a:lnTo>
                        <a:pt x="652" y="219"/>
                      </a:lnTo>
                      <a:lnTo>
                        <a:pt x="8" y="219"/>
                      </a:lnTo>
                      <a:lnTo>
                        <a:pt x="4" y="217"/>
                      </a:lnTo>
                      <a:lnTo>
                        <a:pt x="0" y="215"/>
                      </a:lnTo>
                      <a:lnTo>
                        <a:pt x="0" y="211"/>
                      </a:lnTo>
                      <a:lnTo>
                        <a:pt x="0" y="207"/>
                      </a:lnTo>
                      <a:lnTo>
                        <a:pt x="4" y="203"/>
                      </a:lnTo>
                      <a:lnTo>
                        <a:pt x="8" y="203"/>
                      </a:lnTo>
                      <a:lnTo>
                        <a:pt x="644" y="203"/>
                      </a:lnTo>
                      <a:lnTo>
                        <a:pt x="717" y="107"/>
                      </a:lnTo>
                      <a:lnTo>
                        <a:pt x="643" y="12"/>
                      </a:lnTo>
                      <a:lnTo>
                        <a:pt x="643" y="8"/>
                      </a:lnTo>
                      <a:lnTo>
                        <a:pt x="643" y="4"/>
                      </a:lnTo>
                      <a:lnTo>
                        <a:pt x="644" y="0"/>
                      </a:lnTo>
                      <a:lnTo>
                        <a:pt x="648"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6" name="Group 55">
                <a:extLst>
                  <a:ext uri="{FF2B5EF4-FFF2-40B4-BE49-F238E27FC236}">
                    <a16:creationId xmlns:a16="http://schemas.microsoft.com/office/drawing/2014/main" id="{56CC3E4E-6134-41DE-99C4-941AD55DD367}"/>
                  </a:ext>
                </a:extLst>
              </p:cNvPr>
              <p:cNvGrpSpPr/>
              <p:nvPr/>
            </p:nvGrpSpPr>
            <p:grpSpPr>
              <a:xfrm>
                <a:off x="2648478" y="3973386"/>
                <a:ext cx="1081572" cy="345398"/>
                <a:chOff x="4346988" y="3817195"/>
                <a:chExt cx="1775192" cy="345398"/>
              </a:xfrm>
            </p:grpSpPr>
            <p:sp>
              <p:nvSpPr>
                <p:cNvPr id="93" name="Freeform 584">
                  <a:extLst>
                    <a:ext uri="{FF2B5EF4-FFF2-40B4-BE49-F238E27FC236}">
                      <a16:creationId xmlns:a16="http://schemas.microsoft.com/office/drawing/2014/main" id="{473DB2F4-EDEA-4A07-9432-3450B6C06128}"/>
                    </a:ext>
                  </a:extLst>
                </p:cNvPr>
                <p:cNvSpPr>
                  <a:spLocks/>
                </p:cNvSpPr>
                <p:nvPr/>
              </p:nvSpPr>
              <p:spPr bwMode="auto">
                <a:xfrm>
                  <a:off x="4346988" y="3817195"/>
                  <a:ext cx="1775192" cy="345398"/>
                </a:xfrm>
                <a:custGeom>
                  <a:avLst/>
                  <a:gdLst>
                    <a:gd name="T0" fmla="*/ 0 w 1358"/>
                    <a:gd name="T1" fmla="*/ 0 h 299"/>
                    <a:gd name="T2" fmla="*/ 1245 w 1358"/>
                    <a:gd name="T3" fmla="*/ 0 h 299"/>
                    <a:gd name="T4" fmla="*/ 1358 w 1358"/>
                    <a:gd name="T5" fmla="*/ 146 h 299"/>
                    <a:gd name="T6" fmla="*/ 1245 w 1358"/>
                    <a:gd name="T7" fmla="*/ 299 h 299"/>
                    <a:gd name="T8" fmla="*/ 0 w 1358"/>
                    <a:gd name="T9" fmla="*/ 299 h 299"/>
                    <a:gd name="T10" fmla="*/ 112 w 1358"/>
                    <a:gd name="T11" fmla="*/ 156 h 299"/>
                    <a:gd name="T12" fmla="*/ 0 w 1358"/>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8" h="299">
                      <a:moveTo>
                        <a:pt x="0" y="0"/>
                      </a:moveTo>
                      <a:lnTo>
                        <a:pt x="1245" y="0"/>
                      </a:lnTo>
                      <a:lnTo>
                        <a:pt x="1358" y="146"/>
                      </a:lnTo>
                      <a:lnTo>
                        <a:pt x="1245" y="299"/>
                      </a:lnTo>
                      <a:lnTo>
                        <a:pt x="0" y="299"/>
                      </a:lnTo>
                      <a:lnTo>
                        <a:pt x="112" y="156"/>
                      </a:lnTo>
                      <a:lnTo>
                        <a:pt x="0" y="0"/>
                      </a:lnTo>
                      <a:close/>
                    </a:path>
                  </a:pathLst>
                </a:custGeom>
                <a:solidFill>
                  <a:schemeClr val="tx2"/>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November</a:t>
                  </a:r>
                </a:p>
              </p:txBody>
            </p:sp>
            <p:sp>
              <p:nvSpPr>
                <p:cNvPr id="94" name="Freeform 585">
                  <a:extLst>
                    <a:ext uri="{FF2B5EF4-FFF2-40B4-BE49-F238E27FC236}">
                      <a16:creationId xmlns:a16="http://schemas.microsoft.com/office/drawing/2014/main" id="{6F57F9A5-4A2C-4759-85BA-C77ED7CA5C5E}"/>
                    </a:ext>
                  </a:extLst>
                </p:cNvPr>
                <p:cNvSpPr>
                  <a:spLocks/>
                </p:cNvSpPr>
                <p:nvPr/>
              </p:nvSpPr>
              <p:spPr bwMode="auto">
                <a:xfrm>
                  <a:off x="5093199" y="3865549"/>
                  <a:ext cx="966145" cy="250990"/>
                </a:xfrm>
                <a:custGeom>
                  <a:avLst/>
                  <a:gdLst>
                    <a:gd name="T0" fmla="*/ 649 w 737"/>
                    <a:gd name="T1" fmla="*/ 0 h 219"/>
                    <a:gd name="T2" fmla="*/ 653 w 737"/>
                    <a:gd name="T3" fmla="*/ 0 h 219"/>
                    <a:gd name="T4" fmla="*/ 657 w 737"/>
                    <a:gd name="T5" fmla="*/ 2 h 219"/>
                    <a:gd name="T6" fmla="*/ 737 w 737"/>
                    <a:gd name="T7" fmla="*/ 107 h 219"/>
                    <a:gd name="T8" fmla="*/ 653 w 737"/>
                    <a:gd name="T9" fmla="*/ 219 h 219"/>
                    <a:gd name="T10" fmla="*/ 8 w 737"/>
                    <a:gd name="T11" fmla="*/ 219 h 219"/>
                    <a:gd name="T12" fmla="*/ 4 w 737"/>
                    <a:gd name="T13" fmla="*/ 217 h 219"/>
                    <a:gd name="T14" fmla="*/ 0 w 737"/>
                    <a:gd name="T15" fmla="*/ 215 h 219"/>
                    <a:gd name="T16" fmla="*/ 0 w 737"/>
                    <a:gd name="T17" fmla="*/ 211 h 219"/>
                    <a:gd name="T18" fmla="*/ 0 w 737"/>
                    <a:gd name="T19" fmla="*/ 207 h 219"/>
                    <a:gd name="T20" fmla="*/ 4 w 737"/>
                    <a:gd name="T21" fmla="*/ 203 h 219"/>
                    <a:gd name="T22" fmla="*/ 8 w 737"/>
                    <a:gd name="T23" fmla="*/ 203 h 219"/>
                    <a:gd name="T24" fmla="*/ 645 w 737"/>
                    <a:gd name="T25" fmla="*/ 203 h 219"/>
                    <a:gd name="T26" fmla="*/ 718 w 737"/>
                    <a:gd name="T27" fmla="*/ 107 h 219"/>
                    <a:gd name="T28" fmla="*/ 643 w 737"/>
                    <a:gd name="T29" fmla="*/ 12 h 219"/>
                    <a:gd name="T30" fmla="*/ 643 w 737"/>
                    <a:gd name="T31" fmla="*/ 8 h 219"/>
                    <a:gd name="T32" fmla="*/ 643 w 737"/>
                    <a:gd name="T33" fmla="*/ 4 h 219"/>
                    <a:gd name="T34" fmla="*/ 645 w 737"/>
                    <a:gd name="T35" fmla="*/ 0 h 219"/>
                    <a:gd name="T36" fmla="*/ 649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49" y="0"/>
                      </a:moveTo>
                      <a:lnTo>
                        <a:pt x="653" y="0"/>
                      </a:lnTo>
                      <a:lnTo>
                        <a:pt x="657" y="2"/>
                      </a:lnTo>
                      <a:lnTo>
                        <a:pt x="737" y="107"/>
                      </a:lnTo>
                      <a:lnTo>
                        <a:pt x="653" y="219"/>
                      </a:lnTo>
                      <a:lnTo>
                        <a:pt x="8" y="219"/>
                      </a:lnTo>
                      <a:lnTo>
                        <a:pt x="4" y="217"/>
                      </a:lnTo>
                      <a:lnTo>
                        <a:pt x="0" y="215"/>
                      </a:lnTo>
                      <a:lnTo>
                        <a:pt x="0" y="211"/>
                      </a:lnTo>
                      <a:lnTo>
                        <a:pt x="0" y="207"/>
                      </a:lnTo>
                      <a:lnTo>
                        <a:pt x="4" y="203"/>
                      </a:lnTo>
                      <a:lnTo>
                        <a:pt x="8" y="203"/>
                      </a:lnTo>
                      <a:lnTo>
                        <a:pt x="645" y="203"/>
                      </a:lnTo>
                      <a:lnTo>
                        <a:pt x="718" y="107"/>
                      </a:lnTo>
                      <a:lnTo>
                        <a:pt x="643" y="12"/>
                      </a:lnTo>
                      <a:lnTo>
                        <a:pt x="643" y="8"/>
                      </a:lnTo>
                      <a:lnTo>
                        <a:pt x="643" y="4"/>
                      </a:lnTo>
                      <a:lnTo>
                        <a:pt x="645" y="0"/>
                      </a:lnTo>
                      <a:lnTo>
                        <a:pt x="649"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7" name="Group 56">
                <a:extLst>
                  <a:ext uri="{FF2B5EF4-FFF2-40B4-BE49-F238E27FC236}">
                    <a16:creationId xmlns:a16="http://schemas.microsoft.com/office/drawing/2014/main" id="{E930A91D-67A6-42F8-89F6-9FE5A1792B05}"/>
                  </a:ext>
                </a:extLst>
              </p:cNvPr>
              <p:cNvGrpSpPr/>
              <p:nvPr/>
            </p:nvGrpSpPr>
            <p:grpSpPr>
              <a:xfrm>
                <a:off x="4778790" y="3973386"/>
                <a:ext cx="1083168" cy="345398"/>
                <a:chOff x="7782171" y="3817195"/>
                <a:chExt cx="1777812" cy="345398"/>
              </a:xfrm>
            </p:grpSpPr>
            <p:sp>
              <p:nvSpPr>
                <p:cNvPr id="91" name="Freeform 158">
                  <a:extLst>
                    <a:ext uri="{FF2B5EF4-FFF2-40B4-BE49-F238E27FC236}">
                      <a16:creationId xmlns:a16="http://schemas.microsoft.com/office/drawing/2014/main" id="{FFB490F1-7059-4024-953D-A9E7D89BDCDD}"/>
                    </a:ext>
                  </a:extLst>
                </p:cNvPr>
                <p:cNvSpPr>
                  <a:spLocks/>
                </p:cNvSpPr>
                <p:nvPr/>
              </p:nvSpPr>
              <p:spPr bwMode="auto">
                <a:xfrm>
                  <a:off x="7782171" y="3817195"/>
                  <a:ext cx="1777812" cy="345398"/>
                </a:xfrm>
                <a:custGeom>
                  <a:avLst/>
                  <a:gdLst>
                    <a:gd name="T0" fmla="*/ 0 w 1360"/>
                    <a:gd name="T1" fmla="*/ 0 h 299"/>
                    <a:gd name="T2" fmla="*/ 1245 w 1360"/>
                    <a:gd name="T3" fmla="*/ 0 h 299"/>
                    <a:gd name="T4" fmla="*/ 1360 w 1360"/>
                    <a:gd name="T5" fmla="*/ 146 h 299"/>
                    <a:gd name="T6" fmla="*/ 1245 w 1360"/>
                    <a:gd name="T7" fmla="*/ 299 h 299"/>
                    <a:gd name="T8" fmla="*/ 0 w 1360"/>
                    <a:gd name="T9" fmla="*/ 299 h 299"/>
                    <a:gd name="T10" fmla="*/ 115 w 1360"/>
                    <a:gd name="T11" fmla="*/ 156 h 299"/>
                    <a:gd name="T12" fmla="*/ 0 w 1360"/>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60" h="299">
                      <a:moveTo>
                        <a:pt x="0" y="0"/>
                      </a:moveTo>
                      <a:lnTo>
                        <a:pt x="1245" y="0"/>
                      </a:lnTo>
                      <a:lnTo>
                        <a:pt x="1360" y="146"/>
                      </a:lnTo>
                      <a:lnTo>
                        <a:pt x="1245" y="299"/>
                      </a:lnTo>
                      <a:lnTo>
                        <a:pt x="0" y="299"/>
                      </a:lnTo>
                      <a:lnTo>
                        <a:pt x="115" y="156"/>
                      </a:lnTo>
                      <a:lnTo>
                        <a:pt x="0" y="0"/>
                      </a:lnTo>
                      <a:close/>
                    </a:path>
                  </a:pathLst>
                </a:custGeom>
                <a:solidFill>
                  <a:schemeClr val="accent5"/>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January</a:t>
                  </a:r>
                </a:p>
              </p:txBody>
            </p:sp>
            <p:sp>
              <p:nvSpPr>
                <p:cNvPr id="92" name="Freeform 159">
                  <a:extLst>
                    <a:ext uri="{FF2B5EF4-FFF2-40B4-BE49-F238E27FC236}">
                      <a16:creationId xmlns:a16="http://schemas.microsoft.com/office/drawing/2014/main" id="{C823B2FA-82E7-46D0-B2DC-8F83AC72F855}"/>
                    </a:ext>
                  </a:extLst>
                </p:cNvPr>
                <p:cNvSpPr>
                  <a:spLocks/>
                </p:cNvSpPr>
                <p:nvPr/>
              </p:nvSpPr>
              <p:spPr bwMode="auto">
                <a:xfrm>
                  <a:off x="8528382" y="3865549"/>
                  <a:ext cx="966145" cy="250990"/>
                </a:xfrm>
                <a:custGeom>
                  <a:avLst/>
                  <a:gdLst>
                    <a:gd name="T0" fmla="*/ 650 w 737"/>
                    <a:gd name="T1" fmla="*/ 0 h 219"/>
                    <a:gd name="T2" fmla="*/ 654 w 737"/>
                    <a:gd name="T3" fmla="*/ 0 h 219"/>
                    <a:gd name="T4" fmla="*/ 656 w 737"/>
                    <a:gd name="T5" fmla="*/ 2 h 219"/>
                    <a:gd name="T6" fmla="*/ 737 w 737"/>
                    <a:gd name="T7" fmla="*/ 107 h 219"/>
                    <a:gd name="T8" fmla="*/ 654 w 737"/>
                    <a:gd name="T9" fmla="*/ 219 h 219"/>
                    <a:gd name="T10" fmla="*/ 8 w 737"/>
                    <a:gd name="T11" fmla="*/ 219 h 219"/>
                    <a:gd name="T12" fmla="*/ 4 w 737"/>
                    <a:gd name="T13" fmla="*/ 217 h 219"/>
                    <a:gd name="T14" fmla="*/ 2 w 737"/>
                    <a:gd name="T15" fmla="*/ 215 h 219"/>
                    <a:gd name="T16" fmla="*/ 0 w 737"/>
                    <a:gd name="T17" fmla="*/ 211 h 219"/>
                    <a:gd name="T18" fmla="*/ 2 w 737"/>
                    <a:gd name="T19" fmla="*/ 207 h 219"/>
                    <a:gd name="T20" fmla="*/ 4 w 737"/>
                    <a:gd name="T21" fmla="*/ 203 h 219"/>
                    <a:gd name="T22" fmla="*/ 8 w 737"/>
                    <a:gd name="T23" fmla="*/ 203 h 219"/>
                    <a:gd name="T24" fmla="*/ 646 w 737"/>
                    <a:gd name="T25" fmla="*/ 203 h 219"/>
                    <a:gd name="T26" fmla="*/ 717 w 737"/>
                    <a:gd name="T27" fmla="*/ 107 h 219"/>
                    <a:gd name="T28" fmla="*/ 644 w 737"/>
                    <a:gd name="T29" fmla="*/ 12 h 219"/>
                    <a:gd name="T30" fmla="*/ 642 w 737"/>
                    <a:gd name="T31" fmla="*/ 8 h 219"/>
                    <a:gd name="T32" fmla="*/ 642 w 737"/>
                    <a:gd name="T33" fmla="*/ 4 h 219"/>
                    <a:gd name="T34" fmla="*/ 646 w 737"/>
                    <a:gd name="T35" fmla="*/ 0 h 219"/>
                    <a:gd name="T36" fmla="*/ 650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50" y="0"/>
                      </a:moveTo>
                      <a:lnTo>
                        <a:pt x="654" y="0"/>
                      </a:lnTo>
                      <a:lnTo>
                        <a:pt x="656" y="2"/>
                      </a:lnTo>
                      <a:lnTo>
                        <a:pt x="737" y="107"/>
                      </a:lnTo>
                      <a:lnTo>
                        <a:pt x="654" y="219"/>
                      </a:lnTo>
                      <a:lnTo>
                        <a:pt x="8" y="219"/>
                      </a:lnTo>
                      <a:lnTo>
                        <a:pt x="4" y="217"/>
                      </a:lnTo>
                      <a:lnTo>
                        <a:pt x="2" y="215"/>
                      </a:lnTo>
                      <a:lnTo>
                        <a:pt x="0" y="211"/>
                      </a:lnTo>
                      <a:lnTo>
                        <a:pt x="2" y="207"/>
                      </a:lnTo>
                      <a:lnTo>
                        <a:pt x="4" y="203"/>
                      </a:lnTo>
                      <a:lnTo>
                        <a:pt x="8" y="203"/>
                      </a:lnTo>
                      <a:lnTo>
                        <a:pt x="646" y="203"/>
                      </a:lnTo>
                      <a:lnTo>
                        <a:pt x="717" y="107"/>
                      </a:lnTo>
                      <a:lnTo>
                        <a:pt x="644" y="12"/>
                      </a:lnTo>
                      <a:lnTo>
                        <a:pt x="642" y="8"/>
                      </a:lnTo>
                      <a:lnTo>
                        <a:pt x="642" y="4"/>
                      </a:lnTo>
                      <a:lnTo>
                        <a:pt x="646" y="0"/>
                      </a:lnTo>
                      <a:lnTo>
                        <a:pt x="650" y="0"/>
                      </a:lnTo>
                      <a:close/>
                    </a:path>
                  </a:pathLst>
                </a:custGeom>
                <a:solidFill>
                  <a:schemeClr val="accent5"/>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621BF9AD-12A2-4FE1-B389-AC2A682F212F}"/>
                  </a:ext>
                </a:extLst>
              </p:cNvPr>
              <p:cNvGrpSpPr/>
              <p:nvPr/>
            </p:nvGrpSpPr>
            <p:grpSpPr>
              <a:xfrm>
                <a:off x="5844744" y="3973386"/>
                <a:ext cx="1083168" cy="345398"/>
                <a:chOff x="9518089" y="3817195"/>
                <a:chExt cx="1777812" cy="345398"/>
              </a:xfrm>
            </p:grpSpPr>
            <p:sp>
              <p:nvSpPr>
                <p:cNvPr id="49" name="Freeform 158">
                  <a:extLst>
                    <a:ext uri="{FF2B5EF4-FFF2-40B4-BE49-F238E27FC236}">
                      <a16:creationId xmlns:a16="http://schemas.microsoft.com/office/drawing/2014/main" id="{276D3961-00A4-45CB-9C5C-83E675474B49}"/>
                    </a:ext>
                  </a:extLst>
                </p:cNvPr>
                <p:cNvSpPr>
                  <a:spLocks/>
                </p:cNvSpPr>
                <p:nvPr/>
              </p:nvSpPr>
              <p:spPr bwMode="auto">
                <a:xfrm>
                  <a:off x="9518089" y="3817195"/>
                  <a:ext cx="1777812" cy="345398"/>
                </a:xfrm>
                <a:custGeom>
                  <a:avLst/>
                  <a:gdLst>
                    <a:gd name="T0" fmla="*/ 0 w 1360"/>
                    <a:gd name="T1" fmla="*/ 0 h 299"/>
                    <a:gd name="T2" fmla="*/ 1245 w 1360"/>
                    <a:gd name="T3" fmla="*/ 0 h 299"/>
                    <a:gd name="T4" fmla="*/ 1360 w 1360"/>
                    <a:gd name="T5" fmla="*/ 146 h 299"/>
                    <a:gd name="T6" fmla="*/ 1245 w 1360"/>
                    <a:gd name="T7" fmla="*/ 299 h 299"/>
                    <a:gd name="T8" fmla="*/ 0 w 1360"/>
                    <a:gd name="T9" fmla="*/ 299 h 299"/>
                    <a:gd name="T10" fmla="*/ 115 w 1360"/>
                    <a:gd name="T11" fmla="*/ 156 h 299"/>
                    <a:gd name="T12" fmla="*/ 0 w 1360"/>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60" h="299">
                      <a:moveTo>
                        <a:pt x="0" y="0"/>
                      </a:moveTo>
                      <a:lnTo>
                        <a:pt x="1245" y="0"/>
                      </a:lnTo>
                      <a:lnTo>
                        <a:pt x="1360" y="146"/>
                      </a:lnTo>
                      <a:lnTo>
                        <a:pt x="1245" y="299"/>
                      </a:lnTo>
                      <a:lnTo>
                        <a:pt x="0" y="299"/>
                      </a:lnTo>
                      <a:lnTo>
                        <a:pt x="115" y="156"/>
                      </a:lnTo>
                      <a:lnTo>
                        <a:pt x="0" y="0"/>
                      </a:lnTo>
                      <a:close/>
                    </a:path>
                  </a:pathLst>
                </a:custGeom>
                <a:solidFill>
                  <a:schemeClr val="accent6"/>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February</a:t>
                  </a:r>
                </a:p>
              </p:txBody>
            </p:sp>
            <p:sp>
              <p:nvSpPr>
                <p:cNvPr id="50" name="Freeform 159">
                  <a:extLst>
                    <a:ext uri="{FF2B5EF4-FFF2-40B4-BE49-F238E27FC236}">
                      <a16:creationId xmlns:a16="http://schemas.microsoft.com/office/drawing/2014/main" id="{D5A04603-BC66-40B5-B5A1-445DF3E0F879}"/>
                    </a:ext>
                  </a:extLst>
                </p:cNvPr>
                <p:cNvSpPr>
                  <a:spLocks/>
                </p:cNvSpPr>
                <p:nvPr/>
              </p:nvSpPr>
              <p:spPr bwMode="auto">
                <a:xfrm>
                  <a:off x="10264299" y="3865549"/>
                  <a:ext cx="966145" cy="250990"/>
                </a:xfrm>
                <a:custGeom>
                  <a:avLst/>
                  <a:gdLst>
                    <a:gd name="T0" fmla="*/ 650 w 737"/>
                    <a:gd name="T1" fmla="*/ 0 h 219"/>
                    <a:gd name="T2" fmla="*/ 654 w 737"/>
                    <a:gd name="T3" fmla="*/ 0 h 219"/>
                    <a:gd name="T4" fmla="*/ 656 w 737"/>
                    <a:gd name="T5" fmla="*/ 2 h 219"/>
                    <a:gd name="T6" fmla="*/ 737 w 737"/>
                    <a:gd name="T7" fmla="*/ 107 h 219"/>
                    <a:gd name="T8" fmla="*/ 654 w 737"/>
                    <a:gd name="T9" fmla="*/ 219 h 219"/>
                    <a:gd name="T10" fmla="*/ 8 w 737"/>
                    <a:gd name="T11" fmla="*/ 219 h 219"/>
                    <a:gd name="T12" fmla="*/ 4 w 737"/>
                    <a:gd name="T13" fmla="*/ 217 h 219"/>
                    <a:gd name="T14" fmla="*/ 2 w 737"/>
                    <a:gd name="T15" fmla="*/ 215 h 219"/>
                    <a:gd name="T16" fmla="*/ 0 w 737"/>
                    <a:gd name="T17" fmla="*/ 211 h 219"/>
                    <a:gd name="T18" fmla="*/ 2 w 737"/>
                    <a:gd name="T19" fmla="*/ 207 h 219"/>
                    <a:gd name="T20" fmla="*/ 4 w 737"/>
                    <a:gd name="T21" fmla="*/ 203 h 219"/>
                    <a:gd name="T22" fmla="*/ 8 w 737"/>
                    <a:gd name="T23" fmla="*/ 203 h 219"/>
                    <a:gd name="T24" fmla="*/ 646 w 737"/>
                    <a:gd name="T25" fmla="*/ 203 h 219"/>
                    <a:gd name="T26" fmla="*/ 717 w 737"/>
                    <a:gd name="T27" fmla="*/ 107 h 219"/>
                    <a:gd name="T28" fmla="*/ 644 w 737"/>
                    <a:gd name="T29" fmla="*/ 12 h 219"/>
                    <a:gd name="T30" fmla="*/ 642 w 737"/>
                    <a:gd name="T31" fmla="*/ 8 h 219"/>
                    <a:gd name="T32" fmla="*/ 642 w 737"/>
                    <a:gd name="T33" fmla="*/ 4 h 219"/>
                    <a:gd name="T34" fmla="*/ 646 w 737"/>
                    <a:gd name="T35" fmla="*/ 0 h 219"/>
                    <a:gd name="T36" fmla="*/ 650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50" y="0"/>
                      </a:moveTo>
                      <a:lnTo>
                        <a:pt x="654" y="0"/>
                      </a:lnTo>
                      <a:lnTo>
                        <a:pt x="656" y="2"/>
                      </a:lnTo>
                      <a:lnTo>
                        <a:pt x="737" y="107"/>
                      </a:lnTo>
                      <a:lnTo>
                        <a:pt x="654" y="219"/>
                      </a:lnTo>
                      <a:lnTo>
                        <a:pt x="8" y="219"/>
                      </a:lnTo>
                      <a:lnTo>
                        <a:pt x="4" y="217"/>
                      </a:lnTo>
                      <a:lnTo>
                        <a:pt x="2" y="215"/>
                      </a:lnTo>
                      <a:lnTo>
                        <a:pt x="0" y="211"/>
                      </a:lnTo>
                      <a:lnTo>
                        <a:pt x="2" y="207"/>
                      </a:lnTo>
                      <a:lnTo>
                        <a:pt x="4" y="203"/>
                      </a:lnTo>
                      <a:lnTo>
                        <a:pt x="8" y="203"/>
                      </a:lnTo>
                      <a:lnTo>
                        <a:pt x="646" y="203"/>
                      </a:lnTo>
                      <a:lnTo>
                        <a:pt x="717" y="107"/>
                      </a:lnTo>
                      <a:lnTo>
                        <a:pt x="644" y="12"/>
                      </a:lnTo>
                      <a:lnTo>
                        <a:pt x="642" y="8"/>
                      </a:lnTo>
                      <a:lnTo>
                        <a:pt x="642" y="4"/>
                      </a:lnTo>
                      <a:lnTo>
                        <a:pt x="646" y="0"/>
                      </a:lnTo>
                      <a:lnTo>
                        <a:pt x="650"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Group 50">
                <a:extLst>
                  <a:ext uri="{FF2B5EF4-FFF2-40B4-BE49-F238E27FC236}">
                    <a16:creationId xmlns:a16="http://schemas.microsoft.com/office/drawing/2014/main" id="{D8AD991A-A66B-46CB-922F-B042B1A0693A}"/>
                  </a:ext>
                </a:extLst>
              </p:cNvPr>
              <p:cNvGrpSpPr/>
              <p:nvPr/>
            </p:nvGrpSpPr>
            <p:grpSpPr>
              <a:xfrm>
                <a:off x="6910698" y="3973386"/>
                <a:ext cx="1083168" cy="345398"/>
                <a:chOff x="896099" y="3817195"/>
                <a:chExt cx="1777812" cy="345398"/>
              </a:xfrm>
            </p:grpSpPr>
            <p:sp>
              <p:nvSpPr>
                <p:cNvPr id="52" name="Freeform 472">
                  <a:extLst>
                    <a:ext uri="{FF2B5EF4-FFF2-40B4-BE49-F238E27FC236}">
                      <a16:creationId xmlns:a16="http://schemas.microsoft.com/office/drawing/2014/main" id="{CF05B9A2-6278-49D9-B224-73435578F3F6}"/>
                    </a:ext>
                  </a:extLst>
                </p:cNvPr>
                <p:cNvSpPr>
                  <a:spLocks/>
                </p:cNvSpPr>
                <p:nvPr/>
              </p:nvSpPr>
              <p:spPr bwMode="auto">
                <a:xfrm>
                  <a:off x="896099" y="3817195"/>
                  <a:ext cx="1777812" cy="345398"/>
                </a:xfrm>
                <a:custGeom>
                  <a:avLst/>
                  <a:gdLst>
                    <a:gd name="T0" fmla="*/ 0 w 1357"/>
                    <a:gd name="T1" fmla="*/ 0 h 299"/>
                    <a:gd name="T2" fmla="*/ 1245 w 1357"/>
                    <a:gd name="T3" fmla="*/ 0 h 299"/>
                    <a:gd name="T4" fmla="*/ 1357 w 1357"/>
                    <a:gd name="T5" fmla="*/ 146 h 299"/>
                    <a:gd name="T6" fmla="*/ 1245 w 1357"/>
                    <a:gd name="T7" fmla="*/ 299 h 299"/>
                    <a:gd name="T8" fmla="*/ 0 w 1357"/>
                    <a:gd name="T9" fmla="*/ 299 h 299"/>
                    <a:gd name="T10" fmla="*/ 112 w 1357"/>
                    <a:gd name="T11" fmla="*/ 156 h 299"/>
                    <a:gd name="T12" fmla="*/ 0 w 135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7" h="299">
                      <a:moveTo>
                        <a:pt x="0" y="0"/>
                      </a:moveTo>
                      <a:lnTo>
                        <a:pt x="1245" y="0"/>
                      </a:lnTo>
                      <a:lnTo>
                        <a:pt x="1357" y="146"/>
                      </a:lnTo>
                      <a:lnTo>
                        <a:pt x="1245" y="299"/>
                      </a:lnTo>
                      <a:lnTo>
                        <a:pt x="0" y="299"/>
                      </a:lnTo>
                      <a:lnTo>
                        <a:pt x="112" y="156"/>
                      </a:lnTo>
                      <a:lnTo>
                        <a:pt x="0" y="0"/>
                      </a:lnTo>
                      <a:close/>
                    </a:path>
                  </a:pathLst>
                </a:custGeom>
                <a:solidFill>
                  <a:schemeClr val="accent1"/>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March</a:t>
                  </a:r>
                </a:p>
              </p:txBody>
            </p:sp>
            <p:sp>
              <p:nvSpPr>
                <p:cNvPr id="70" name="Freeform 473">
                  <a:extLst>
                    <a:ext uri="{FF2B5EF4-FFF2-40B4-BE49-F238E27FC236}">
                      <a16:creationId xmlns:a16="http://schemas.microsoft.com/office/drawing/2014/main" id="{2A4FF51B-4327-4143-B529-C29EE82B3051}"/>
                    </a:ext>
                  </a:extLst>
                </p:cNvPr>
                <p:cNvSpPr>
                  <a:spLocks/>
                </p:cNvSpPr>
                <p:nvPr/>
              </p:nvSpPr>
              <p:spPr bwMode="auto">
                <a:xfrm>
                  <a:off x="1644926" y="3865549"/>
                  <a:ext cx="966145" cy="250990"/>
                </a:xfrm>
                <a:custGeom>
                  <a:avLst/>
                  <a:gdLst>
                    <a:gd name="T0" fmla="*/ 648 w 737"/>
                    <a:gd name="T1" fmla="*/ 0 h 219"/>
                    <a:gd name="T2" fmla="*/ 652 w 737"/>
                    <a:gd name="T3" fmla="*/ 0 h 219"/>
                    <a:gd name="T4" fmla="*/ 656 w 737"/>
                    <a:gd name="T5" fmla="*/ 2 h 219"/>
                    <a:gd name="T6" fmla="*/ 737 w 737"/>
                    <a:gd name="T7" fmla="*/ 107 h 219"/>
                    <a:gd name="T8" fmla="*/ 652 w 737"/>
                    <a:gd name="T9" fmla="*/ 219 h 219"/>
                    <a:gd name="T10" fmla="*/ 8 w 737"/>
                    <a:gd name="T11" fmla="*/ 219 h 219"/>
                    <a:gd name="T12" fmla="*/ 4 w 737"/>
                    <a:gd name="T13" fmla="*/ 217 h 219"/>
                    <a:gd name="T14" fmla="*/ 0 w 737"/>
                    <a:gd name="T15" fmla="*/ 215 h 219"/>
                    <a:gd name="T16" fmla="*/ 0 w 737"/>
                    <a:gd name="T17" fmla="*/ 211 h 219"/>
                    <a:gd name="T18" fmla="*/ 0 w 737"/>
                    <a:gd name="T19" fmla="*/ 207 h 219"/>
                    <a:gd name="T20" fmla="*/ 4 w 737"/>
                    <a:gd name="T21" fmla="*/ 203 h 219"/>
                    <a:gd name="T22" fmla="*/ 8 w 737"/>
                    <a:gd name="T23" fmla="*/ 203 h 219"/>
                    <a:gd name="T24" fmla="*/ 644 w 737"/>
                    <a:gd name="T25" fmla="*/ 203 h 219"/>
                    <a:gd name="T26" fmla="*/ 717 w 737"/>
                    <a:gd name="T27" fmla="*/ 107 h 219"/>
                    <a:gd name="T28" fmla="*/ 643 w 737"/>
                    <a:gd name="T29" fmla="*/ 12 h 219"/>
                    <a:gd name="T30" fmla="*/ 643 w 737"/>
                    <a:gd name="T31" fmla="*/ 8 h 219"/>
                    <a:gd name="T32" fmla="*/ 643 w 737"/>
                    <a:gd name="T33" fmla="*/ 4 h 219"/>
                    <a:gd name="T34" fmla="*/ 644 w 737"/>
                    <a:gd name="T35" fmla="*/ 0 h 219"/>
                    <a:gd name="T36" fmla="*/ 648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48" y="0"/>
                      </a:moveTo>
                      <a:lnTo>
                        <a:pt x="652" y="0"/>
                      </a:lnTo>
                      <a:lnTo>
                        <a:pt x="656" y="2"/>
                      </a:lnTo>
                      <a:lnTo>
                        <a:pt x="737" y="107"/>
                      </a:lnTo>
                      <a:lnTo>
                        <a:pt x="652" y="219"/>
                      </a:lnTo>
                      <a:lnTo>
                        <a:pt x="8" y="219"/>
                      </a:lnTo>
                      <a:lnTo>
                        <a:pt x="4" y="217"/>
                      </a:lnTo>
                      <a:lnTo>
                        <a:pt x="0" y="215"/>
                      </a:lnTo>
                      <a:lnTo>
                        <a:pt x="0" y="211"/>
                      </a:lnTo>
                      <a:lnTo>
                        <a:pt x="0" y="207"/>
                      </a:lnTo>
                      <a:lnTo>
                        <a:pt x="4" y="203"/>
                      </a:lnTo>
                      <a:lnTo>
                        <a:pt x="8" y="203"/>
                      </a:lnTo>
                      <a:lnTo>
                        <a:pt x="644" y="203"/>
                      </a:lnTo>
                      <a:lnTo>
                        <a:pt x="717" y="107"/>
                      </a:lnTo>
                      <a:lnTo>
                        <a:pt x="643" y="12"/>
                      </a:lnTo>
                      <a:lnTo>
                        <a:pt x="643" y="8"/>
                      </a:lnTo>
                      <a:lnTo>
                        <a:pt x="643" y="4"/>
                      </a:lnTo>
                      <a:lnTo>
                        <a:pt x="644" y="0"/>
                      </a:lnTo>
                      <a:lnTo>
                        <a:pt x="648"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 name="Group 70">
                <a:extLst>
                  <a:ext uri="{FF2B5EF4-FFF2-40B4-BE49-F238E27FC236}">
                    <a16:creationId xmlns:a16="http://schemas.microsoft.com/office/drawing/2014/main" id="{D34F13B6-6045-4FA0-B3DA-7499B6847DFD}"/>
                  </a:ext>
                </a:extLst>
              </p:cNvPr>
              <p:cNvGrpSpPr/>
              <p:nvPr/>
            </p:nvGrpSpPr>
            <p:grpSpPr>
              <a:xfrm>
                <a:off x="7976652" y="3973386"/>
                <a:ext cx="1084762" cy="345398"/>
                <a:chOff x="2618925" y="3817195"/>
                <a:chExt cx="1780428" cy="345398"/>
              </a:xfrm>
            </p:grpSpPr>
            <p:sp>
              <p:nvSpPr>
                <p:cNvPr id="72" name="Freeform 360">
                  <a:extLst>
                    <a:ext uri="{FF2B5EF4-FFF2-40B4-BE49-F238E27FC236}">
                      <a16:creationId xmlns:a16="http://schemas.microsoft.com/office/drawing/2014/main" id="{B043EA98-ABDD-44C8-8C18-76E6A957BEA9}"/>
                    </a:ext>
                  </a:extLst>
                </p:cNvPr>
                <p:cNvSpPr>
                  <a:spLocks/>
                </p:cNvSpPr>
                <p:nvPr/>
              </p:nvSpPr>
              <p:spPr bwMode="auto">
                <a:xfrm>
                  <a:off x="2618925" y="3817195"/>
                  <a:ext cx="1780428" cy="345398"/>
                </a:xfrm>
                <a:custGeom>
                  <a:avLst/>
                  <a:gdLst>
                    <a:gd name="T0" fmla="*/ 0 w 1359"/>
                    <a:gd name="T1" fmla="*/ 0 h 299"/>
                    <a:gd name="T2" fmla="*/ 1245 w 1359"/>
                    <a:gd name="T3" fmla="*/ 0 h 299"/>
                    <a:gd name="T4" fmla="*/ 1359 w 1359"/>
                    <a:gd name="T5" fmla="*/ 146 h 299"/>
                    <a:gd name="T6" fmla="*/ 1245 w 1359"/>
                    <a:gd name="T7" fmla="*/ 299 h 299"/>
                    <a:gd name="T8" fmla="*/ 0 w 1359"/>
                    <a:gd name="T9" fmla="*/ 299 h 299"/>
                    <a:gd name="T10" fmla="*/ 114 w 1359"/>
                    <a:gd name="T11" fmla="*/ 156 h 299"/>
                    <a:gd name="T12" fmla="*/ 0 w 1359"/>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9" h="299">
                      <a:moveTo>
                        <a:pt x="0" y="0"/>
                      </a:moveTo>
                      <a:lnTo>
                        <a:pt x="1245" y="0"/>
                      </a:lnTo>
                      <a:lnTo>
                        <a:pt x="1359" y="146"/>
                      </a:lnTo>
                      <a:lnTo>
                        <a:pt x="1245" y="299"/>
                      </a:lnTo>
                      <a:lnTo>
                        <a:pt x="0" y="299"/>
                      </a:lnTo>
                      <a:lnTo>
                        <a:pt x="114" y="156"/>
                      </a:lnTo>
                      <a:lnTo>
                        <a:pt x="0" y="0"/>
                      </a:lnTo>
                      <a:close/>
                    </a:path>
                  </a:pathLst>
                </a:custGeom>
                <a:solidFill>
                  <a:schemeClr val="accent2"/>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April</a:t>
                  </a:r>
                </a:p>
              </p:txBody>
            </p:sp>
            <p:sp>
              <p:nvSpPr>
                <p:cNvPr id="73" name="Freeform 361">
                  <a:extLst>
                    <a:ext uri="{FF2B5EF4-FFF2-40B4-BE49-F238E27FC236}">
                      <a16:creationId xmlns:a16="http://schemas.microsoft.com/office/drawing/2014/main" id="{1BD646AF-4040-4D9E-9620-37431BC0C671}"/>
                    </a:ext>
                  </a:extLst>
                </p:cNvPr>
                <p:cNvSpPr>
                  <a:spLocks/>
                </p:cNvSpPr>
                <p:nvPr/>
              </p:nvSpPr>
              <p:spPr bwMode="auto">
                <a:xfrm>
                  <a:off x="3367753" y="3865549"/>
                  <a:ext cx="966145" cy="250990"/>
                </a:xfrm>
                <a:custGeom>
                  <a:avLst/>
                  <a:gdLst>
                    <a:gd name="T0" fmla="*/ 651 w 737"/>
                    <a:gd name="T1" fmla="*/ 0 h 219"/>
                    <a:gd name="T2" fmla="*/ 655 w 737"/>
                    <a:gd name="T3" fmla="*/ 0 h 219"/>
                    <a:gd name="T4" fmla="*/ 656 w 737"/>
                    <a:gd name="T5" fmla="*/ 2 h 219"/>
                    <a:gd name="T6" fmla="*/ 737 w 737"/>
                    <a:gd name="T7" fmla="*/ 107 h 219"/>
                    <a:gd name="T8" fmla="*/ 655 w 737"/>
                    <a:gd name="T9" fmla="*/ 219 h 219"/>
                    <a:gd name="T10" fmla="*/ 8 w 737"/>
                    <a:gd name="T11" fmla="*/ 219 h 219"/>
                    <a:gd name="T12" fmla="*/ 4 w 737"/>
                    <a:gd name="T13" fmla="*/ 217 h 219"/>
                    <a:gd name="T14" fmla="*/ 2 w 737"/>
                    <a:gd name="T15" fmla="*/ 215 h 219"/>
                    <a:gd name="T16" fmla="*/ 0 w 737"/>
                    <a:gd name="T17" fmla="*/ 211 h 219"/>
                    <a:gd name="T18" fmla="*/ 2 w 737"/>
                    <a:gd name="T19" fmla="*/ 207 h 219"/>
                    <a:gd name="T20" fmla="*/ 4 w 737"/>
                    <a:gd name="T21" fmla="*/ 203 h 219"/>
                    <a:gd name="T22" fmla="*/ 8 w 737"/>
                    <a:gd name="T23" fmla="*/ 203 h 219"/>
                    <a:gd name="T24" fmla="*/ 647 w 737"/>
                    <a:gd name="T25" fmla="*/ 203 h 219"/>
                    <a:gd name="T26" fmla="*/ 718 w 737"/>
                    <a:gd name="T27" fmla="*/ 107 h 219"/>
                    <a:gd name="T28" fmla="*/ 645 w 737"/>
                    <a:gd name="T29" fmla="*/ 12 h 219"/>
                    <a:gd name="T30" fmla="*/ 643 w 737"/>
                    <a:gd name="T31" fmla="*/ 8 h 219"/>
                    <a:gd name="T32" fmla="*/ 643 w 737"/>
                    <a:gd name="T33" fmla="*/ 4 h 219"/>
                    <a:gd name="T34" fmla="*/ 647 w 737"/>
                    <a:gd name="T35" fmla="*/ 0 h 219"/>
                    <a:gd name="T36" fmla="*/ 651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51" y="0"/>
                      </a:moveTo>
                      <a:lnTo>
                        <a:pt x="655" y="0"/>
                      </a:lnTo>
                      <a:lnTo>
                        <a:pt x="656" y="2"/>
                      </a:lnTo>
                      <a:lnTo>
                        <a:pt x="737" y="107"/>
                      </a:lnTo>
                      <a:lnTo>
                        <a:pt x="655" y="219"/>
                      </a:lnTo>
                      <a:lnTo>
                        <a:pt x="8" y="219"/>
                      </a:lnTo>
                      <a:lnTo>
                        <a:pt x="4" y="217"/>
                      </a:lnTo>
                      <a:lnTo>
                        <a:pt x="2" y="215"/>
                      </a:lnTo>
                      <a:lnTo>
                        <a:pt x="0" y="211"/>
                      </a:lnTo>
                      <a:lnTo>
                        <a:pt x="2" y="207"/>
                      </a:lnTo>
                      <a:lnTo>
                        <a:pt x="4" y="203"/>
                      </a:lnTo>
                      <a:lnTo>
                        <a:pt x="8" y="203"/>
                      </a:lnTo>
                      <a:lnTo>
                        <a:pt x="647" y="203"/>
                      </a:lnTo>
                      <a:lnTo>
                        <a:pt x="718" y="107"/>
                      </a:lnTo>
                      <a:lnTo>
                        <a:pt x="645" y="12"/>
                      </a:lnTo>
                      <a:lnTo>
                        <a:pt x="643" y="8"/>
                      </a:lnTo>
                      <a:lnTo>
                        <a:pt x="643" y="4"/>
                      </a:lnTo>
                      <a:lnTo>
                        <a:pt x="647" y="0"/>
                      </a:lnTo>
                      <a:lnTo>
                        <a:pt x="651"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0" name="Group 79">
                <a:extLst>
                  <a:ext uri="{FF2B5EF4-FFF2-40B4-BE49-F238E27FC236}">
                    <a16:creationId xmlns:a16="http://schemas.microsoft.com/office/drawing/2014/main" id="{ED36B68B-5D8E-40FD-8475-EEA5D89E3474}"/>
                  </a:ext>
                </a:extLst>
              </p:cNvPr>
              <p:cNvGrpSpPr/>
              <p:nvPr/>
            </p:nvGrpSpPr>
            <p:grpSpPr>
              <a:xfrm>
                <a:off x="9044197" y="3973386"/>
                <a:ext cx="1081572" cy="345398"/>
                <a:chOff x="4346988" y="3817195"/>
                <a:chExt cx="1775192" cy="345398"/>
              </a:xfrm>
            </p:grpSpPr>
            <p:sp>
              <p:nvSpPr>
                <p:cNvPr id="82" name="Freeform 584">
                  <a:extLst>
                    <a:ext uri="{FF2B5EF4-FFF2-40B4-BE49-F238E27FC236}">
                      <a16:creationId xmlns:a16="http://schemas.microsoft.com/office/drawing/2014/main" id="{C7BD0692-1FC1-4E0E-BDCB-20FE39842067}"/>
                    </a:ext>
                  </a:extLst>
                </p:cNvPr>
                <p:cNvSpPr>
                  <a:spLocks/>
                </p:cNvSpPr>
                <p:nvPr/>
              </p:nvSpPr>
              <p:spPr bwMode="auto">
                <a:xfrm>
                  <a:off x="4346988" y="3817195"/>
                  <a:ext cx="1775192" cy="345398"/>
                </a:xfrm>
                <a:custGeom>
                  <a:avLst/>
                  <a:gdLst>
                    <a:gd name="T0" fmla="*/ 0 w 1358"/>
                    <a:gd name="T1" fmla="*/ 0 h 299"/>
                    <a:gd name="T2" fmla="*/ 1245 w 1358"/>
                    <a:gd name="T3" fmla="*/ 0 h 299"/>
                    <a:gd name="T4" fmla="*/ 1358 w 1358"/>
                    <a:gd name="T5" fmla="*/ 146 h 299"/>
                    <a:gd name="T6" fmla="*/ 1245 w 1358"/>
                    <a:gd name="T7" fmla="*/ 299 h 299"/>
                    <a:gd name="T8" fmla="*/ 0 w 1358"/>
                    <a:gd name="T9" fmla="*/ 299 h 299"/>
                    <a:gd name="T10" fmla="*/ 112 w 1358"/>
                    <a:gd name="T11" fmla="*/ 156 h 299"/>
                    <a:gd name="T12" fmla="*/ 0 w 1358"/>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58" h="299">
                      <a:moveTo>
                        <a:pt x="0" y="0"/>
                      </a:moveTo>
                      <a:lnTo>
                        <a:pt x="1245" y="0"/>
                      </a:lnTo>
                      <a:lnTo>
                        <a:pt x="1358" y="146"/>
                      </a:lnTo>
                      <a:lnTo>
                        <a:pt x="1245" y="299"/>
                      </a:lnTo>
                      <a:lnTo>
                        <a:pt x="0" y="299"/>
                      </a:lnTo>
                      <a:lnTo>
                        <a:pt x="112" y="156"/>
                      </a:lnTo>
                      <a:lnTo>
                        <a:pt x="0" y="0"/>
                      </a:lnTo>
                      <a:close/>
                    </a:path>
                  </a:pathLst>
                </a:custGeom>
                <a:solidFill>
                  <a:srgbClr val="44546A"/>
                </a:solidFill>
                <a:ln w="0">
                  <a:solidFill>
                    <a:srgbClr val="44546A"/>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May</a:t>
                  </a:r>
                </a:p>
              </p:txBody>
            </p:sp>
            <p:sp>
              <p:nvSpPr>
                <p:cNvPr id="84" name="Freeform 585">
                  <a:extLst>
                    <a:ext uri="{FF2B5EF4-FFF2-40B4-BE49-F238E27FC236}">
                      <a16:creationId xmlns:a16="http://schemas.microsoft.com/office/drawing/2014/main" id="{30DB2923-90C2-445C-BB2F-70918F5FB136}"/>
                    </a:ext>
                  </a:extLst>
                </p:cNvPr>
                <p:cNvSpPr>
                  <a:spLocks/>
                </p:cNvSpPr>
                <p:nvPr/>
              </p:nvSpPr>
              <p:spPr bwMode="auto">
                <a:xfrm>
                  <a:off x="5093199" y="3865549"/>
                  <a:ext cx="966145" cy="250990"/>
                </a:xfrm>
                <a:custGeom>
                  <a:avLst/>
                  <a:gdLst>
                    <a:gd name="T0" fmla="*/ 649 w 737"/>
                    <a:gd name="T1" fmla="*/ 0 h 219"/>
                    <a:gd name="T2" fmla="*/ 653 w 737"/>
                    <a:gd name="T3" fmla="*/ 0 h 219"/>
                    <a:gd name="T4" fmla="*/ 657 w 737"/>
                    <a:gd name="T5" fmla="*/ 2 h 219"/>
                    <a:gd name="T6" fmla="*/ 737 w 737"/>
                    <a:gd name="T7" fmla="*/ 107 h 219"/>
                    <a:gd name="T8" fmla="*/ 653 w 737"/>
                    <a:gd name="T9" fmla="*/ 219 h 219"/>
                    <a:gd name="T10" fmla="*/ 8 w 737"/>
                    <a:gd name="T11" fmla="*/ 219 h 219"/>
                    <a:gd name="T12" fmla="*/ 4 w 737"/>
                    <a:gd name="T13" fmla="*/ 217 h 219"/>
                    <a:gd name="T14" fmla="*/ 0 w 737"/>
                    <a:gd name="T15" fmla="*/ 215 h 219"/>
                    <a:gd name="T16" fmla="*/ 0 w 737"/>
                    <a:gd name="T17" fmla="*/ 211 h 219"/>
                    <a:gd name="T18" fmla="*/ 0 w 737"/>
                    <a:gd name="T19" fmla="*/ 207 h 219"/>
                    <a:gd name="T20" fmla="*/ 4 w 737"/>
                    <a:gd name="T21" fmla="*/ 203 h 219"/>
                    <a:gd name="T22" fmla="*/ 8 w 737"/>
                    <a:gd name="T23" fmla="*/ 203 h 219"/>
                    <a:gd name="T24" fmla="*/ 645 w 737"/>
                    <a:gd name="T25" fmla="*/ 203 h 219"/>
                    <a:gd name="T26" fmla="*/ 718 w 737"/>
                    <a:gd name="T27" fmla="*/ 107 h 219"/>
                    <a:gd name="T28" fmla="*/ 643 w 737"/>
                    <a:gd name="T29" fmla="*/ 12 h 219"/>
                    <a:gd name="T30" fmla="*/ 643 w 737"/>
                    <a:gd name="T31" fmla="*/ 8 h 219"/>
                    <a:gd name="T32" fmla="*/ 643 w 737"/>
                    <a:gd name="T33" fmla="*/ 4 h 219"/>
                    <a:gd name="T34" fmla="*/ 645 w 737"/>
                    <a:gd name="T35" fmla="*/ 0 h 219"/>
                    <a:gd name="T36" fmla="*/ 649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49" y="0"/>
                      </a:moveTo>
                      <a:lnTo>
                        <a:pt x="653" y="0"/>
                      </a:lnTo>
                      <a:lnTo>
                        <a:pt x="657" y="2"/>
                      </a:lnTo>
                      <a:lnTo>
                        <a:pt x="737" y="107"/>
                      </a:lnTo>
                      <a:lnTo>
                        <a:pt x="653" y="219"/>
                      </a:lnTo>
                      <a:lnTo>
                        <a:pt x="8" y="219"/>
                      </a:lnTo>
                      <a:lnTo>
                        <a:pt x="4" y="217"/>
                      </a:lnTo>
                      <a:lnTo>
                        <a:pt x="0" y="215"/>
                      </a:lnTo>
                      <a:lnTo>
                        <a:pt x="0" y="211"/>
                      </a:lnTo>
                      <a:lnTo>
                        <a:pt x="0" y="207"/>
                      </a:lnTo>
                      <a:lnTo>
                        <a:pt x="4" y="203"/>
                      </a:lnTo>
                      <a:lnTo>
                        <a:pt x="8" y="203"/>
                      </a:lnTo>
                      <a:lnTo>
                        <a:pt x="645" y="203"/>
                      </a:lnTo>
                      <a:lnTo>
                        <a:pt x="718" y="107"/>
                      </a:lnTo>
                      <a:lnTo>
                        <a:pt x="643" y="12"/>
                      </a:lnTo>
                      <a:lnTo>
                        <a:pt x="643" y="8"/>
                      </a:lnTo>
                      <a:lnTo>
                        <a:pt x="643" y="4"/>
                      </a:lnTo>
                      <a:lnTo>
                        <a:pt x="645" y="0"/>
                      </a:lnTo>
                      <a:lnTo>
                        <a:pt x="649"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3C5578E7-3354-472C-B768-B0AD91A12E81}"/>
                </a:ext>
              </a:extLst>
            </p:cNvPr>
            <p:cNvGrpSpPr/>
            <p:nvPr/>
          </p:nvGrpSpPr>
          <p:grpSpPr>
            <a:xfrm>
              <a:off x="10358216" y="3817269"/>
              <a:ext cx="1083168" cy="345398"/>
              <a:chOff x="10358216" y="3817269"/>
              <a:chExt cx="1083168" cy="345398"/>
            </a:xfrm>
          </p:grpSpPr>
          <p:sp>
            <p:nvSpPr>
              <p:cNvPr id="107" name="Freeform 158">
                <a:extLst>
                  <a:ext uri="{FF2B5EF4-FFF2-40B4-BE49-F238E27FC236}">
                    <a16:creationId xmlns:a16="http://schemas.microsoft.com/office/drawing/2014/main" id="{FF65F443-41CB-4867-B286-9964F2F20262}"/>
                  </a:ext>
                </a:extLst>
              </p:cNvPr>
              <p:cNvSpPr>
                <a:spLocks/>
              </p:cNvSpPr>
              <p:nvPr/>
            </p:nvSpPr>
            <p:spPr bwMode="auto">
              <a:xfrm>
                <a:off x="10358216" y="3817269"/>
                <a:ext cx="1083168" cy="345398"/>
              </a:xfrm>
              <a:custGeom>
                <a:avLst/>
                <a:gdLst>
                  <a:gd name="T0" fmla="*/ 0 w 1360"/>
                  <a:gd name="T1" fmla="*/ 0 h 299"/>
                  <a:gd name="T2" fmla="*/ 1245 w 1360"/>
                  <a:gd name="T3" fmla="*/ 0 h 299"/>
                  <a:gd name="T4" fmla="*/ 1360 w 1360"/>
                  <a:gd name="T5" fmla="*/ 146 h 299"/>
                  <a:gd name="T6" fmla="*/ 1245 w 1360"/>
                  <a:gd name="T7" fmla="*/ 299 h 299"/>
                  <a:gd name="T8" fmla="*/ 0 w 1360"/>
                  <a:gd name="T9" fmla="*/ 299 h 299"/>
                  <a:gd name="T10" fmla="*/ 115 w 1360"/>
                  <a:gd name="T11" fmla="*/ 156 h 299"/>
                  <a:gd name="T12" fmla="*/ 0 w 1360"/>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1360" h="299">
                    <a:moveTo>
                      <a:pt x="0" y="0"/>
                    </a:moveTo>
                    <a:lnTo>
                      <a:pt x="1245" y="0"/>
                    </a:lnTo>
                    <a:lnTo>
                      <a:pt x="1360" y="146"/>
                    </a:lnTo>
                    <a:lnTo>
                      <a:pt x="1245" y="299"/>
                    </a:lnTo>
                    <a:lnTo>
                      <a:pt x="0" y="299"/>
                    </a:lnTo>
                    <a:lnTo>
                      <a:pt x="115" y="156"/>
                    </a:lnTo>
                    <a:lnTo>
                      <a:pt x="0" y="0"/>
                    </a:lnTo>
                    <a:close/>
                  </a:path>
                </a:pathLst>
              </a:custGeom>
              <a:solidFill>
                <a:schemeClr val="accent4"/>
              </a:solidFill>
              <a:ln w="0">
                <a:no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June</a:t>
                </a:r>
              </a:p>
            </p:txBody>
          </p:sp>
          <p:sp>
            <p:nvSpPr>
              <p:cNvPr id="109" name="Freeform 159">
                <a:extLst>
                  <a:ext uri="{FF2B5EF4-FFF2-40B4-BE49-F238E27FC236}">
                    <a16:creationId xmlns:a16="http://schemas.microsoft.com/office/drawing/2014/main" id="{DD084283-C26E-4100-90A2-DE384DD90D04}"/>
                  </a:ext>
                </a:extLst>
              </p:cNvPr>
              <p:cNvSpPr>
                <a:spLocks/>
              </p:cNvSpPr>
              <p:nvPr/>
            </p:nvSpPr>
            <p:spPr bwMode="auto">
              <a:xfrm>
                <a:off x="10816049" y="3865623"/>
                <a:ext cx="588643" cy="250990"/>
              </a:xfrm>
              <a:custGeom>
                <a:avLst/>
                <a:gdLst>
                  <a:gd name="T0" fmla="*/ 650 w 737"/>
                  <a:gd name="T1" fmla="*/ 0 h 219"/>
                  <a:gd name="T2" fmla="*/ 654 w 737"/>
                  <a:gd name="T3" fmla="*/ 0 h 219"/>
                  <a:gd name="T4" fmla="*/ 656 w 737"/>
                  <a:gd name="T5" fmla="*/ 2 h 219"/>
                  <a:gd name="T6" fmla="*/ 737 w 737"/>
                  <a:gd name="T7" fmla="*/ 107 h 219"/>
                  <a:gd name="T8" fmla="*/ 654 w 737"/>
                  <a:gd name="T9" fmla="*/ 219 h 219"/>
                  <a:gd name="T10" fmla="*/ 8 w 737"/>
                  <a:gd name="T11" fmla="*/ 219 h 219"/>
                  <a:gd name="T12" fmla="*/ 4 w 737"/>
                  <a:gd name="T13" fmla="*/ 217 h 219"/>
                  <a:gd name="T14" fmla="*/ 2 w 737"/>
                  <a:gd name="T15" fmla="*/ 215 h 219"/>
                  <a:gd name="T16" fmla="*/ 0 w 737"/>
                  <a:gd name="T17" fmla="*/ 211 h 219"/>
                  <a:gd name="T18" fmla="*/ 2 w 737"/>
                  <a:gd name="T19" fmla="*/ 207 h 219"/>
                  <a:gd name="T20" fmla="*/ 4 w 737"/>
                  <a:gd name="T21" fmla="*/ 203 h 219"/>
                  <a:gd name="T22" fmla="*/ 8 w 737"/>
                  <a:gd name="T23" fmla="*/ 203 h 219"/>
                  <a:gd name="T24" fmla="*/ 646 w 737"/>
                  <a:gd name="T25" fmla="*/ 203 h 219"/>
                  <a:gd name="T26" fmla="*/ 717 w 737"/>
                  <a:gd name="T27" fmla="*/ 107 h 219"/>
                  <a:gd name="T28" fmla="*/ 644 w 737"/>
                  <a:gd name="T29" fmla="*/ 12 h 219"/>
                  <a:gd name="T30" fmla="*/ 642 w 737"/>
                  <a:gd name="T31" fmla="*/ 8 h 219"/>
                  <a:gd name="T32" fmla="*/ 642 w 737"/>
                  <a:gd name="T33" fmla="*/ 4 h 219"/>
                  <a:gd name="T34" fmla="*/ 646 w 737"/>
                  <a:gd name="T35" fmla="*/ 0 h 219"/>
                  <a:gd name="T36" fmla="*/ 650 w 737"/>
                  <a:gd name="T3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7" h="219">
                    <a:moveTo>
                      <a:pt x="650" y="0"/>
                    </a:moveTo>
                    <a:lnTo>
                      <a:pt x="654" y="0"/>
                    </a:lnTo>
                    <a:lnTo>
                      <a:pt x="656" y="2"/>
                    </a:lnTo>
                    <a:lnTo>
                      <a:pt x="737" y="107"/>
                    </a:lnTo>
                    <a:lnTo>
                      <a:pt x="654" y="219"/>
                    </a:lnTo>
                    <a:lnTo>
                      <a:pt x="8" y="219"/>
                    </a:lnTo>
                    <a:lnTo>
                      <a:pt x="4" y="217"/>
                    </a:lnTo>
                    <a:lnTo>
                      <a:pt x="2" y="215"/>
                    </a:lnTo>
                    <a:lnTo>
                      <a:pt x="0" y="211"/>
                    </a:lnTo>
                    <a:lnTo>
                      <a:pt x="2" y="207"/>
                    </a:lnTo>
                    <a:lnTo>
                      <a:pt x="4" y="203"/>
                    </a:lnTo>
                    <a:lnTo>
                      <a:pt x="8" y="203"/>
                    </a:lnTo>
                    <a:lnTo>
                      <a:pt x="646" y="203"/>
                    </a:lnTo>
                    <a:lnTo>
                      <a:pt x="717" y="107"/>
                    </a:lnTo>
                    <a:lnTo>
                      <a:pt x="644" y="12"/>
                    </a:lnTo>
                    <a:lnTo>
                      <a:pt x="642" y="8"/>
                    </a:lnTo>
                    <a:lnTo>
                      <a:pt x="642" y="4"/>
                    </a:lnTo>
                    <a:lnTo>
                      <a:pt x="646" y="0"/>
                    </a:lnTo>
                    <a:lnTo>
                      <a:pt x="650" y="0"/>
                    </a:lnTo>
                    <a:close/>
                  </a:path>
                </a:pathLst>
              </a:custGeom>
              <a:solidFill>
                <a:srgbClr val="FFFFFF"/>
              </a:solidFill>
              <a:ln w="0">
                <a:solidFill>
                  <a:srgbClr val="FFFFFF"/>
                </a:solidFill>
                <a:prstDash val="solid"/>
                <a:round/>
                <a:headEnd/>
                <a:tailEnd/>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cxnSp>
        <p:nvCxnSpPr>
          <p:cNvPr id="111" name="Straight Connector 110">
            <a:extLst>
              <a:ext uri="{FF2B5EF4-FFF2-40B4-BE49-F238E27FC236}">
                <a16:creationId xmlns:a16="http://schemas.microsoft.com/office/drawing/2014/main" id="{AF74F3FC-7F6E-4803-886F-D90E57E672E1}"/>
              </a:ext>
            </a:extLst>
          </p:cNvPr>
          <p:cNvCxnSpPr>
            <a:cxnSpLocks/>
          </p:cNvCxnSpPr>
          <p:nvPr/>
        </p:nvCxnSpPr>
        <p:spPr>
          <a:xfrm flipH="1">
            <a:off x="10935246" y="4312426"/>
            <a:ext cx="3578" cy="97560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3" name="Footer Text">
            <a:extLst>
              <a:ext uri="{FF2B5EF4-FFF2-40B4-BE49-F238E27FC236}">
                <a16:creationId xmlns:a16="http://schemas.microsoft.com/office/drawing/2014/main" id="{D35FEEFB-EAA9-401B-B57E-4AD7534982D5}"/>
              </a:ext>
            </a:extLst>
          </p:cNvPr>
          <p:cNvSpPr txBox="1"/>
          <p:nvPr/>
        </p:nvSpPr>
        <p:spPr>
          <a:xfrm>
            <a:off x="1224542" y="4312426"/>
            <a:ext cx="1534975" cy="1277144"/>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ED7D31"/>
                </a:solidFill>
                <a:effectLst/>
                <a:uLnTx/>
                <a:uFillTx/>
                <a:latin typeface="Roboto" panose="02000000000000000000" pitchFamily="2" charset="0"/>
                <a:ea typeface="Roboto" panose="02000000000000000000" pitchFamily="2" charset="0"/>
                <a:cs typeface="+mn-cs"/>
              </a:rPr>
              <a:t>HOST SITE APPLICATION DUE</a:t>
            </a:r>
          </a:p>
          <a:p>
            <a:pPr marL="0" marR="0" lvl="0" indent="0" algn="ctr" defTabSz="914400" rtl="0" eaLnBrk="1" fontAlgn="auto" latinLnBrk="0" hangingPunct="1">
              <a:lnSpc>
                <a:spcPct val="12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lumMod val="85000"/>
                    <a:lumOff val="15000"/>
                  </a:prstClr>
                </a:solidFill>
                <a:effectLst/>
                <a:uLnTx/>
                <a:uFillTx/>
                <a:latin typeface="Roboto" panose="02000000000000000000" pitchFamily="2" charset="0"/>
                <a:ea typeface="Roboto" panose="02000000000000000000" pitchFamily="2" charset="0"/>
                <a:cs typeface="+mn-cs"/>
              </a:rPr>
              <a:t>60 host applications received from 25 LHDs and 35 DSHS programs/ offices.</a:t>
            </a:r>
            <a:endParaRPr kumimoji="0" lang="en-US" sz="1100" b="0" i="0" u="none" strike="noStrike" kern="1200" cap="none" spc="0" normalizeH="0" baseline="0" noProof="0" dirty="0">
              <a:ln>
                <a:noFill/>
              </a:ln>
              <a:solidFill>
                <a:srgbClr val="ED7D31"/>
              </a:solidFill>
              <a:effectLst/>
              <a:uLnTx/>
              <a:uFillTx/>
              <a:latin typeface="Roboto" panose="02000000000000000000" pitchFamily="2" charset="0"/>
              <a:ea typeface="Roboto" panose="02000000000000000000" pitchFamily="2" charset="0"/>
              <a:cs typeface="+mn-cs"/>
            </a:endParaRPr>
          </a:p>
        </p:txBody>
      </p:sp>
      <p:cxnSp>
        <p:nvCxnSpPr>
          <p:cNvPr id="114" name="Straight Connector 113">
            <a:extLst>
              <a:ext uri="{FF2B5EF4-FFF2-40B4-BE49-F238E27FC236}">
                <a16:creationId xmlns:a16="http://schemas.microsoft.com/office/drawing/2014/main" id="{3E8A084E-BC63-4BFF-948D-A8238000191A}"/>
              </a:ext>
            </a:extLst>
          </p:cNvPr>
          <p:cNvCxnSpPr>
            <a:cxnSpLocks/>
          </p:cNvCxnSpPr>
          <p:nvPr/>
        </p:nvCxnSpPr>
        <p:spPr>
          <a:xfrm flipV="1">
            <a:off x="1992029" y="2800182"/>
            <a:ext cx="0" cy="964513"/>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a16="http://schemas.microsoft.com/office/drawing/2014/main" id="{FAB497C7-699B-4A54-9494-EEF767595F36}"/>
              </a:ext>
            </a:extLst>
          </p:cNvPr>
          <p:cNvSpPr/>
          <p:nvPr/>
        </p:nvSpPr>
        <p:spPr>
          <a:xfrm>
            <a:off x="2609981" y="5414749"/>
            <a:ext cx="1160326" cy="1160326"/>
          </a:xfrm>
          <a:prstGeom prst="ellipse">
            <a:avLst/>
          </a:prstGeom>
          <a:solidFill>
            <a:schemeClr val="tx2">
              <a:alpha val="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6" name="Graphic 115" descr="Document outline">
            <a:extLst>
              <a:ext uri="{FF2B5EF4-FFF2-40B4-BE49-F238E27FC236}">
                <a16:creationId xmlns:a16="http://schemas.microsoft.com/office/drawing/2014/main" id="{F05646EA-3BE5-40A4-BA57-7F7E0232A8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43104" y="5537712"/>
            <a:ext cx="914400" cy="914400"/>
          </a:xfrm>
          <a:prstGeom prst="rect">
            <a:avLst/>
          </a:prstGeom>
        </p:spPr>
      </p:pic>
      <p:cxnSp>
        <p:nvCxnSpPr>
          <p:cNvPr id="117" name="Straight Connector 116">
            <a:extLst>
              <a:ext uri="{FF2B5EF4-FFF2-40B4-BE49-F238E27FC236}">
                <a16:creationId xmlns:a16="http://schemas.microsoft.com/office/drawing/2014/main" id="{45758E34-A8C8-42FB-9C35-A3B1CA082481}"/>
              </a:ext>
            </a:extLst>
          </p:cNvPr>
          <p:cNvCxnSpPr>
            <a:cxnSpLocks/>
          </p:cNvCxnSpPr>
          <p:nvPr/>
        </p:nvCxnSpPr>
        <p:spPr>
          <a:xfrm flipV="1">
            <a:off x="9039936" y="2852756"/>
            <a:ext cx="15710" cy="882330"/>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94405F1A-98A2-4A58-9610-C116DE652581}"/>
              </a:ext>
            </a:extLst>
          </p:cNvPr>
          <p:cNvSpPr/>
          <p:nvPr/>
        </p:nvSpPr>
        <p:spPr>
          <a:xfrm flipV="1">
            <a:off x="8475483" y="1542597"/>
            <a:ext cx="1160326" cy="1160326"/>
          </a:xfrm>
          <a:prstGeom prst="ellipse">
            <a:avLst/>
          </a:prstGeom>
          <a:solidFill>
            <a:schemeClr val="accent1">
              <a:lumMod val="20000"/>
              <a:lumOff val="80000"/>
              <a:alpha val="0"/>
            </a:schemeClr>
          </a:solidFill>
          <a:ln w="381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Footer Text">
            <a:extLst>
              <a:ext uri="{FF2B5EF4-FFF2-40B4-BE49-F238E27FC236}">
                <a16:creationId xmlns:a16="http://schemas.microsoft.com/office/drawing/2014/main" id="{64B1F0D3-E222-48B4-AD89-BED2ABC8C654}"/>
              </a:ext>
            </a:extLst>
          </p:cNvPr>
          <p:cNvSpPr txBox="1"/>
          <p:nvPr/>
        </p:nvSpPr>
        <p:spPr>
          <a:xfrm>
            <a:off x="8233676" y="4222942"/>
            <a:ext cx="1612520" cy="917046"/>
          </a:xfrm>
          <a:prstGeom prst="rect">
            <a:avLst/>
          </a:prstGeom>
          <a:no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ED7D31"/>
                </a:solidFill>
                <a:effectLst/>
                <a:uLnTx/>
                <a:uFillTx/>
                <a:latin typeface="Roboto" panose="02000000000000000000" pitchFamily="2" charset="0"/>
                <a:ea typeface="Roboto" panose="02000000000000000000" pitchFamily="2" charset="0"/>
                <a:cs typeface="+mn-cs"/>
              </a:rPr>
              <a:t>HIRE FELLOWS</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1100" dirty="0">
                <a:latin typeface="Roboto"/>
                <a:ea typeface="Roboto"/>
                <a:cs typeface="Roboto"/>
              </a:rPr>
              <a:t>39</a:t>
            </a:r>
            <a:r>
              <a:rPr kumimoji="0" lang="en-US" sz="1100" b="0" i="0" u="none" strike="noStrike" kern="1200" cap="none" spc="0" normalizeH="0" baseline="0" noProof="0" dirty="0">
                <a:ln>
                  <a:noFill/>
                </a:ln>
                <a:effectLst/>
                <a:uLnTx/>
                <a:uFillTx/>
                <a:latin typeface="Roboto"/>
                <a:ea typeface="Roboto"/>
                <a:cs typeface="Roboto"/>
              </a:rPr>
              <a:t> fellows matched to host sites. Interviews pending for 2 host sites.</a:t>
            </a:r>
            <a:endParaRPr lang="en-US" sz="1100" b="0" i="0" u="none" strike="noStrike" kern="1200" cap="none" spc="0" normalizeH="0" baseline="0" noProof="0" dirty="0">
              <a:ln>
                <a:noFill/>
              </a:ln>
              <a:effectLst/>
              <a:uLnTx/>
              <a:uFillTx/>
              <a:latin typeface="Roboto"/>
              <a:ea typeface="Roboto"/>
              <a:cs typeface="Roboto"/>
            </a:endParaRPr>
          </a:p>
        </p:txBody>
      </p:sp>
      <p:pic>
        <p:nvPicPr>
          <p:cNvPr id="123" name="Graphic 122" descr="Handshake outline">
            <a:extLst>
              <a:ext uri="{FF2B5EF4-FFF2-40B4-BE49-F238E27FC236}">
                <a16:creationId xmlns:a16="http://schemas.microsoft.com/office/drawing/2014/main" id="{BD84DAF5-D16D-46D4-9D95-ECC2A1F8DCB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582736" y="1709713"/>
            <a:ext cx="914400" cy="914400"/>
          </a:xfrm>
          <a:prstGeom prst="rect">
            <a:avLst/>
          </a:prstGeom>
        </p:spPr>
      </p:pic>
    </p:spTree>
    <p:extLst>
      <p:ext uri="{BB962C8B-B14F-4D97-AF65-F5344CB8AC3E}">
        <p14:creationId xmlns:p14="http://schemas.microsoft.com/office/powerpoint/2010/main" val="219539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6A18-B682-47C1-8548-CD03D833ED0F}"/>
              </a:ext>
            </a:extLst>
          </p:cNvPr>
          <p:cNvSpPr>
            <a:spLocks noGrp="1"/>
          </p:cNvSpPr>
          <p:nvPr>
            <p:ph type="title"/>
          </p:nvPr>
        </p:nvSpPr>
        <p:spPr/>
        <p:txBody>
          <a:bodyPr/>
          <a:lstStyle/>
          <a:p>
            <a:r>
              <a:rPr lang="en-US"/>
              <a:t>Grant Successes</a:t>
            </a:r>
          </a:p>
        </p:txBody>
      </p:sp>
      <p:sp>
        <p:nvSpPr>
          <p:cNvPr id="3" name="Text Placeholder 2">
            <a:extLst>
              <a:ext uri="{FF2B5EF4-FFF2-40B4-BE49-F238E27FC236}">
                <a16:creationId xmlns:a16="http://schemas.microsoft.com/office/drawing/2014/main" id="{F9243E40-B1DE-4E1D-954E-7D6E254A30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6060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38D1E31-F922-7AE8-8970-C9784387C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19332"/>
            <a:ext cx="5129784" cy="396392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850E9703-D219-49ED-82CD-7F7908E44691}"/>
              </a:ext>
            </a:extLst>
          </p:cNvPr>
          <p:cNvSpPr>
            <a:spLocks noGrp="1"/>
          </p:cNvSpPr>
          <p:nvPr>
            <p:ph type="title"/>
          </p:nvPr>
        </p:nvSpPr>
        <p:spPr>
          <a:xfrm>
            <a:off x="838200" y="222250"/>
            <a:ext cx="10515600" cy="1325563"/>
          </a:xfrm>
        </p:spPr>
        <p:txBody>
          <a:bodyPr anchor="ctr">
            <a:normAutofit/>
          </a:bodyPr>
          <a:lstStyle/>
          <a:p>
            <a:r>
              <a:rPr lang="en-US" dirty="0"/>
              <a:t>Health Data Dissemination</a:t>
            </a:r>
          </a:p>
        </p:txBody>
      </p:sp>
      <p:sp>
        <p:nvSpPr>
          <p:cNvPr id="5" name="Slide Number Placeholder 4">
            <a:extLst>
              <a:ext uri="{FF2B5EF4-FFF2-40B4-BE49-F238E27FC236}">
                <a16:creationId xmlns:a16="http://schemas.microsoft.com/office/drawing/2014/main" id="{0E32ED01-87E9-42DF-B47E-2FF0E6E18A1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B6B54E4-5A71-4511-84E9-33A1CA2A9EE3}" type="slidenum">
              <a:rPr lang="en-US" smtClean="0"/>
              <a:pPr>
                <a:spcAft>
                  <a:spcPts val="600"/>
                </a:spcAft>
              </a:pPr>
              <a:t>7</a:t>
            </a:fld>
            <a:endParaRPr lang="en-US"/>
          </a:p>
        </p:txBody>
      </p:sp>
      <p:sp>
        <p:nvSpPr>
          <p:cNvPr id="9" name="TextBox 8">
            <a:extLst>
              <a:ext uri="{FF2B5EF4-FFF2-40B4-BE49-F238E27FC236}">
                <a16:creationId xmlns:a16="http://schemas.microsoft.com/office/drawing/2014/main" id="{4498DD8E-9B9D-4555-B63E-530C042FF7E6}"/>
              </a:ext>
            </a:extLst>
          </p:cNvPr>
          <p:cNvSpPr txBox="1"/>
          <p:nvPr/>
        </p:nvSpPr>
        <p:spPr>
          <a:xfrm>
            <a:off x="6343657" y="1773032"/>
            <a:ext cx="5181600" cy="3600986"/>
          </a:xfrm>
          <a:prstGeom prst="rect">
            <a:avLst/>
          </a:prstGeom>
          <a:solidFill>
            <a:srgbClr val="E4C06A"/>
          </a:solidFill>
          <a:ln w="19050">
            <a:solidFill>
              <a:srgbClr val="002060"/>
            </a:solidFill>
          </a:ln>
        </p:spPr>
        <p:txBody>
          <a:bodyPr wrap="square" rtlCol="0">
            <a:spAutoFit/>
          </a:bodyPr>
          <a:lstStyle/>
          <a:p>
            <a:r>
              <a:rPr lang="en-US" sz="2000" b="1" dirty="0"/>
              <a:t>City of Laredo Health Department (CLHD):</a:t>
            </a:r>
          </a:p>
          <a:p>
            <a:pPr marL="285750" indent="-285750">
              <a:spcAft>
                <a:spcPts val="600"/>
              </a:spcAft>
              <a:buFont typeface="Arial" panose="020B0604020202020204" pitchFamily="34" charset="0"/>
              <a:buChar char="•"/>
            </a:pPr>
            <a:r>
              <a:rPr lang="en-US" dirty="0"/>
              <a:t>Collaborated with the Texas Health Institute to do a digital community survey to collect zip code level community data.</a:t>
            </a:r>
          </a:p>
          <a:p>
            <a:pPr marL="285750" indent="-285750">
              <a:spcAft>
                <a:spcPts val="600"/>
              </a:spcAft>
              <a:buFont typeface="Arial" panose="020B0604020202020204" pitchFamily="34" charset="0"/>
              <a:buChar char="•"/>
            </a:pPr>
            <a:r>
              <a:rPr lang="en-US" dirty="0"/>
              <a:t>Identified areas with higher levels of chronic disease, lower health literacy, and less access to health insurance to target outreach efforts and community initiatives.</a:t>
            </a:r>
          </a:p>
          <a:p>
            <a:pPr marL="285750" indent="-285750">
              <a:spcAft>
                <a:spcPts val="600"/>
              </a:spcAft>
              <a:buFont typeface="Arial" panose="020B0604020202020204" pitchFamily="34" charset="0"/>
              <a:buChar char="•"/>
            </a:pPr>
            <a:r>
              <a:rPr lang="en-US" dirty="0"/>
              <a:t>Working on a dashboard with over 80 metrics to share survey findings and other relevant data. CLHD convened a Community Leadership Committee to assist in dashboard development.</a:t>
            </a:r>
          </a:p>
        </p:txBody>
      </p:sp>
      <p:cxnSp>
        <p:nvCxnSpPr>
          <p:cNvPr id="10" name="Straight Connector 9">
            <a:extLst>
              <a:ext uri="{FF2B5EF4-FFF2-40B4-BE49-F238E27FC236}">
                <a16:creationId xmlns:a16="http://schemas.microsoft.com/office/drawing/2014/main" id="{21C53C3F-6FA5-491B-9A31-C35262AD9AEC}"/>
              </a:ext>
            </a:extLst>
          </p:cNvPr>
          <p:cNvCxnSpPr>
            <a:cxnSpLocks/>
            <a:stCxn id="12" idx="6"/>
          </p:cNvCxnSpPr>
          <p:nvPr/>
        </p:nvCxnSpPr>
        <p:spPr>
          <a:xfrm flipV="1">
            <a:off x="3317966" y="1773032"/>
            <a:ext cx="3025691" cy="3527491"/>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9C8F69-0D44-461B-98B9-C110B9A5F809}"/>
              </a:ext>
            </a:extLst>
          </p:cNvPr>
          <p:cNvCxnSpPr>
            <a:cxnSpLocks/>
            <a:stCxn id="12" idx="6"/>
          </p:cNvCxnSpPr>
          <p:nvPr/>
        </p:nvCxnSpPr>
        <p:spPr>
          <a:xfrm>
            <a:off x="3317966" y="5300523"/>
            <a:ext cx="3025691" cy="7349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FAA1413-6B4A-4961-B221-CBCD15BB3FEE}"/>
              </a:ext>
            </a:extLst>
          </p:cNvPr>
          <p:cNvSpPr/>
          <p:nvPr/>
        </p:nvSpPr>
        <p:spPr>
          <a:xfrm>
            <a:off x="2731092" y="5018851"/>
            <a:ext cx="586874" cy="563343"/>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06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38D1E31-F922-7AE8-8970-C9784387C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19332"/>
            <a:ext cx="5129784" cy="396392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850E9703-D219-49ED-82CD-7F7908E44691}"/>
              </a:ext>
            </a:extLst>
          </p:cNvPr>
          <p:cNvSpPr>
            <a:spLocks noGrp="1"/>
          </p:cNvSpPr>
          <p:nvPr>
            <p:ph type="title"/>
          </p:nvPr>
        </p:nvSpPr>
        <p:spPr>
          <a:xfrm>
            <a:off x="838200" y="222250"/>
            <a:ext cx="10515600" cy="1325563"/>
          </a:xfrm>
        </p:spPr>
        <p:txBody>
          <a:bodyPr anchor="ctr">
            <a:normAutofit/>
          </a:bodyPr>
          <a:lstStyle/>
          <a:p>
            <a:r>
              <a:rPr lang="en-US" dirty="0"/>
              <a:t>Building Community Relationships</a:t>
            </a:r>
          </a:p>
        </p:txBody>
      </p:sp>
      <p:sp>
        <p:nvSpPr>
          <p:cNvPr id="5" name="Slide Number Placeholder 4">
            <a:extLst>
              <a:ext uri="{FF2B5EF4-FFF2-40B4-BE49-F238E27FC236}">
                <a16:creationId xmlns:a16="http://schemas.microsoft.com/office/drawing/2014/main" id="{0E32ED01-87E9-42DF-B47E-2FF0E6E18A1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B6B54E4-5A71-4511-84E9-33A1CA2A9EE3}" type="slidenum">
              <a:rPr lang="en-US" smtClean="0"/>
              <a:pPr>
                <a:spcAft>
                  <a:spcPts val="600"/>
                </a:spcAft>
              </a:pPr>
              <a:t>8</a:t>
            </a:fld>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498DD8E-9B9D-4555-B63E-530C042FF7E6}"/>
                  </a:ext>
                </a:extLst>
              </p:cNvPr>
              <p:cNvSpPr txBox="1"/>
              <p:nvPr/>
            </p:nvSpPr>
            <p:spPr>
              <a:xfrm>
                <a:off x="6343657" y="1773032"/>
                <a:ext cx="5181600" cy="3354765"/>
              </a:xfrm>
              <a:prstGeom prst="rect">
                <a:avLst/>
              </a:prstGeom>
              <a:solidFill>
                <a:srgbClr val="E4C06A"/>
              </a:solidFill>
              <a:ln w="19050">
                <a:solidFill>
                  <a:srgbClr val="002060"/>
                </a:solidFill>
              </a:ln>
            </p:spPr>
            <p:txBody>
              <a:bodyPr wrap="square" rtlCol="0">
                <a:spAutoFit/>
              </a:bodyPr>
              <a:lstStyle/>
              <a:p>
                <a:r>
                  <a:rPr lang="en-US" sz="2000" b="1" dirty="0"/>
                  <a:t>DSHS PHR 1 &amp; Texas Tech University (TTU):</a:t>
                </a:r>
              </a:p>
              <a:p>
                <a:pPr marL="342900" indent="-342900">
                  <a:spcAft>
                    <a:spcPts val="600"/>
                  </a:spcAft>
                  <a:buFont typeface="Arial" panose="020B0604020202020204" pitchFamily="34" charset="0"/>
                  <a:buChar char="•"/>
                </a:pPr>
                <a:r>
                  <a:rPr lang="en-US" dirty="0"/>
                  <a:t>PHR 1 and TTU partnered with Family Support Services </a:t>
                </a:r>
                <a:r>
                  <a:rPr lang="en-US" dirty="0" err="1"/>
                  <a:t>Sembrando</a:t>
                </a:r>
                <a:r>
                  <a:rPr lang="en-US" dirty="0"/>
                  <a:t> </a:t>
                </a:r>
                <a:r>
                  <a:rPr lang="en-US" dirty="0" err="1"/>
                  <a:t>el</a:t>
                </a:r>
                <a:r>
                  <a:rPr lang="en-US" dirty="0"/>
                  <a:t> </a:t>
                </a:r>
                <a:r>
                  <a:rPr lang="en-US" dirty="0" err="1"/>
                  <a:t>Sue</a:t>
                </a:r>
                <a14:m>
                  <m:oMath xmlns:m="http://schemas.openxmlformats.org/officeDocument/2006/math">
                    <m:r>
                      <m:rPr>
                        <m:nor/>
                      </m:rPr>
                      <a:rPr lang="en-US" dirty="0">
                        <a:latin typeface="Calibri" panose="020F0502020204030204" pitchFamily="34" charset="0"/>
                        <a:cs typeface="Calibri" panose="020F0502020204030204" pitchFamily="34" charset="0"/>
                      </a:rPr>
                      <m:t>ñ</m:t>
                    </m:r>
                  </m:oMath>
                </a14:m>
                <a:r>
                  <a:rPr lang="en-US" dirty="0" err="1"/>
                  <a:t>o</a:t>
                </a:r>
                <a:r>
                  <a:rPr lang="en-US" dirty="0"/>
                  <a:t> to engage the Guatemalan community in Parmer County. </a:t>
                </a:r>
              </a:p>
              <a:p>
                <a:pPr marL="342900" indent="-342900">
                  <a:spcAft>
                    <a:spcPts val="600"/>
                  </a:spcAft>
                  <a:buFont typeface="Arial" panose="020B0604020202020204" pitchFamily="34" charset="0"/>
                  <a:buChar char="•"/>
                </a:pPr>
                <a:r>
                  <a:rPr lang="en-US" dirty="0"/>
                  <a:t>Efforts to meet the community where they are at has resulted in stronger relationships between DSHS and the community, increased utilization of available DSHS services, and improved knowledge of different health topics.</a:t>
                </a:r>
              </a:p>
              <a:p>
                <a:pPr marL="342900" indent="-342900">
                  <a:spcAft>
                    <a:spcPts val="600"/>
                  </a:spcAft>
                  <a:buFont typeface="Arial" panose="020B0604020202020204" pitchFamily="34" charset="0"/>
                  <a:buChar char="•"/>
                </a:pPr>
                <a:r>
                  <a:rPr lang="en-US" dirty="0"/>
                  <a:t>PHR 1 and </a:t>
                </a:r>
                <a:r>
                  <a:rPr lang="en-US" dirty="0" err="1"/>
                  <a:t>Sembrando</a:t>
                </a:r>
                <a:r>
                  <a:rPr lang="en-US" dirty="0"/>
                  <a:t> </a:t>
                </a:r>
                <a:r>
                  <a:rPr lang="en-US" dirty="0" err="1"/>
                  <a:t>el</a:t>
                </a:r>
                <a:r>
                  <a:rPr lang="en-US" dirty="0"/>
                  <a:t> </a:t>
                </a:r>
                <a:r>
                  <a:rPr lang="en-US" dirty="0" err="1"/>
                  <a:t>Sue</a:t>
                </a:r>
                <a:r>
                  <a:rPr lang="en-US" dirty="0" err="1">
                    <a:latin typeface="Calibri" panose="020F0502020204030204" pitchFamily="34" charset="0"/>
                    <a:cs typeface="Calibri" panose="020F0502020204030204" pitchFamily="34" charset="0"/>
                  </a:rPr>
                  <a:t>ñ</a:t>
                </a:r>
                <a:r>
                  <a:rPr lang="en-US" dirty="0" err="1"/>
                  <a:t>o</a:t>
                </a:r>
                <a:r>
                  <a:rPr lang="en-US" dirty="0"/>
                  <a:t> hope to replicate this collaboration in another county in the region</a:t>
                </a:r>
                <a:r>
                  <a:rPr lang="en-US" sz="2000" dirty="0"/>
                  <a:t>.</a:t>
                </a:r>
              </a:p>
            </p:txBody>
          </p:sp>
        </mc:Choice>
        <mc:Fallback xmlns="">
          <p:sp>
            <p:nvSpPr>
              <p:cNvPr id="9" name="TextBox 8">
                <a:extLst>
                  <a:ext uri="{FF2B5EF4-FFF2-40B4-BE49-F238E27FC236}">
                    <a16:creationId xmlns:a16="http://schemas.microsoft.com/office/drawing/2014/main" id="{4498DD8E-9B9D-4555-B63E-530C042FF7E6}"/>
                  </a:ext>
                </a:extLst>
              </p:cNvPr>
              <p:cNvSpPr txBox="1">
                <a:spLocks noRot="1" noChangeAspect="1" noMove="1" noResize="1" noEditPoints="1" noAdjustHandles="1" noChangeArrowheads="1" noChangeShapeType="1" noTextEdit="1"/>
              </p:cNvSpPr>
              <p:nvPr/>
            </p:nvSpPr>
            <p:spPr>
              <a:xfrm>
                <a:off x="6343657" y="1773032"/>
                <a:ext cx="5181600" cy="3354765"/>
              </a:xfrm>
              <a:prstGeom prst="rect">
                <a:avLst/>
              </a:prstGeom>
              <a:blipFill>
                <a:blip r:embed="rId4"/>
                <a:stretch>
                  <a:fillRect l="-1172" t="-904" r="-1055" b="-1989"/>
                </a:stretch>
              </a:blipFill>
              <a:ln w="19050">
                <a:solidFill>
                  <a:srgbClr val="002060"/>
                </a:solidFill>
              </a:ln>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21C53C3F-6FA5-491B-9A31-C35262AD9AEC}"/>
              </a:ext>
            </a:extLst>
          </p:cNvPr>
          <p:cNvCxnSpPr>
            <a:cxnSpLocks/>
            <a:stCxn id="12" idx="6"/>
          </p:cNvCxnSpPr>
          <p:nvPr/>
        </p:nvCxnSpPr>
        <p:spPr>
          <a:xfrm flipV="1">
            <a:off x="2109353" y="1773032"/>
            <a:ext cx="4234304" cy="138490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9C8F69-0D44-461B-98B9-C110B9A5F809}"/>
              </a:ext>
            </a:extLst>
          </p:cNvPr>
          <p:cNvCxnSpPr>
            <a:cxnSpLocks/>
            <a:stCxn id="12" idx="6"/>
          </p:cNvCxnSpPr>
          <p:nvPr/>
        </p:nvCxnSpPr>
        <p:spPr>
          <a:xfrm>
            <a:off x="2109353" y="3157941"/>
            <a:ext cx="4234304" cy="196985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FAA1413-6B4A-4961-B221-CBCD15BB3FEE}"/>
              </a:ext>
            </a:extLst>
          </p:cNvPr>
          <p:cNvSpPr/>
          <p:nvPr/>
        </p:nvSpPr>
        <p:spPr>
          <a:xfrm>
            <a:off x="1799275" y="3015215"/>
            <a:ext cx="310078" cy="285451"/>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1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D38D1E31-F922-7AE8-8970-C9784387C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019332"/>
            <a:ext cx="5129784" cy="3963924"/>
          </a:xfrm>
          <a:prstGeom prst="rect">
            <a:avLst/>
          </a:prstGeom>
          <a:ln w="12700">
            <a:solidFill>
              <a:schemeClr val="tx1"/>
            </a:solidFill>
          </a:ln>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850E9703-D219-49ED-82CD-7F7908E44691}"/>
              </a:ext>
            </a:extLst>
          </p:cNvPr>
          <p:cNvSpPr>
            <a:spLocks noGrp="1"/>
          </p:cNvSpPr>
          <p:nvPr>
            <p:ph type="title"/>
          </p:nvPr>
        </p:nvSpPr>
        <p:spPr>
          <a:xfrm>
            <a:off x="838200" y="222250"/>
            <a:ext cx="10515600" cy="1325563"/>
          </a:xfrm>
        </p:spPr>
        <p:txBody>
          <a:bodyPr anchor="ctr">
            <a:normAutofit/>
          </a:bodyPr>
          <a:lstStyle/>
          <a:p>
            <a:r>
              <a:rPr lang="en-US" dirty="0"/>
              <a:t>Coalition Building</a:t>
            </a:r>
          </a:p>
        </p:txBody>
      </p:sp>
      <p:sp>
        <p:nvSpPr>
          <p:cNvPr id="5" name="Slide Number Placeholder 4">
            <a:extLst>
              <a:ext uri="{FF2B5EF4-FFF2-40B4-BE49-F238E27FC236}">
                <a16:creationId xmlns:a16="http://schemas.microsoft.com/office/drawing/2014/main" id="{0E32ED01-87E9-42DF-B47E-2FF0E6E18A1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6B6B54E4-5A71-4511-84E9-33A1CA2A9EE3}" type="slidenum">
              <a:rPr lang="en-US" smtClean="0"/>
              <a:pPr>
                <a:spcAft>
                  <a:spcPts val="600"/>
                </a:spcAft>
              </a:pPr>
              <a:t>9</a:t>
            </a:fld>
            <a:endParaRPr lang="en-US"/>
          </a:p>
        </p:txBody>
      </p:sp>
      <p:sp>
        <p:nvSpPr>
          <p:cNvPr id="9" name="TextBox 8">
            <a:extLst>
              <a:ext uri="{FF2B5EF4-FFF2-40B4-BE49-F238E27FC236}">
                <a16:creationId xmlns:a16="http://schemas.microsoft.com/office/drawing/2014/main" id="{4498DD8E-9B9D-4555-B63E-530C042FF7E6}"/>
              </a:ext>
            </a:extLst>
          </p:cNvPr>
          <p:cNvSpPr txBox="1"/>
          <p:nvPr/>
        </p:nvSpPr>
        <p:spPr>
          <a:xfrm>
            <a:off x="6343657" y="1773032"/>
            <a:ext cx="5181600" cy="4154984"/>
          </a:xfrm>
          <a:prstGeom prst="rect">
            <a:avLst/>
          </a:prstGeom>
          <a:solidFill>
            <a:srgbClr val="E4C06A"/>
          </a:solidFill>
          <a:ln w="19050">
            <a:solidFill>
              <a:srgbClr val="002060"/>
            </a:solidFill>
          </a:ln>
        </p:spPr>
        <p:txBody>
          <a:bodyPr wrap="square" lIns="91440" tIns="45720" rIns="91440" bIns="45720" rtlCol="0" anchor="t">
            <a:spAutoFit/>
          </a:bodyPr>
          <a:lstStyle/>
          <a:p>
            <a:r>
              <a:rPr lang="en-US" sz="2000" b="1" dirty="0"/>
              <a:t>DSHS Regional Team in PHR 4/5N:</a:t>
            </a:r>
          </a:p>
          <a:p>
            <a:pPr marL="285750" indent="-285750">
              <a:spcAft>
                <a:spcPts val="600"/>
              </a:spcAft>
              <a:buFont typeface="Arial" panose="020B0604020202020204" pitchFamily="34" charset="0"/>
              <a:buChar char="•"/>
            </a:pPr>
            <a:r>
              <a:rPr lang="en-US" dirty="0"/>
              <a:t>Grant team facilitated the development of the Houston County Health and Wellness Coalition bringing together law enforcement, Crockett ISD, Texas A&amp;M AgriLife, the local mental health authority, HHSC, DSHS social work staff, and philanthropies.</a:t>
            </a:r>
          </a:p>
          <a:p>
            <a:pPr marL="285750" indent="-285750">
              <a:spcAft>
                <a:spcPts val="600"/>
              </a:spcAft>
              <a:buFont typeface="Arial" panose="020B0604020202020204" pitchFamily="34" charset="0"/>
              <a:buChar char="•"/>
            </a:pPr>
            <a:r>
              <a:rPr lang="en-US" dirty="0"/>
              <a:t>At the first meeting in March, members identified additional partners to bring in and identified a lack of access to mental health services as the main concern.</a:t>
            </a:r>
          </a:p>
          <a:p>
            <a:pPr marL="285750" indent="-285750">
              <a:spcAft>
                <a:spcPts val="600"/>
              </a:spcAft>
              <a:buFont typeface="Arial" panose="020B0604020202020204" pitchFamily="34" charset="0"/>
              <a:buChar char="•"/>
            </a:pPr>
            <a:r>
              <a:rPr lang="en-US" dirty="0"/>
              <a:t>The participating philanthropy wants to help fund programs to expand the FQHC, telemedicine, and youth tele-psychiatry services.</a:t>
            </a:r>
          </a:p>
        </p:txBody>
      </p:sp>
      <p:cxnSp>
        <p:nvCxnSpPr>
          <p:cNvPr id="10" name="Straight Connector 9">
            <a:extLst>
              <a:ext uri="{FF2B5EF4-FFF2-40B4-BE49-F238E27FC236}">
                <a16:creationId xmlns:a16="http://schemas.microsoft.com/office/drawing/2014/main" id="{21C53C3F-6FA5-491B-9A31-C35262AD9AEC}"/>
              </a:ext>
            </a:extLst>
          </p:cNvPr>
          <p:cNvCxnSpPr>
            <a:cxnSpLocks/>
            <a:stCxn id="12" idx="6"/>
          </p:cNvCxnSpPr>
          <p:nvPr/>
        </p:nvCxnSpPr>
        <p:spPr>
          <a:xfrm flipV="1">
            <a:off x="4434541" y="1773032"/>
            <a:ext cx="1909116" cy="240381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9C8F69-0D44-461B-98B9-C110B9A5F809}"/>
              </a:ext>
            </a:extLst>
          </p:cNvPr>
          <p:cNvCxnSpPr>
            <a:cxnSpLocks/>
            <a:stCxn id="12" idx="6"/>
          </p:cNvCxnSpPr>
          <p:nvPr/>
        </p:nvCxnSpPr>
        <p:spPr>
          <a:xfrm>
            <a:off x="4434541" y="4176844"/>
            <a:ext cx="1909116" cy="1751172"/>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FAA1413-6B4A-4961-B221-CBCD15BB3FEE}"/>
              </a:ext>
            </a:extLst>
          </p:cNvPr>
          <p:cNvSpPr/>
          <p:nvPr/>
        </p:nvSpPr>
        <p:spPr>
          <a:xfrm>
            <a:off x="4124463" y="4034118"/>
            <a:ext cx="310078" cy="285451"/>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377992"/>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53a810-d2a2-4c28-9ad9-9100c9a22e04" xsi:nil="true"/>
    <Notes xmlns="b6d8ffac-0972-40c3-9b20-9449b1d9cea9" xsi:nil="true"/>
    <lcf76f155ced4ddcb4097134ff3c332f xmlns="b6d8ffac-0972-40c3-9b20-9449b1d9cea9">
      <Terms xmlns="http://schemas.microsoft.com/office/infopath/2007/PartnerControls"/>
    </lcf76f155ced4ddcb4097134ff3c332f>
    <Pendingwith xmlns="b6d8ffac-0972-40c3-9b20-9449b1d9cea9">
      <UserInfo>
        <DisplayName>i:0#.f|membership|aelia.akhtar@dshs.texas.gov,#i:0#.f|membership|aelia.akhtar@dshs.texas.gov,#Aelia.Akhtar@dshs.texas.gov,#,#Akhtar,Aelia (DSHS),#,#Off of Policy and Performance,#Director, Public Health Policy &amp; Performance</DisplayName>
        <AccountId>10</AccountId>
        <AccountType/>
      </UserInfo>
    </Pendingwith>
    <DuetoCPHPPMailbox xmlns="b6d8ffac-0972-40c3-9b20-9449b1d9cea9" xsi:nil="true"/>
    <Owner xmlns="b6d8ffac-0972-40c3-9b20-9449b1d9cea9">
      <UserInfo>
        <DisplayName>i:0#.f|membership|cristina.garcia@dshs.texas.gov,#i:0#.f|membership|cristina.garcia@dshs.texas.gov,#Cristina.Garcia@dshs.texas.gov,#,#Garcia,Cristina (DSHS),#,#Off of Policy and Performance,#Director II</DisplayName>
        <AccountId>15</AccountId>
        <AccountType/>
      </UserInfo>
    </Owner>
    <Status xmlns="b6d8ffac-0972-40c3-9b20-9449b1d9ce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1FA9F6B875C941B0D7998B3F6FF5DD" ma:contentTypeVersion="21" ma:contentTypeDescription="Create a new document." ma:contentTypeScope="" ma:versionID="fafdd57191cce73e7cb5612a18a207d6">
  <xsd:schema xmlns:xsd="http://www.w3.org/2001/XMLSchema" xmlns:xs="http://www.w3.org/2001/XMLSchema" xmlns:p="http://schemas.microsoft.com/office/2006/metadata/properties" xmlns:ns2="b6d8ffac-0972-40c3-9b20-9449b1d9cea9" xmlns:ns3="b221bdda-a33e-412e-a4bf-eecd4aac3912" xmlns:ns4="d853a810-d2a2-4c28-9ad9-9100c9a22e04" targetNamespace="http://schemas.microsoft.com/office/2006/metadata/properties" ma:root="true" ma:fieldsID="060344ed9471451a50d3a093866e9e74" ns2:_="" ns3:_="" ns4:_="">
    <xsd:import namespace="b6d8ffac-0972-40c3-9b20-9449b1d9cea9"/>
    <xsd:import namespace="b221bdda-a33e-412e-a4bf-eecd4aac3912"/>
    <xsd:import namespace="d853a810-d2a2-4c28-9ad9-9100c9a22e04"/>
    <xsd:element name="properties">
      <xsd:complexType>
        <xsd:sequence>
          <xsd:element name="documentManagement">
            <xsd:complexType>
              <xsd:all>
                <xsd:element ref="ns2:Notes" minOccurs="0"/>
                <xsd:element ref="ns2:Pendingwith"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wner" minOccurs="0"/>
                <xsd:element ref="ns2:Status" minOccurs="0"/>
                <xsd:element ref="ns2:lcf76f155ced4ddcb4097134ff3c332f" minOccurs="0"/>
                <xsd:element ref="ns4:TaxCatchAll" minOccurs="0"/>
                <xsd:element ref="ns2:MediaServiceGenerationTime" minOccurs="0"/>
                <xsd:element ref="ns2:MediaServiceEventHashCode" minOccurs="0"/>
                <xsd:element ref="ns2:MediaServiceDateTaken" minOccurs="0"/>
                <xsd:element ref="ns2:DuetoCPHPPMailbox"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d8ffac-0972-40c3-9b20-9449b1d9cea9" elementFormDefault="qualified">
    <xsd:import namespace="http://schemas.microsoft.com/office/2006/documentManagement/types"/>
    <xsd:import namespace="http://schemas.microsoft.com/office/infopath/2007/PartnerControls"/>
    <xsd:element name="Notes" ma:index="2" nillable="true" ma:displayName="Notes" ma:description="&#10;" ma:format="Dropdown" ma:internalName="Notes" ma:readOnly="false">
      <xsd:simpleType>
        <xsd:restriction base="dms:Text">
          <xsd:maxLength value="255"/>
        </xsd:restriction>
      </xsd:simpleType>
    </xsd:element>
    <xsd:element name="Pendingwith" ma:index="3" nillable="true" ma:displayName="Pending with" ma:description="Who the project is currently with" ma:format="Dropdown" ma:list="UserInfo" ma:SharePointGroup="0" ma:internalName="Pendingwith"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Owner" ma:index="16" nillable="true" ma:displayName="Owner" ma:description="Project owner" ma:format="Dropdown" ma:list="UserInfo" ma:SharePointGroup="0" ma:internalName="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7" nillable="true" ma:displayName="Status" ma:format="Dropdown" ma:internalName="Status">
      <xsd:simpleType>
        <xsd:restriction base="dms:Choice">
          <xsd:enumeration value="Approved"/>
          <xsd:enumeration value="Approved (with edits)"/>
          <xsd:enumeration value="Review again"/>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c590b57-b2b8-4f92-a7a2-a2c14f8ff435" ma:termSetId="09814cd3-568e-fe90-9814-8d621ff8fb84" ma:anchorId="fba54fb3-c3e1-fe81-a776-ca4b69148c4d" ma:open="true" ma:isKeyword="false">
      <xsd:complexType>
        <xsd:sequence>
          <xsd:element ref="pc:Terms" minOccurs="0" maxOccurs="1"/>
        </xsd:sequence>
      </xsd:complex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DuetoCPHPPMailbox" ma:index="24" nillable="true" ma:displayName="Due to CPHPP Mailbox" ma:format="DateOnly" ma:internalName="DuetoCPHPPMailbox">
      <xsd:simpleType>
        <xsd:restriction base="dms:DateTime"/>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1bdda-a33e-412e-a4bf-eecd4aac391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3a810-d2a2-4c28-9ad9-9100c9a22e0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27cff5c-3c37-4edf-9c89-69e461b04824}" ma:internalName="TaxCatchAll" ma:showField="CatchAllData" ma:web="b221bdda-a33e-412e-a4bf-eecd4aac39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22D2DD-2378-42BB-B3C9-39D84CCF6D67}">
  <ds:schemaRefs>
    <ds:schemaRef ds:uri="http://schemas.microsoft.com/office/2006/metadata/properties"/>
    <ds:schemaRef ds:uri="http://purl.org/dc/terms/"/>
    <ds:schemaRef ds:uri="b6d8ffac-0972-40c3-9b20-9449b1d9cea9"/>
    <ds:schemaRef ds:uri="http://purl.org/dc/dcmitype/"/>
    <ds:schemaRef ds:uri="d853a810-d2a2-4c28-9ad9-9100c9a22e04"/>
    <ds:schemaRef ds:uri="http://schemas.microsoft.com/office/2006/documentManagement/types"/>
    <ds:schemaRef ds:uri="http://purl.org/dc/elements/1.1/"/>
    <ds:schemaRef ds:uri="b221bdda-a33e-412e-a4bf-eecd4aac3912"/>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22BDF94-6856-43E0-908D-857AA2436F49}">
  <ds:schemaRefs>
    <ds:schemaRef ds:uri="http://schemas.microsoft.com/sharepoint/v3/contenttype/forms"/>
  </ds:schemaRefs>
</ds:datastoreItem>
</file>

<file path=customXml/itemProps3.xml><?xml version="1.0" encoding="utf-8"?>
<ds:datastoreItem xmlns:ds="http://schemas.openxmlformats.org/officeDocument/2006/customXml" ds:itemID="{8AF74B02-BB3B-49A1-9B1E-DF320C1BFB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d8ffac-0972-40c3-9b20-9449b1d9cea9"/>
    <ds:schemaRef ds:uri="b221bdda-a33e-412e-a4bf-eecd4aac3912"/>
    <ds:schemaRef ds:uri="d853a810-d2a2-4c28-9ad9-9100c9a22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1502</TotalTime>
  <Words>629</Words>
  <Application>Microsoft Office PowerPoint</Application>
  <PresentationFormat>Widescreen</PresentationFormat>
  <Paragraphs>93</Paragraphs>
  <Slides>11</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Calibri Light</vt:lpstr>
      <vt:lpstr>Roboto</vt:lpstr>
      <vt:lpstr>DSHS Slide Theme</vt:lpstr>
      <vt:lpstr>DSHS Slide Layout 3</vt:lpstr>
      <vt:lpstr>Community Conversations  on Health  </vt:lpstr>
      <vt:lpstr>Grant Activities Overview</vt:lpstr>
      <vt:lpstr>PowerPoint Presentation</vt:lpstr>
      <vt:lpstr>DSHS Activities Update</vt:lpstr>
      <vt:lpstr>2023-24 Fellowship Progress</vt:lpstr>
      <vt:lpstr>Grant Successes</vt:lpstr>
      <vt:lpstr>Health Data Dissemination</vt:lpstr>
      <vt:lpstr>Building Community Relationships</vt:lpstr>
      <vt:lpstr>Coalition Building</vt:lpstr>
      <vt:lpstr>Texas Children in Nature Network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Conversations  on Health  </dc:title>
  <dc:creator>Garcia,Cristina (DSHS)</dc:creator>
  <cp:lastModifiedBy>Garcia,Cristina (DSHS)</cp:lastModifiedBy>
  <cp:revision>6</cp:revision>
  <dcterms:created xsi:type="dcterms:W3CDTF">2023-03-29T18:02:26Z</dcterms:created>
  <dcterms:modified xsi:type="dcterms:W3CDTF">2023-04-07T04:00:58Z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0x010100921FA9F6B875C941B0D7998B3F6FF5DD</vt:lpwstr>
  </property>
  <property fmtid="{D5CDD505-2E9C-101B-9397-08002B2CF9AE}" pid="3" name="MediaServiceImageTags">
    <vt:lpwstr/>
  </property>
</Properties>
</file>