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6" r:id="rId6"/>
    <p:sldMasterId id="2147483675" r:id="rId7"/>
  </p:sldMasterIdLst>
  <p:notesMasterIdLst>
    <p:notesMasterId r:id="rId21"/>
  </p:notesMasterIdLst>
  <p:sldIdLst>
    <p:sldId id="263" r:id="rId8"/>
    <p:sldId id="403" r:id="rId9"/>
    <p:sldId id="372" r:id="rId10"/>
    <p:sldId id="397" r:id="rId11"/>
    <p:sldId id="419" r:id="rId12"/>
    <p:sldId id="345" r:id="rId13"/>
    <p:sldId id="424" r:id="rId14"/>
    <p:sldId id="401" r:id="rId15"/>
    <p:sldId id="402" r:id="rId16"/>
    <p:sldId id="423" r:id="rId17"/>
    <p:sldId id="388" r:id="rId18"/>
    <p:sldId id="399" r:id="rId19"/>
    <p:sldId id="256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1506D2-91B9-4009-A6F8-EC4347F19F69}">
          <p14:sldIdLst>
            <p14:sldId id="263"/>
            <p14:sldId id="403"/>
            <p14:sldId id="372"/>
            <p14:sldId id="397"/>
            <p14:sldId id="419"/>
            <p14:sldId id="345"/>
            <p14:sldId id="424"/>
            <p14:sldId id="401"/>
            <p14:sldId id="402"/>
            <p14:sldId id="423"/>
            <p14:sldId id="388"/>
            <p14:sldId id="399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,Cristina (DSHS)" initials="G(" lastIdx="13" clrIdx="0">
    <p:extLst>
      <p:ext uri="{19B8F6BF-5375-455C-9EA6-DF929625EA0E}">
        <p15:presenceInfo xmlns:p15="http://schemas.microsoft.com/office/powerpoint/2012/main" userId="S::Cristina.Garcia@dshs.texas.gov::97c22c49-6fde-4b40-a658-76159e6a7fe2" providerId="AD"/>
      </p:ext>
    </p:extLst>
  </p:cmAuthor>
  <p:cmAuthor id="2" name="Akhtar,Aelia (DSHS)" initials="A(" lastIdx="13" clrIdx="1">
    <p:extLst>
      <p:ext uri="{19B8F6BF-5375-455C-9EA6-DF929625EA0E}">
        <p15:presenceInfo xmlns:p15="http://schemas.microsoft.com/office/powerpoint/2012/main" userId="S::aelia.akhtar@dshs.texas.gov::bb3e35f6-41e0-48c5-ba05-b25abcb1c8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A5A5A5"/>
    <a:srgbClr val="4472C4"/>
    <a:srgbClr val="3B64AD"/>
    <a:srgbClr val="FFC600"/>
    <a:srgbClr val="E4C06A"/>
    <a:srgbClr val="DDBC6A"/>
    <a:srgbClr val="E37D8E"/>
    <a:srgbClr val="E89096"/>
    <a:srgbClr val="E1B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cristina_garcia_dshs_texas_gov1/Documents/OPL/Texas%20Public%20Health%20Fellowship/Data/2023-2024%20Cohort/Host%20Site%20Application%20Data_for%20Cristina_2022-11-17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cristina_garcia_dshs_texas_gov1/Documents/OPL/Texas%20Public%20Health%20Fellowship/Data/2023-2024%20Cohort/Host%20Site%20Application%20Data_for%20Cristina_2022-11-17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4-4821-B4AD-F21223EBE4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4-4821-B4AD-F21223EBE4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4-4821-B4AD-F21223EBE4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4-4821-B4AD-F21223EBE4DB}"/>
              </c:ext>
            </c:extLst>
          </c:dPt>
          <c:cat>
            <c:strRef>
              <c:f>Sheet1!$A$2:$A$5</c:f>
              <c:strCache>
                <c:ptCount val="3"/>
                <c:pt idx="0">
                  <c:v>Local Health Departments</c:v>
                </c:pt>
                <c:pt idx="1">
                  <c:v>DSHS Central Office</c:v>
                </c:pt>
                <c:pt idx="2">
                  <c:v>State Agency Partners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0.33333000000000002</c:v>
                </c:pt>
                <c:pt idx="1">
                  <c:v>0.33333000000000002</c:v>
                </c:pt>
                <c:pt idx="2">
                  <c:v>0.33333000000000002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3-44CD-A46D-8902EED25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Fellowship Position Public Health Topics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48759468391631"/>
          <c:y val="0.12637744987863503"/>
          <c:w val="0.84697572172967606"/>
          <c:h val="0.62679157537290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Summary!$B$63</c:f>
              <c:strCache>
                <c:ptCount val="1"/>
                <c:pt idx="0">
                  <c:v>DSHS (N=24)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Summary!$A$64:$A$68</c:f>
              <c:strCache>
                <c:ptCount val="5"/>
                <c:pt idx="0">
                  <c:v>Biostatistics</c:v>
                </c:pt>
                <c:pt idx="1">
                  <c:v>Environmental Health Sciences</c:v>
                </c:pt>
                <c:pt idx="2">
                  <c:v>Epidemiology</c:v>
                </c:pt>
                <c:pt idx="3">
                  <c:v>Health Policy and Management</c:v>
                </c:pt>
                <c:pt idx="4">
                  <c:v>Social and Behavioral Sciences</c:v>
                </c:pt>
              </c:strCache>
            </c:strRef>
          </c:cat>
          <c:val>
            <c:numRef>
              <c:f>Summary!$B$64:$B$68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7-43A8-B9A8-624E7D5FF3CA}"/>
            </c:ext>
          </c:extLst>
        </c:ser>
        <c:ser>
          <c:idx val="1"/>
          <c:order val="1"/>
          <c:tx>
            <c:strRef>
              <c:f>Summary!$C$63</c:f>
              <c:strCache>
                <c:ptCount val="1"/>
                <c:pt idx="0">
                  <c:v>LHD (N=20)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Summary!$A$64:$A$68</c:f>
              <c:strCache>
                <c:ptCount val="5"/>
                <c:pt idx="0">
                  <c:v>Biostatistics</c:v>
                </c:pt>
                <c:pt idx="1">
                  <c:v>Environmental Health Sciences</c:v>
                </c:pt>
                <c:pt idx="2">
                  <c:v>Epidemiology</c:v>
                </c:pt>
                <c:pt idx="3">
                  <c:v>Health Policy and Management</c:v>
                </c:pt>
                <c:pt idx="4">
                  <c:v>Social and Behavioral Sciences</c:v>
                </c:pt>
              </c:strCache>
            </c:strRef>
          </c:cat>
          <c:val>
            <c:numRef>
              <c:f>Summary!$C$64:$C$68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7-43A8-B9A8-624E7D5FF3CA}"/>
            </c:ext>
          </c:extLst>
        </c:ser>
        <c:ser>
          <c:idx val="2"/>
          <c:order val="2"/>
          <c:tx>
            <c:strRef>
              <c:f>Summary!$D$63</c:f>
              <c:strCache>
                <c:ptCount val="1"/>
                <c:pt idx="0">
                  <c:v>All (N=44)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Summary!$A$64:$A$68</c:f>
              <c:strCache>
                <c:ptCount val="5"/>
                <c:pt idx="0">
                  <c:v>Biostatistics</c:v>
                </c:pt>
                <c:pt idx="1">
                  <c:v>Environmental Health Sciences</c:v>
                </c:pt>
                <c:pt idx="2">
                  <c:v>Epidemiology</c:v>
                </c:pt>
                <c:pt idx="3">
                  <c:v>Health Policy and Management</c:v>
                </c:pt>
                <c:pt idx="4">
                  <c:v>Social and Behavioral Sciences</c:v>
                </c:pt>
              </c:strCache>
            </c:strRef>
          </c:cat>
          <c:val>
            <c:numRef>
              <c:f>Summary!$D$64:$D$68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23</c:v>
                </c:pt>
                <c:pt idx="3">
                  <c:v>19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47-43A8-B9A8-624E7D5FF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3730800"/>
        <c:axId val="1893731216"/>
      </c:barChart>
      <c:catAx>
        <c:axId val="189373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731216"/>
        <c:crosses val="autoZero"/>
        <c:auto val="1"/>
        <c:lblAlgn val="ctr"/>
        <c:lblOffset val="100"/>
        <c:noMultiLvlLbl val="0"/>
      </c:catAx>
      <c:valAx>
        <c:axId val="189373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of Positions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73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Host Site Preferred Education Level Completed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Summary!$A$62</c:f>
              <c:strCache>
                <c:ptCount val="1"/>
                <c:pt idx="0">
                  <c:v>Highschool diploma or 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Summary!$B$60:$G$61</c:f>
              <c:multiLvlStrCache>
                <c:ptCount val="6"/>
                <c:lvl>
                  <c:pt idx="0">
                    <c:v>2022-23</c:v>
                  </c:pt>
                  <c:pt idx="1">
                    <c:v>2023-24</c:v>
                  </c:pt>
                  <c:pt idx="2">
                    <c:v>2022-23</c:v>
                  </c:pt>
                  <c:pt idx="3">
                    <c:v>2023-24</c:v>
                  </c:pt>
                  <c:pt idx="4">
                    <c:v>2022-23</c:v>
                  </c:pt>
                  <c:pt idx="5">
                    <c:v>2023-24</c:v>
                  </c:pt>
                </c:lvl>
                <c:lvl>
                  <c:pt idx="0">
                    <c:v>DSHS</c:v>
                  </c:pt>
                  <c:pt idx="2">
                    <c:v>LHD</c:v>
                  </c:pt>
                  <c:pt idx="4">
                    <c:v>All</c:v>
                  </c:pt>
                </c:lvl>
              </c:multiLvlStrCache>
            </c:multiLvlStrRef>
          </c:cat>
          <c:val>
            <c:numRef>
              <c:f>Summary!$B$62:$G$62</c:f>
              <c:numCache>
                <c:formatCode>0%</c:formatCode>
                <c:ptCount val="6"/>
                <c:pt idx="0">
                  <c:v>0</c:v>
                </c:pt>
                <c:pt idx="1">
                  <c:v>8.3333333333333329E-2</c:v>
                </c:pt>
                <c:pt idx="2">
                  <c:v>0.14285714285714285</c:v>
                </c:pt>
                <c:pt idx="3">
                  <c:v>0.2</c:v>
                </c:pt>
                <c:pt idx="4">
                  <c:v>5.4054054054054057E-2</c:v>
                </c:pt>
                <c:pt idx="5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D-46F4-A7D4-B8D816F148D7}"/>
            </c:ext>
          </c:extLst>
        </c:ser>
        <c:ser>
          <c:idx val="1"/>
          <c:order val="1"/>
          <c:tx>
            <c:strRef>
              <c:f>Summary!$A$63</c:f>
              <c:strCache>
                <c:ptCount val="1"/>
                <c:pt idx="0">
                  <c:v>Associates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Summary!$B$60:$G$61</c:f>
              <c:multiLvlStrCache>
                <c:ptCount val="6"/>
                <c:lvl>
                  <c:pt idx="0">
                    <c:v>2022-23</c:v>
                  </c:pt>
                  <c:pt idx="1">
                    <c:v>2023-24</c:v>
                  </c:pt>
                  <c:pt idx="2">
                    <c:v>2022-23</c:v>
                  </c:pt>
                  <c:pt idx="3">
                    <c:v>2023-24</c:v>
                  </c:pt>
                  <c:pt idx="4">
                    <c:v>2022-23</c:v>
                  </c:pt>
                  <c:pt idx="5">
                    <c:v>2023-24</c:v>
                  </c:pt>
                </c:lvl>
                <c:lvl>
                  <c:pt idx="0">
                    <c:v>DSHS</c:v>
                  </c:pt>
                  <c:pt idx="2">
                    <c:v>LHD</c:v>
                  </c:pt>
                  <c:pt idx="4">
                    <c:v>All</c:v>
                  </c:pt>
                </c:lvl>
              </c:multiLvlStrCache>
            </c:multiLvlStrRef>
          </c:cat>
          <c:val>
            <c:numRef>
              <c:f>Summary!$B$63:$G$63</c:f>
              <c:numCache>
                <c:formatCode>0%</c:formatCode>
                <c:ptCount val="6"/>
                <c:pt idx="0">
                  <c:v>4.3478260869565216E-2</c:v>
                </c:pt>
                <c:pt idx="1">
                  <c:v>0.20833333333333334</c:v>
                </c:pt>
                <c:pt idx="2">
                  <c:v>0</c:v>
                </c:pt>
                <c:pt idx="3">
                  <c:v>0</c:v>
                </c:pt>
                <c:pt idx="4">
                  <c:v>2.7027027027027029E-2</c:v>
                </c:pt>
                <c:pt idx="5">
                  <c:v>0.11363636363636363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D-46F4-A7D4-B8D816F148D7}"/>
            </c:ext>
          </c:extLst>
        </c:ser>
        <c:ser>
          <c:idx val="2"/>
          <c:order val="2"/>
          <c:tx>
            <c:strRef>
              <c:f>Summary!$A$64</c:f>
              <c:strCache>
                <c:ptCount val="1"/>
                <c:pt idx="0">
                  <c:v>Bachelors Degree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Summary!$B$60:$G$61</c:f>
              <c:multiLvlStrCache>
                <c:ptCount val="6"/>
                <c:lvl>
                  <c:pt idx="0">
                    <c:v>2022-23</c:v>
                  </c:pt>
                  <c:pt idx="1">
                    <c:v>2023-24</c:v>
                  </c:pt>
                  <c:pt idx="2">
                    <c:v>2022-23</c:v>
                  </c:pt>
                  <c:pt idx="3">
                    <c:v>2023-24</c:v>
                  </c:pt>
                  <c:pt idx="4">
                    <c:v>2022-23</c:v>
                  </c:pt>
                  <c:pt idx="5">
                    <c:v>2023-24</c:v>
                  </c:pt>
                </c:lvl>
                <c:lvl>
                  <c:pt idx="0">
                    <c:v>DSHS</c:v>
                  </c:pt>
                  <c:pt idx="2">
                    <c:v>LHD</c:v>
                  </c:pt>
                  <c:pt idx="4">
                    <c:v>All</c:v>
                  </c:pt>
                </c:lvl>
              </c:multiLvlStrCache>
            </c:multiLvlStrRef>
          </c:cat>
          <c:val>
            <c:numRef>
              <c:f>Summary!$B$64:$G$64</c:f>
              <c:numCache>
                <c:formatCode>0%</c:formatCode>
                <c:ptCount val="6"/>
                <c:pt idx="0">
                  <c:v>0.69565217391304346</c:v>
                </c:pt>
                <c:pt idx="1">
                  <c:v>0.33333333333333331</c:v>
                </c:pt>
                <c:pt idx="2">
                  <c:v>0.35714285714285715</c:v>
                </c:pt>
                <c:pt idx="3">
                  <c:v>0.55000000000000004</c:v>
                </c:pt>
                <c:pt idx="4">
                  <c:v>0.56756756756756754</c:v>
                </c:pt>
                <c:pt idx="5">
                  <c:v>0.43181818181818182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D-46F4-A7D4-B8D816F148D7}"/>
            </c:ext>
          </c:extLst>
        </c:ser>
        <c:ser>
          <c:idx val="3"/>
          <c:order val="3"/>
          <c:tx>
            <c:strRef>
              <c:f>Summary!$A$65</c:f>
              <c:strCache>
                <c:ptCount val="1"/>
                <c:pt idx="0">
                  <c:v>Masters Degree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Summary!$B$60:$G$61</c:f>
              <c:multiLvlStrCache>
                <c:ptCount val="6"/>
                <c:lvl>
                  <c:pt idx="0">
                    <c:v>2022-23</c:v>
                  </c:pt>
                  <c:pt idx="1">
                    <c:v>2023-24</c:v>
                  </c:pt>
                  <c:pt idx="2">
                    <c:v>2022-23</c:v>
                  </c:pt>
                  <c:pt idx="3">
                    <c:v>2023-24</c:v>
                  </c:pt>
                  <c:pt idx="4">
                    <c:v>2022-23</c:v>
                  </c:pt>
                  <c:pt idx="5">
                    <c:v>2023-24</c:v>
                  </c:pt>
                </c:lvl>
                <c:lvl>
                  <c:pt idx="0">
                    <c:v>DSHS</c:v>
                  </c:pt>
                  <c:pt idx="2">
                    <c:v>LHD</c:v>
                  </c:pt>
                  <c:pt idx="4">
                    <c:v>All</c:v>
                  </c:pt>
                </c:lvl>
              </c:multiLvlStrCache>
            </c:multiLvlStrRef>
          </c:cat>
          <c:val>
            <c:numRef>
              <c:f>Summary!$B$65:$G$65</c:f>
              <c:numCache>
                <c:formatCode>0%</c:formatCode>
                <c:ptCount val="6"/>
                <c:pt idx="0">
                  <c:v>0.2608695652173913</c:v>
                </c:pt>
                <c:pt idx="1">
                  <c:v>0.375</c:v>
                </c:pt>
                <c:pt idx="2">
                  <c:v>0.5</c:v>
                </c:pt>
                <c:pt idx="3">
                  <c:v>0.25</c:v>
                </c:pt>
                <c:pt idx="4">
                  <c:v>0.35135135135135137</c:v>
                </c:pt>
                <c:pt idx="5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D-46F4-A7D4-B8D816F14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955520"/>
        <c:axId val="375956768"/>
      </c:barChart>
      <c:catAx>
        <c:axId val="37595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956768"/>
        <c:crosses val="autoZero"/>
        <c:auto val="1"/>
        <c:lblAlgn val="ctr"/>
        <c:lblOffset val="100"/>
        <c:noMultiLvlLbl val="0"/>
      </c:catAx>
      <c:valAx>
        <c:axId val="37595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95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B35990-2448-434C-8B05-6F957B5D31F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7341C27-76C8-4D16-B3E9-6D767E1A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6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79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136EF-E315-4BC8-9B27-D14C3FC157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26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7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5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16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8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5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60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16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106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20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650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32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945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57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45439-0BF1-4A09-A9E1-5D276DA2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4639-F21B-4E56-93FB-4E06AE30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657F-B81D-48DD-BFB5-61D74F11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6290F-F67B-4644-8B24-58E89DE83DB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96E36-7512-49B3-9F04-27C4585F1A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FCBB0-7737-4217-B23D-BA1D88D125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63119-48C3-45C9-A380-189A3D7F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DC4DF-89FD-4FAD-8CF7-18DFABD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643BC-FB98-4C69-BF8E-4AF7B2DE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8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B9630-90C4-43D8-9B14-6D372602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F8A65-BA9E-4110-909C-032E3648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876EA-02D7-48BE-84B6-BC94EAB5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5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F6314-C94A-47CC-BAC2-2BB78AAA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0572-8076-4861-A49F-E437C465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7C34-B387-4029-AFC5-2779B042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79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4E34B-8B5A-4263-8067-C6C8DB26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88F52-98DA-4799-94DF-5A6B75DB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437CD-6171-42E9-813C-C0535CD2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6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43927-5E39-4A12-AC0A-C551E1E6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7205-98F3-49A5-9E40-039770D9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1F0D0-7E85-4CDA-9702-DC39A57C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6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7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461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51" r:id="rId2"/>
    <p:sldLayoutId id="2147483662" r:id="rId3"/>
    <p:sldLayoutId id="2147483652" r:id="rId4"/>
    <p:sldLayoutId id="2147483672" r:id="rId5"/>
    <p:sldLayoutId id="2147483673" r:id="rId6"/>
    <p:sldLayoutId id="2147483653" r:id="rId7"/>
    <p:sldLayoutId id="2147483697" r:id="rId8"/>
    <p:sldLayoutId id="2147483674" r:id="rId9"/>
    <p:sldLayoutId id="2147483702" r:id="rId10"/>
    <p:sldLayoutId id="2147483655" r:id="rId11"/>
    <p:sldLayoutId id="2147483658" r:id="rId12"/>
    <p:sldLayoutId id="214748370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703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70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abirebuildhealth.org/abilene-taylor-coun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47445"/>
            <a:ext cx="10515600" cy="2873190"/>
          </a:xfrm>
        </p:spPr>
        <p:txBody>
          <a:bodyPr/>
          <a:lstStyle/>
          <a:p>
            <a:pPr algn="ctr"/>
            <a:r>
              <a:rPr lang="en-US" sz="6600"/>
              <a:t>Community Conversations </a:t>
            </a:r>
            <a:br>
              <a:rPr lang="en-US" sz="6600"/>
            </a:br>
            <a:r>
              <a:rPr lang="en-US" sz="6600"/>
              <a:t>on Health</a:t>
            </a:r>
            <a:r>
              <a:rPr lang="en-US"/>
              <a:t> </a:t>
            </a:r>
            <a:br>
              <a:rPr lang="en-US"/>
            </a:br>
            <a:endParaRPr lang="en-US" sz="6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F31C2-B7D5-4025-8D00-93A5D887F247}"/>
              </a:ext>
            </a:extLst>
          </p:cNvPr>
          <p:cNvSpPr/>
          <p:nvPr/>
        </p:nvSpPr>
        <p:spPr>
          <a:xfrm>
            <a:off x="319274" y="2846944"/>
            <a:ext cx="11737075" cy="107369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203200" dir="8640000" sx="114000" sy="114000" rotWithShape="0">
              <a:srgbClr val="000000">
                <a:alpha val="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0">
                <a:solidFill>
                  <a:srgbClr val="FFFFFF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REDUCING HEALTH DISPARITIES</a:t>
            </a:r>
            <a:r>
              <a:rPr lang="en-US" sz="2400" b="1" spc="10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pc="100">
                <a:solidFill>
                  <a:schemeClr val="bg1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|</a:t>
            </a:r>
            <a:r>
              <a:rPr lang="en-US" sz="2400" spc="10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00">
                <a:solidFill>
                  <a:srgbClr val="FFFFFF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BUILDING HEALTHIER COMMUNITIES</a:t>
            </a:r>
            <a:r>
              <a:rPr lang="en-US" sz="2400" b="1" spc="10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0">
                <a:solidFill>
                  <a:schemeClr val="bg1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ESTABLISHING STRONGER PARTNERSHIPS </a:t>
            </a:r>
            <a:endParaRPr lang="en-US" sz="2400">
              <a:solidFill>
                <a:srgbClr val="000000"/>
              </a:solidFill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A11AC-B24B-457E-AC8E-C8058FC7FB66}"/>
              </a:ext>
            </a:extLst>
          </p:cNvPr>
          <p:cNvSpPr txBox="1"/>
          <p:nvPr/>
        </p:nvSpPr>
        <p:spPr>
          <a:xfrm>
            <a:off x="2470576" y="4327310"/>
            <a:ext cx="7434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Update to PHFPC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Office of Public Health Policy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Center for Public Health Policy and Practice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December 7,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5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CE93B5D-1144-4DB2-B937-686D3B9F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9332"/>
            <a:ext cx="5129784" cy="39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Pilot Community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8DD8E-9B9D-4555-B63E-530C042FF7E6}"/>
              </a:ext>
            </a:extLst>
          </p:cNvPr>
          <p:cNvSpPr txBox="1"/>
          <p:nvPr/>
        </p:nvSpPr>
        <p:spPr>
          <a:xfrm>
            <a:off x="6343656" y="1773032"/>
            <a:ext cx="5543543" cy="4555093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/>
              <a:t>UTRGV Area Health Education Center (AHEC):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Piloting an intervention to provide health education and connect families to health and social services at clinics in Starr, Hidalgo, and Cameron Counties (~7,000 total population).</a:t>
            </a:r>
            <a:endParaRPr lang="en-US" sz="1800">
              <a:effectLst/>
              <a:latin typeface="Calibri" panose="020F050202020403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Built community resource directories with organizations and eligibility criteria for:</a:t>
            </a:r>
            <a:endParaRPr lang="en-US">
              <a:latin typeface="Calibri" panose="020F050202020403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I</a:t>
            </a:r>
            <a:r>
              <a:rPr lang="en-US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ndigent care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Health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M</a:t>
            </a:r>
            <a:r>
              <a:rPr lang="en-US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ental health and</a:t>
            </a: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 substance abuse services</a:t>
            </a:r>
            <a:r>
              <a:rPr lang="en-US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H</a:t>
            </a:r>
            <a:r>
              <a:rPr lang="en-US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ousing and food assistance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T</a:t>
            </a:r>
            <a:r>
              <a:rPr lang="en-US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ransportation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W</a:t>
            </a:r>
            <a:r>
              <a:rPr lang="en-US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orkforce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Cultural and arts education</a:t>
            </a:r>
            <a:endParaRPr lang="en-US">
              <a:effectLst/>
              <a:latin typeface="Calibri" panose="020F050202020403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Program has connected hundreds of clinic patients to needed resources.</a:t>
            </a:r>
            <a:endParaRPr lang="en-US" sz="1800">
              <a:effectLst/>
              <a:latin typeface="Calibri" panose="020F0502020204030204" pitchFamily="34" charset="0"/>
              <a:ea typeface="Verdan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53C3F-6FA5-491B-9A31-C35262AD9AEC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884023" y="1773032"/>
            <a:ext cx="2459634" cy="39818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C8F69-0D44-461B-98B9-C110B9A5F80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3884023" y="5754876"/>
            <a:ext cx="2459632" cy="5732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AA1413-6B4A-4961-B221-CBCD15BB3FEE}"/>
              </a:ext>
            </a:extLst>
          </p:cNvPr>
          <p:cNvSpPr/>
          <p:nvPr/>
        </p:nvSpPr>
        <p:spPr>
          <a:xfrm>
            <a:off x="3017843" y="5587923"/>
            <a:ext cx="866180" cy="33390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CE93B5D-1144-4DB2-B937-686D3B9F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9332"/>
            <a:ext cx="5129784" cy="39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Pilot Community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8DD8E-9B9D-4555-B63E-530C042FF7E6}"/>
              </a:ext>
            </a:extLst>
          </p:cNvPr>
          <p:cNvSpPr txBox="1"/>
          <p:nvPr/>
        </p:nvSpPr>
        <p:spPr>
          <a:xfrm>
            <a:off x="6343657" y="1773032"/>
            <a:ext cx="5181600" cy="3754874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/>
              <a:t>Texas Parks &amp; Wildlife Department (TPWD) and Texas Children in Nature Network (</a:t>
            </a:r>
            <a:r>
              <a:rPr lang="en-US" sz="2000" b="1" err="1"/>
              <a:t>TCiNN</a:t>
            </a:r>
            <a:r>
              <a:rPr lang="en-US" sz="2000" b="1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TCiNN</a:t>
            </a:r>
            <a:r>
              <a:rPr lang="en-US" sz="1800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 is planning to launch the Nature Smart Libraries and nature backpacks programs at local libraries in the Rio Grande Valley.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Nature Smart Libraries maximize local resources and partnerships to activate libraries as community spaces for nature connection and getting children and families active outdoors.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TCiNN</a:t>
            </a:r>
            <a:r>
              <a:rPr lang="en-US" sz="1800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 secured additional funding from the</a:t>
            </a:r>
            <a:r>
              <a:rPr lang="en-US">
                <a:latin typeface="Calibri" panose="020F050202020403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Driscoll Children's Hospital to help launch the program at 8 libraries across the Rio Grande Valley.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53C3F-6FA5-491B-9A31-C35262AD9AEC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884023" y="1773032"/>
            <a:ext cx="2459634" cy="39818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C8F69-0D44-461B-98B9-C110B9A5F809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884023" y="5527906"/>
            <a:ext cx="2459634" cy="22697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AA1413-6B4A-4961-B221-CBCD15BB3FEE}"/>
              </a:ext>
            </a:extLst>
          </p:cNvPr>
          <p:cNvSpPr/>
          <p:nvPr/>
        </p:nvSpPr>
        <p:spPr>
          <a:xfrm>
            <a:off x="3017843" y="5587923"/>
            <a:ext cx="866180" cy="33390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B9AC5D-8F88-4A24-96E9-B69657AF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Rural Community Health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9CB7A-DCB4-478F-B372-459C8BD7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661"/>
            <a:ext cx="10515600" cy="1538115"/>
          </a:xfrm>
        </p:spPr>
        <p:txBody>
          <a:bodyPr>
            <a:normAutofit/>
          </a:bodyPr>
          <a:lstStyle/>
          <a:p>
            <a:r>
              <a:rPr lang="en-US" sz="2400"/>
              <a:t>The State Office of Rural Health pilot community paramedicine program aims to improve preventive care services and health education in rural communities.</a:t>
            </a:r>
          </a:p>
          <a:p>
            <a:r>
              <a:rPr lang="en-US" sz="2400"/>
              <a:t>Training paramedicine teams is nearly complete and home visits are underway.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1BB3E-FEBE-4EBC-8AEC-D4F86488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8D1AA-0199-4DC1-8A25-1391AD3E9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1" b="8268"/>
          <a:stretch/>
        </p:blipFill>
        <p:spPr>
          <a:xfrm>
            <a:off x="348032" y="3158776"/>
            <a:ext cx="2350676" cy="3015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614393-0A59-47C7-8A1A-276FDB8068F2}"/>
              </a:ext>
            </a:extLst>
          </p:cNvPr>
          <p:cNvSpPr txBox="1"/>
          <p:nvPr/>
        </p:nvSpPr>
        <p:spPr>
          <a:xfrm>
            <a:off x="5283200" y="3133199"/>
            <a:ext cx="6592711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/>
              <a:t>Impact on Individual Texans</a:t>
            </a:r>
          </a:p>
          <a:p>
            <a:pPr>
              <a:spcAft>
                <a:spcPts val="1000"/>
              </a:spcAft>
            </a:pPr>
            <a:r>
              <a:rPr lang="en-US" sz="2000"/>
              <a:t>The Deaf Smith community paramedicine team provided in-home follow up to a client that recently suffered an untreated hip fracture and severe sepsis secondary infection. The client opposed home health services due to a negative experience.</a:t>
            </a:r>
          </a:p>
          <a:p>
            <a:r>
              <a:rPr lang="en-US" sz="2000"/>
              <a:t>The community paramedicine team established a trusting relationship, helped set up home health services for the client, and continues to visit the client and assist in coordinating care and connecting to social services. 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900DAB-DBA5-4690-B99B-26B11A02A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10335"/>
          <a:stretch/>
        </p:blipFill>
        <p:spPr>
          <a:xfrm rot="5400000">
            <a:off x="2414063" y="3495331"/>
            <a:ext cx="3023789" cy="2350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F96344-BEBE-484C-9F08-2396354A7D00}"/>
              </a:ext>
            </a:extLst>
          </p:cNvPr>
          <p:cNvSpPr txBox="1"/>
          <p:nvPr/>
        </p:nvSpPr>
        <p:spPr>
          <a:xfrm>
            <a:off x="316089" y="6173986"/>
            <a:ext cx="476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 and stories have been obtained with verbal consent from the participants and are the property of Amy S Jarosek, LP CHW.</a:t>
            </a:r>
            <a:endParaRPr lang="en-US" sz="100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3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C3929B-9CB9-407C-B4A3-E89442FC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 Activities Overview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33E31F2-449C-49AC-9E1F-5CE75166D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3360" y="3538289"/>
            <a:ext cx="4386460" cy="788671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/>
              <a:t>Increase and improve data collection and reporting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B2BB817-E29B-4D94-90C3-6BAF7CC2913B}"/>
              </a:ext>
            </a:extLst>
          </p:cNvPr>
          <p:cNvGraphicFramePr>
            <a:graphicFrameLocks noGrp="1"/>
          </p:cNvGraphicFramePr>
          <p:nvPr>
            <p:ph type="pic" sz="quarter" idx="11"/>
          </p:nvPr>
        </p:nvGraphicFramePr>
        <p:xfrm>
          <a:off x="6733035" y="2041539"/>
          <a:ext cx="4813705" cy="404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3038E90-6018-449B-B847-F92BA7DE3F67}"/>
              </a:ext>
            </a:extLst>
          </p:cNvPr>
          <p:cNvGrpSpPr/>
          <p:nvPr/>
        </p:nvGrpSpPr>
        <p:grpSpPr>
          <a:xfrm>
            <a:off x="6096000" y="2065579"/>
            <a:ext cx="5843955" cy="4356860"/>
            <a:chOff x="949566" y="2622008"/>
            <a:chExt cx="5843955" cy="43568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BCF163-CD93-4A5F-8E7D-6194E986ACC3}"/>
                </a:ext>
              </a:extLst>
            </p:cNvPr>
            <p:cNvSpPr txBox="1"/>
            <p:nvPr/>
          </p:nvSpPr>
          <p:spPr>
            <a:xfrm>
              <a:off x="5289123" y="2622008"/>
              <a:ext cx="1504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Local Health Departments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BDBD40-EC3A-465C-A686-977FE8FDA23E}"/>
                </a:ext>
              </a:extLst>
            </p:cNvPr>
            <p:cNvSpPr txBox="1"/>
            <p:nvPr/>
          </p:nvSpPr>
          <p:spPr>
            <a:xfrm>
              <a:off x="949566" y="2677644"/>
              <a:ext cx="218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DSHS Central and Regional Offices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CCB22C-DCA1-49BE-A928-817ABC61E7D3}"/>
                </a:ext>
              </a:extLst>
            </p:cNvPr>
            <p:cNvSpPr txBox="1"/>
            <p:nvPr/>
          </p:nvSpPr>
          <p:spPr>
            <a:xfrm>
              <a:off x="2848419" y="6609536"/>
              <a:ext cx="2290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State Agency Partners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B64DD5-801B-4304-AF85-5081CCBF2FA3}"/>
              </a:ext>
            </a:extLst>
          </p:cNvPr>
          <p:cNvSpPr txBox="1"/>
          <p:nvPr/>
        </p:nvSpPr>
        <p:spPr>
          <a:xfrm>
            <a:off x="8278428" y="3810161"/>
            <a:ext cx="173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Grant Partners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FD8C1-88CE-48DD-884E-B9D3E3B0D604}"/>
              </a:ext>
            </a:extLst>
          </p:cNvPr>
          <p:cNvSpPr txBox="1"/>
          <p:nvPr/>
        </p:nvSpPr>
        <p:spPr>
          <a:xfrm>
            <a:off x="511529" y="2041539"/>
            <a:ext cx="558447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/>
              <a:t>Current funding from 6/1/2021 – 5/31/2024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/>
              <a:t>Activities focus on 3 key CDC strategies: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B2A3E8-4374-483F-9A19-FD48BF9813C9}"/>
              </a:ext>
            </a:extLst>
          </p:cNvPr>
          <p:cNvGrpSpPr/>
          <p:nvPr/>
        </p:nvGrpSpPr>
        <p:grpSpPr>
          <a:xfrm>
            <a:off x="838200" y="3353917"/>
            <a:ext cx="984624" cy="3032486"/>
            <a:chOff x="496382" y="3462594"/>
            <a:chExt cx="984624" cy="303248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9CBDD4-9D69-4E5D-B18A-403137406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77" y="5522037"/>
              <a:ext cx="973043" cy="973043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096702-90F2-4B20-B8AE-697256734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963" y="4487074"/>
              <a:ext cx="973043" cy="973043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1AF8809-2CBF-4E10-84B4-E35529162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382" y="3462594"/>
              <a:ext cx="973043" cy="973043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Graphic 16" descr="Bar chart with solid fill">
              <a:extLst>
                <a:ext uri="{FF2B5EF4-FFF2-40B4-BE49-F238E27FC236}">
                  <a16:creationId xmlns:a16="http://schemas.microsoft.com/office/drawing/2014/main" id="{2F893F33-301C-4142-A60F-F62F2CE47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6694" y="3537635"/>
              <a:ext cx="777240" cy="777240"/>
            </a:xfrm>
            <a:prstGeom prst="rect">
              <a:avLst/>
            </a:prstGeom>
          </p:spPr>
        </p:pic>
        <p:pic>
          <p:nvPicPr>
            <p:cNvPr id="3" name="Graphic 2" descr="Group with solid fill">
              <a:extLst>
                <a:ext uri="{FF2B5EF4-FFF2-40B4-BE49-F238E27FC236}">
                  <a16:creationId xmlns:a16="http://schemas.microsoft.com/office/drawing/2014/main" id="{9ED7A351-2D59-41D1-95DE-750779633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6694" y="4584975"/>
              <a:ext cx="777240" cy="777240"/>
            </a:xfrm>
            <a:prstGeom prst="rect">
              <a:avLst/>
            </a:prstGeom>
          </p:spPr>
        </p:pic>
        <p:pic>
          <p:nvPicPr>
            <p:cNvPr id="7" name="Graphic 6" descr="Cheers with solid fill">
              <a:extLst>
                <a:ext uri="{FF2B5EF4-FFF2-40B4-BE49-F238E27FC236}">
                  <a16:creationId xmlns:a16="http://schemas.microsoft.com/office/drawing/2014/main" id="{6F5CA5A1-D900-47E0-B363-C6FCC64DA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1798" y="5645199"/>
              <a:ext cx="777240" cy="777240"/>
            </a:xfrm>
            <a:prstGeom prst="rect">
              <a:avLst/>
            </a:prstGeom>
          </p:spPr>
        </p:pic>
      </p:grp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5550543-4079-4020-8368-C4D8F9DEA35B}"/>
              </a:ext>
            </a:extLst>
          </p:cNvPr>
          <p:cNvSpPr txBox="1">
            <a:spLocks/>
          </p:cNvSpPr>
          <p:nvPr/>
        </p:nvSpPr>
        <p:spPr>
          <a:xfrm>
            <a:off x="1953360" y="5640602"/>
            <a:ext cx="4654658" cy="60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/>
              <a:t>Mobilize and support partners and collaborators</a:t>
            </a:r>
          </a:p>
          <a:p>
            <a:endParaRPr lang="en-US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A17B4FCF-AE39-4CC7-B4E4-B2592F52B95E}"/>
              </a:ext>
            </a:extLst>
          </p:cNvPr>
          <p:cNvSpPr txBox="1">
            <a:spLocks/>
          </p:cNvSpPr>
          <p:nvPr/>
        </p:nvSpPr>
        <p:spPr>
          <a:xfrm>
            <a:off x="1953360" y="4541524"/>
            <a:ext cx="4654658" cy="97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000"/>
              <a:t>Build, leverage, and expand infrastructure and support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E173B-1319-42FC-A81C-528647D0C6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0CBCF4AE-EEE1-4033-8928-829C50AF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A1D1CA-5FEC-4D6F-94BC-A7D8583AB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81465"/>
            <a:ext cx="8449056" cy="6528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45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4FC077-DA7F-4F73-8AB9-CADC522A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Cost Extension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B134D-1C4B-4C39-BD8B-BF45178A6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51 of 54 LHD and state agency contractors chose to extend through May 2024 </a:t>
            </a:r>
          </a:p>
          <a:p>
            <a:pPr>
              <a:spcAft>
                <a:spcPts val="600"/>
              </a:spcAft>
            </a:pPr>
            <a:r>
              <a:rPr lang="en-US"/>
              <a:t>Execution of all contract amendments expected by early 2023</a:t>
            </a:r>
          </a:p>
          <a:p>
            <a:pPr>
              <a:spcAft>
                <a:spcPts val="600"/>
              </a:spcAft>
            </a:pPr>
            <a:r>
              <a:rPr lang="en-US"/>
              <a:t>Contract amendments include additional deliverables:</a:t>
            </a:r>
          </a:p>
          <a:p>
            <a:pPr lvl="1">
              <a:spcBef>
                <a:spcPts val="1000"/>
              </a:spcBef>
            </a:pPr>
            <a:r>
              <a:rPr lang="en-US" sz="2600"/>
              <a:t>Complete an updated work plan to forecast activities through May 2024</a:t>
            </a:r>
          </a:p>
          <a:p>
            <a:pPr lvl="1">
              <a:spcBef>
                <a:spcPts val="1000"/>
              </a:spcBef>
            </a:pPr>
            <a:r>
              <a:rPr lang="en-US" sz="2600"/>
              <a:t>Submit a success story deliverable at the conclusion of the grant</a:t>
            </a:r>
          </a:p>
          <a:p>
            <a:pPr lvl="1">
              <a:spcBef>
                <a:spcPts val="1000"/>
              </a:spcBef>
            </a:pPr>
            <a:r>
              <a:rPr lang="en-US" sz="2600"/>
              <a:t>Participate in brief grant evaluation activities, such as surveys or short interviews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FB2312-2706-417C-BF48-120C9726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293"/>
            <a:ext cx="10515600" cy="1325563"/>
          </a:xfrm>
        </p:spPr>
        <p:txBody>
          <a:bodyPr/>
          <a:lstStyle/>
          <a:p>
            <a:r>
              <a:rPr lang="en-US"/>
              <a:t>2023-24 Fellowship Timeline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755D43-9A6A-4469-84BA-CBE9B2803EA3}"/>
              </a:ext>
            </a:extLst>
          </p:cNvPr>
          <p:cNvCxnSpPr>
            <a:cxnSpLocks/>
          </p:cNvCxnSpPr>
          <p:nvPr/>
        </p:nvCxnSpPr>
        <p:spPr>
          <a:xfrm>
            <a:off x="1317667" y="4273672"/>
            <a:ext cx="0" cy="65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096B97B-3F3F-43AD-AF56-5D67C18920EF}"/>
              </a:ext>
            </a:extLst>
          </p:cNvPr>
          <p:cNvCxnSpPr>
            <a:cxnSpLocks/>
          </p:cNvCxnSpPr>
          <p:nvPr/>
        </p:nvCxnSpPr>
        <p:spPr>
          <a:xfrm flipV="1">
            <a:off x="7637180" y="4273672"/>
            <a:ext cx="0" cy="65024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BF1A318-918C-4AB8-9639-143917E0D193}"/>
              </a:ext>
            </a:extLst>
          </p:cNvPr>
          <p:cNvCxnSpPr>
            <a:cxnSpLocks/>
          </p:cNvCxnSpPr>
          <p:nvPr/>
        </p:nvCxnSpPr>
        <p:spPr>
          <a:xfrm flipV="1">
            <a:off x="3369538" y="4273672"/>
            <a:ext cx="0" cy="650240"/>
          </a:xfrm>
          <a:prstGeom prst="line">
            <a:avLst/>
          </a:prstGeom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ooter Text">
            <a:extLst>
              <a:ext uri="{FF2B5EF4-FFF2-40B4-BE49-F238E27FC236}">
                <a16:creationId xmlns:a16="http://schemas.microsoft.com/office/drawing/2014/main" id="{6B0352F7-A080-45D1-8835-F8DC4F31A34A}"/>
              </a:ext>
            </a:extLst>
          </p:cNvPr>
          <p:cNvSpPr txBox="1"/>
          <p:nvPr/>
        </p:nvSpPr>
        <p:spPr>
          <a:xfrm>
            <a:off x="6630255" y="3075541"/>
            <a:ext cx="2026113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FELLOW </a:t>
            </a:r>
            <a:r>
              <a:rPr lang="en-US" sz="1400" b="1">
                <a:solidFill>
                  <a:srgbClr val="4472C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INTERVIEWS AND SELECTION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6" name="Footer Text">
            <a:extLst>
              <a:ext uri="{FF2B5EF4-FFF2-40B4-BE49-F238E27FC236}">
                <a16:creationId xmlns:a16="http://schemas.microsoft.com/office/drawing/2014/main" id="{C8377B31-0CE2-481C-BF03-E4C6336D68AE}"/>
              </a:ext>
            </a:extLst>
          </p:cNvPr>
          <p:cNvSpPr txBox="1"/>
          <p:nvPr/>
        </p:nvSpPr>
        <p:spPr>
          <a:xfrm>
            <a:off x="9900387" y="3103169"/>
            <a:ext cx="2044442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FELLOWSHIPS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BEGIN</a:t>
            </a:r>
          </a:p>
        </p:txBody>
      </p:sp>
      <p:sp>
        <p:nvSpPr>
          <p:cNvPr id="67" name="Footer Text">
            <a:extLst>
              <a:ext uri="{FF2B5EF4-FFF2-40B4-BE49-F238E27FC236}">
                <a16:creationId xmlns:a16="http://schemas.microsoft.com/office/drawing/2014/main" id="{DAC295B0-D3C1-498E-9C64-64A728071B6B}"/>
              </a:ext>
            </a:extLst>
          </p:cNvPr>
          <p:cNvSpPr txBox="1"/>
          <p:nvPr/>
        </p:nvSpPr>
        <p:spPr>
          <a:xfrm>
            <a:off x="264737" y="3398707"/>
            <a:ext cx="2044442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4472C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PROMOTION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8" name="Footer Text">
            <a:extLst>
              <a:ext uri="{FF2B5EF4-FFF2-40B4-BE49-F238E27FC236}">
                <a16:creationId xmlns:a16="http://schemas.microsoft.com/office/drawing/2014/main" id="{C53E72D1-88E0-4426-BD5E-40C41663E9F4}"/>
              </a:ext>
            </a:extLst>
          </p:cNvPr>
          <p:cNvSpPr txBox="1"/>
          <p:nvPr/>
        </p:nvSpPr>
        <p:spPr>
          <a:xfrm>
            <a:off x="5575633" y="4226535"/>
            <a:ext cx="2044442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FELLOW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APPLICATIONS DUE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AB40772-4666-4878-BAE4-728D47AD7CCE}"/>
              </a:ext>
            </a:extLst>
          </p:cNvPr>
          <p:cNvSpPr/>
          <p:nvPr/>
        </p:nvSpPr>
        <p:spPr>
          <a:xfrm flipV="1">
            <a:off x="10323215" y="5050626"/>
            <a:ext cx="1160326" cy="1160326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9F8C44B-05CB-4A39-B948-DAB99AEBA1E3}"/>
              </a:ext>
            </a:extLst>
          </p:cNvPr>
          <p:cNvSpPr/>
          <p:nvPr/>
        </p:nvSpPr>
        <p:spPr>
          <a:xfrm flipV="1">
            <a:off x="1803699" y="1759608"/>
            <a:ext cx="1160326" cy="1160326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C32D684-FE05-496E-8B68-912BE78A4379}"/>
              </a:ext>
            </a:extLst>
          </p:cNvPr>
          <p:cNvSpPr/>
          <p:nvPr/>
        </p:nvSpPr>
        <p:spPr>
          <a:xfrm flipV="1">
            <a:off x="7057017" y="5050626"/>
            <a:ext cx="1160326" cy="1160326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ooter Text">
            <a:extLst>
              <a:ext uri="{FF2B5EF4-FFF2-40B4-BE49-F238E27FC236}">
                <a16:creationId xmlns:a16="http://schemas.microsoft.com/office/drawing/2014/main" id="{EED3D54C-4723-4D3F-A352-AA72249C3C5E}"/>
              </a:ext>
            </a:extLst>
          </p:cNvPr>
          <p:cNvSpPr txBox="1"/>
          <p:nvPr/>
        </p:nvSpPr>
        <p:spPr>
          <a:xfrm>
            <a:off x="2365777" y="3075541"/>
            <a:ext cx="2044442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HOST </a:t>
            </a:r>
            <a:r>
              <a:rPr lang="en-US" sz="1400" b="1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SELECTION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6CB7F-89AA-48EE-9898-5F59EBE2B576}"/>
              </a:ext>
            </a:extLst>
          </p:cNvPr>
          <p:cNvGrpSpPr/>
          <p:nvPr/>
        </p:nvGrpSpPr>
        <p:grpSpPr>
          <a:xfrm>
            <a:off x="737504" y="5050626"/>
            <a:ext cx="1160326" cy="1160326"/>
            <a:chOff x="1240571" y="1901051"/>
            <a:chExt cx="1160326" cy="116032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F09E3E8-1369-42A8-BF7F-F67BDEE4E07B}"/>
                </a:ext>
              </a:extLst>
            </p:cNvPr>
            <p:cNvSpPr/>
            <p:nvPr/>
          </p:nvSpPr>
          <p:spPr>
            <a:xfrm>
              <a:off x="1240571" y="1901051"/>
              <a:ext cx="1160326" cy="11603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" name="Graphic 101" descr="Online meeting outline">
              <a:extLst>
                <a:ext uri="{FF2B5EF4-FFF2-40B4-BE49-F238E27FC236}">
                  <a16:creationId xmlns:a16="http://schemas.microsoft.com/office/drawing/2014/main" id="{6BA59618-E7BB-4460-8695-E6A1B22A7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694" y="2027954"/>
              <a:ext cx="914400" cy="914400"/>
            </a:xfrm>
            <a:prstGeom prst="rect">
              <a:avLst/>
            </a:prstGeom>
          </p:spPr>
        </p:pic>
      </p:grpSp>
      <p:pic>
        <p:nvPicPr>
          <p:cNvPr id="106" name="Graphic 105" descr="Boardroom outline">
            <a:extLst>
              <a:ext uri="{FF2B5EF4-FFF2-40B4-BE49-F238E27FC236}">
                <a16:creationId xmlns:a16="http://schemas.microsoft.com/office/drawing/2014/main" id="{58387490-0120-4670-8576-087105992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9980" y="5173589"/>
            <a:ext cx="914400" cy="914400"/>
          </a:xfrm>
          <a:prstGeom prst="rect">
            <a:avLst/>
          </a:prstGeom>
        </p:spPr>
      </p:pic>
      <p:pic>
        <p:nvPicPr>
          <p:cNvPr id="110" name="Graphic 109" descr="Head with gears outline">
            <a:extLst>
              <a:ext uri="{FF2B5EF4-FFF2-40B4-BE49-F238E27FC236}">
                <a16:creationId xmlns:a16="http://schemas.microsoft.com/office/drawing/2014/main" id="{4489C672-CF4F-416D-A4F3-7937630D9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338" y="5173589"/>
            <a:ext cx="914400" cy="914400"/>
          </a:xfrm>
          <a:prstGeom prst="rect">
            <a:avLst/>
          </a:prstGeom>
        </p:spPr>
      </p:pic>
      <p:pic>
        <p:nvPicPr>
          <p:cNvPr id="112" name="Graphic 111" descr="Clipboard outline">
            <a:extLst>
              <a:ext uri="{FF2B5EF4-FFF2-40B4-BE49-F238E27FC236}">
                <a16:creationId xmlns:a16="http://schemas.microsoft.com/office/drawing/2014/main" id="{97A608C8-E109-4D09-BFC6-E30697526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710" y="1885160"/>
            <a:ext cx="914400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280763-296B-4592-AE8F-274B927BF0D1}"/>
              </a:ext>
            </a:extLst>
          </p:cNvPr>
          <p:cNvGrpSpPr/>
          <p:nvPr/>
        </p:nvGrpSpPr>
        <p:grpSpPr>
          <a:xfrm>
            <a:off x="738453" y="3817269"/>
            <a:ext cx="9610793" cy="345398"/>
            <a:chOff x="514976" y="3973386"/>
            <a:chExt cx="9610793" cy="34539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9841879-62B3-4A3F-9913-AC912B20CA1F}"/>
                </a:ext>
              </a:extLst>
            </p:cNvPr>
            <p:cNvGrpSpPr/>
            <p:nvPr/>
          </p:nvGrpSpPr>
          <p:grpSpPr>
            <a:xfrm>
              <a:off x="3712836" y="3973386"/>
              <a:ext cx="1083168" cy="345398"/>
              <a:chOff x="6064580" y="3817195"/>
              <a:chExt cx="1777812" cy="345398"/>
            </a:xfrm>
          </p:grpSpPr>
          <p:sp>
            <p:nvSpPr>
              <p:cNvPr id="99" name="Freeform 158">
                <a:extLst>
                  <a:ext uri="{FF2B5EF4-FFF2-40B4-BE49-F238E27FC236}">
                    <a16:creationId xmlns:a16="http://schemas.microsoft.com/office/drawing/2014/main" id="{60357625-D9FD-4198-BB73-E5045406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580" y="3817195"/>
                <a:ext cx="1777812" cy="345398"/>
              </a:xfrm>
              <a:custGeom>
                <a:avLst/>
                <a:gdLst>
                  <a:gd name="T0" fmla="*/ 0 w 1360"/>
                  <a:gd name="T1" fmla="*/ 0 h 299"/>
                  <a:gd name="T2" fmla="*/ 1245 w 1360"/>
                  <a:gd name="T3" fmla="*/ 0 h 299"/>
                  <a:gd name="T4" fmla="*/ 1360 w 1360"/>
                  <a:gd name="T5" fmla="*/ 146 h 299"/>
                  <a:gd name="T6" fmla="*/ 1245 w 1360"/>
                  <a:gd name="T7" fmla="*/ 299 h 299"/>
                  <a:gd name="T8" fmla="*/ 0 w 1360"/>
                  <a:gd name="T9" fmla="*/ 299 h 299"/>
                  <a:gd name="T10" fmla="*/ 115 w 1360"/>
                  <a:gd name="T11" fmla="*/ 156 h 299"/>
                  <a:gd name="T12" fmla="*/ 0 w 1360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0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December</a:t>
                </a:r>
              </a:p>
            </p:txBody>
          </p:sp>
          <p:sp>
            <p:nvSpPr>
              <p:cNvPr id="100" name="Freeform 159">
                <a:extLst>
                  <a:ext uri="{FF2B5EF4-FFF2-40B4-BE49-F238E27FC236}">
                    <a16:creationId xmlns:a16="http://schemas.microsoft.com/office/drawing/2014/main" id="{CCB6C3E3-9FD4-4008-99E4-C75A48287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025" y="3865549"/>
                <a:ext cx="966145" cy="250990"/>
              </a:xfrm>
              <a:custGeom>
                <a:avLst/>
                <a:gdLst>
                  <a:gd name="T0" fmla="*/ 650 w 737"/>
                  <a:gd name="T1" fmla="*/ 0 h 219"/>
                  <a:gd name="T2" fmla="*/ 654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4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6 w 737"/>
                  <a:gd name="T25" fmla="*/ 203 h 219"/>
                  <a:gd name="T26" fmla="*/ 717 w 737"/>
                  <a:gd name="T27" fmla="*/ 107 h 219"/>
                  <a:gd name="T28" fmla="*/ 644 w 737"/>
                  <a:gd name="T29" fmla="*/ 12 h 219"/>
                  <a:gd name="T30" fmla="*/ 642 w 737"/>
                  <a:gd name="T31" fmla="*/ 8 h 219"/>
                  <a:gd name="T32" fmla="*/ 642 w 737"/>
                  <a:gd name="T33" fmla="*/ 4 h 219"/>
                  <a:gd name="T34" fmla="*/ 646 w 737"/>
                  <a:gd name="T35" fmla="*/ 0 h 219"/>
                  <a:gd name="T36" fmla="*/ 650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0" y="0"/>
                    </a:moveTo>
                    <a:lnTo>
                      <a:pt x="654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4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6" y="203"/>
                    </a:lnTo>
                    <a:lnTo>
                      <a:pt x="717" y="107"/>
                    </a:lnTo>
                    <a:lnTo>
                      <a:pt x="644" y="12"/>
                    </a:lnTo>
                    <a:lnTo>
                      <a:pt x="642" y="8"/>
                    </a:lnTo>
                    <a:lnTo>
                      <a:pt x="642" y="4"/>
                    </a:lnTo>
                    <a:lnTo>
                      <a:pt x="646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039AA58-F3BD-4E63-8188-781A4E8DC416}"/>
                </a:ext>
              </a:extLst>
            </p:cNvPr>
            <p:cNvGrpSpPr/>
            <p:nvPr/>
          </p:nvGrpSpPr>
          <p:grpSpPr>
            <a:xfrm>
              <a:off x="1580930" y="3973386"/>
              <a:ext cx="1084762" cy="345398"/>
              <a:chOff x="2618925" y="3817195"/>
              <a:chExt cx="1780428" cy="345398"/>
            </a:xfrm>
          </p:grpSpPr>
          <p:sp>
            <p:nvSpPr>
              <p:cNvPr id="97" name="Freeform 360">
                <a:extLst>
                  <a:ext uri="{FF2B5EF4-FFF2-40B4-BE49-F238E27FC236}">
                    <a16:creationId xmlns:a16="http://schemas.microsoft.com/office/drawing/2014/main" id="{7882B9A1-946F-4C68-82C3-506742B5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925" y="3817195"/>
                <a:ext cx="1780428" cy="345398"/>
              </a:xfrm>
              <a:custGeom>
                <a:avLst/>
                <a:gdLst>
                  <a:gd name="T0" fmla="*/ 0 w 1359"/>
                  <a:gd name="T1" fmla="*/ 0 h 299"/>
                  <a:gd name="T2" fmla="*/ 1245 w 1359"/>
                  <a:gd name="T3" fmla="*/ 0 h 299"/>
                  <a:gd name="T4" fmla="*/ 1359 w 1359"/>
                  <a:gd name="T5" fmla="*/ 146 h 299"/>
                  <a:gd name="T6" fmla="*/ 1245 w 1359"/>
                  <a:gd name="T7" fmla="*/ 299 h 299"/>
                  <a:gd name="T8" fmla="*/ 0 w 1359"/>
                  <a:gd name="T9" fmla="*/ 299 h 299"/>
                  <a:gd name="T10" fmla="*/ 114 w 1359"/>
                  <a:gd name="T11" fmla="*/ 156 h 299"/>
                  <a:gd name="T12" fmla="*/ 0 w 1359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9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9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4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October</a:t>
                </a:r>
              </a:p>
            </p:txBody>
          </p:sp>
          <p:sp>
            <p:nvSpPr>
              <p:cNvPr id="98" name="Freeform 361">
                <a:extLst>
                  <a:ext uri="{FF2B5EF4-FFF2-40B4-BE49-F238E27FC236}">
                    <a16:creationId xmlns:a16="http://schemas.microsoft.com/office/drawing/2014/main" id="{CAFE65C1-96E7-4658-B9BE-F68962EFB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753" y="3865549"/>
                <a:ext cx="966145" cy="250990"/>
              </a:xfrm>
              <a:custGeom>
                <a:avLst/>
                <a:gdLst>
                  <a:gd name="T0" fmla="*/ 651 w 737"/>
                  <a:gd name="T1" fmla="*/ 0 h 219"/>
                  <a:gd name="T2" fmla="*/ 655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5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7 w 737"/>
                  <a:gd name="T25" fmla="*/ 203 h 219"/>
                  <a:gd name="T26" fmla="*/ 718 w 737"/>
                  <a:gd name="T27" fmla="*/ 107 h 219"/>
                  <a:gd name="T28" fmla="*/ 645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7 w 737"/>
                  <a:gd name="T35" fmla="*/ 0 h 219"/>
                  <a:gd name="T36" fmla="*/ 651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1" y="0"/>
                    </a:moveTo>
                    <a:lnTo>
                      <a:pt x="655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5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7" y="203"/>
                    </a:lnTo>
                    <a:lnTo>
                      <a:pt x="718" y="107"/>
                    </a:lnTo>
                    <a:lnTo>
                      <a:pt x="645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7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7D54E14-66FC-4282-AFCC-D392F239F319}"/>
                </a:ext>
              </a:extLst>
            </p:cNvPr>
            <p:cNvGrpSpPr/>
            <p:nvPr/>
          </p:nvGrpSpPr>
          <p:grpSpPr>
            <a:xfrm>
              <a:off x="514976" y="3973386"/>
              <a:ext cx="1083168" cy="345398"/>
              <a:chOff x="896099" y="3817195"/>
              <a:chExt cx="1777812" cy="345398"/>
            </a:xfrm>
          </p:grpSpPr>
          <p:sp>
            <p:nvSpPr>
              <p:cNvPr id="95" name="Freeform 472">
                <a:extLst>
                  <a:ext uri="{FF2B5EF4-FFF2-40B4-BE49-F238E27FC236}">
                    <a16:creationId xmlns:a16="http://schemas.microsoft.com/office/drawing/2014/main" id="{2971241F-610A-4349-B396-27F630817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099" y="3817195"/>
                <a:ext cx="1777812" cy="345398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September</a:t>
                </a:r>
              </a:p>
            </p:txBody>
          </p:sp>
          <p:sp>
            <p:nvSpPr>
              <p:cNvPr id="96" name="Freeform 473">
                <a:extLst>
                  <a:ext uri="{FF2B5EF4-FFF2-40B4-BE49-F238E27FC236}">
                    <a16:creationId xmlns:a16="http://schemas.microsoft.com/office/drawing/2014/main" id="{10B09A0B-93CD-4AE1-B097-A338A4823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926" y="3865549"/>
                <a:ext cx="966145" cy="25099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6CC3E4E-6134-41DE-99C4-941AD55DD367}"/>
                </a:ext>
              </a:extLst>
            </p:cNvPr>
            <p:cNvGrpSpPr/>
            <p:nvPr/>
          </p:nvGrpSpPr>
          <p:grpSpPr>
            <a:xfrm>
              <a:off x="2648478" y="3973386"/>
              <a:ext cx="1081572" cy="345398"/>
              <a:chOff x="4346988" y="3817195"/>
              <a:chExt cx="1775192" cy="345398"/>
            </a:xfrm>
          </p:grpSpPr>
          <p:sp>
            <p:nvSpPr>
              <p:cNvPr id="93" name="Freeform 584">
                <a:extLst>
                  <a:ext uri="{FF2B5EF4-FFF2-40B4-BE49-F238E27FC236}">
                    <a16:creationId xmlns:a16="http://schemas.microsoft.com/office/drawing/2014/main" id="{473DB2F4-EDEA-4A07-9432-3450B6C06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988" y="3817195"/>
                <a:ext cx="1775192" cy="345398"/>
              </a:xfrm>
              <a:custGeom>
                <a:avLst/>
                <a:gdLst>
                  <a:gd name="T0" fmla="*/ 0 w 1358"/>
                  <a:gd name="T1" fmla="*/ 0 h 299"/>
                  <a:gd name="T2" fmla="*/ 1245 w 1358"/>
                  <a:gd name="T3" fmla="*/ 0 h 299"/>
                  <a:gd name="T4" fmla="*/ 1358 w 1358"/>
                  <a:gd name="T5" fmla="*/ 146 h 299"/>
                  <a:gd name="T6" fmla="*/ 1245 w 1358"/>
                  <a:gd name="T7" fmla="*/ 299 h 299"/>
                  <a:gd name="T8" fmla="*/ 0 w 1358"/>
                  <a:gd name="T9" fmla="*/ 299 h 299"/>
                  <a:gd name="T10" fmla="*/ 112 w 1358"/>
                  <a:gd name="T11" fmla="*/ 156 h 299"/>
                  <a:gd name="T12" fmla="*/ 0 w 1358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8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8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November</a:t>
                </a:r>
              </a:p>
            </p:txBody>
          </p:sp>
          <p:sp>
            <p:nvSpPr>
              <p:cNvPr id="94" name="Freeform 585">
                <a:extLst>
                  <a:ext uri="{FF2B5EF4-FFF2-40B4-BE49-F238E27FC236}">
                    <a16:creationId xmlns:a16="http://schemas.microsoft.com/office/drawing/2014/main" id="{6F57F9A5-4A2C-4759-85BA-C77ED7CA5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199" y="3865549"/>
                <a:ext cx="966145" cy="250990"/>
              </a:xfrm>
              <a:custGeom>
                <a:avLst/>
                <a:gdLst>
                  <a:gd name="T0" fmla="*/ 649 w 737"/>
                  <a:gd name="T1" fmla="*/ 0 h 219"/>
                  <a:gd name="T2" fmla="*/ 653 w 737"/>
                  <a:gd name="T3" fmla="*/ 0 h 219"/>
                  <a:gd name="T4" fmla="*/ 657 w 737"/>
                  <a:gd name="T5" fmla="*/ 2 h 219"/>
                  <a:gd name="T6" fmla="*/ 737 w 737"/>
                  <a:gd name="T7" fmla="*/ 107 h 219"/>
                  <a:gd name="T8" fmla="*/ 653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5 w 737"/>
                  <a:gd name="T25" fmla="*/ 203 h 219"/>
                  <a:gd name="T26" fmla="*/ 718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5 w 737"/>
                  <a:gd name="T35" fmla="*/ 0 h 219"/>
                  <a:gd name="T36" fmla="*/ 649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9" y="0"/>
                    </a:moveTo>
                    <a:lnTo>
                      <a:pt x="653" y="0"/>
                    </a:lnTo>
                    <a:lnTo>
                      <a:pt x="657" y="2"/>
                    </a:lnTo>
                    <a:lnTo>
                      <a:pt x="737" y="107"/>
                    </a:lnTo>
                    <a:lnTo>
                      <a:pt x="653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5" y="203"/>
                    </a:lnTo>
                    <a:lnTo>
                      <a:pt x="718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5" y="0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930A91D-67A6-42F8-89F6-9FE5A1792B05}"/>
                </a:ext>
              </a:extLst>
            </p:cNvPr>
            <p:cNvGrpSpPr/>
            <p:nvPr/>
          </p:nvGrpSpPr>
          <p:grpSpPr>
            <a:xfrm>
              <a:off x="4778790" y="3973386"/>
              <a:ext cx="1083168" cy="345398"/>
              <a:chOff x="7782171" y="3817195"/>
              <a:chExt cx="1777812" cy="345398"/>
            </a:xfrm>
          </p:grpSpPr>
          <p:sp>
            <p:nvSpPr>
              <p:cNvPr id="91" name="Freeform 158">
                <a:extLst>
                  <a:ext uri="{FF2B5EF4-FFF2-40B4-BE49-F238E27FC236}">
                    <a16:creationId xmlns:a16="http://schemas.microsoft.com/office/drawing/2014/main" id="{FFB490F1-7059-4024-953D-A9E7D89BD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2171" y="3817195"/>
                <a:ext cx="1777812" cy="345398"/>
              </a:xfrm>
              <a:custGeom>
                <a:avLst/>
                <a:gdLst>
                  <a:gd name="T0" fmla="*/ 0 w 1360"/>
                  <a:gd name="T1" fmla="*/ 0 h 299"/>
                  <a:gd name="T2" fmla="*/ 1245 w 1360"/>
                  <a:gd name="T3" fmla="*/ 0 h 299"/>
                  <a:gd name="T4" fmla="*/ 1360 w 1360"/>
                  <a:gd name="T5" fmla="*/ 146 h 299"/>
                  <a:gd name="T6" fmla="*/ 1245 w 1360"/>
                  <a:gd name="T7" fmla="*/ 299 h 299"/>
                  <a:gd name="T8" fmla="*/ 0 w 1360"/>
                  <a:gd name="T9" fmla="*/ 299 h 299"/>
                  <a:gd name="T10" fmla="*/ 115 w 1360"/>
                  <a:gd name="T11" fmla="*/ 156 h 299"/>
                  <a:gd name="T12" fmla="*/ 0 w 1360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0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January</a:t>
                </a:r>
              </a:p>
            </p:txBody>
          </p:sp>
          <p:sp>
            <p:nvSpPr>
              <p:cNvPr id="92" name="Freeform 159">
                <a:extLst>
                  <a:ext uri="{FF2B5EF4-FFF2-40B4-BE49-F238E27FC236}">
                    <a16:creationId xmlns:a16="http://schemas.microsoft.com/office/drawing/2014/main" id="{C823B2FA-82E7-46D0-B2DC-8F83AC72F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8382" y="3865549"/>
                <a:ext cx="966145" cy="250990"/>
              </a:xfrm>
              <a:custGeom>
                <a:avLst/>
                <a:gdLst>
                  <a:gd name="T0" fmla="*/ 650 w 737"/>
                  <a:gd name="T1" fmla="*/ 0 h 219"/>
                  <a:gd name="T2" fmla="*/ 654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4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6 w 737"/>
                  <a:gd name="T25" fmla="*/ 203 h 219"/>
                  <a:gd name="T26" fmla="*/ 717 w 737"/>
                  <a:gd name="T27" fmla="*/ 107 h 219"/>
                  <a:gd name="T28" fmla="*/ 644 w 737"/>
                  <a:gd name="T29" fmla="*/ 12 h 219"/>
                  <a:gd name="T30" fmla="*/ 642 w 737"/>
                  <a:gd name="T31" fmla="*/ 8 h 219"/>
                  <a:gd name="T32" fmla="*/ 642 w 737"/>
                  <a:gd name="T33" fmla="*/ 4 h 219"/>
                  <a:gd name="T34" fmla="*/ 646 w 737"/>
                  <a:gd name="T35" fmla="*/ 0 h 219"/>
                  <a:gd name="T36" fmla="*/ 650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0" y="0"/>
                    </a:moveTo>
                    <a:lnTo>
                      <a:pt x="654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4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6" y="203"/>
                    </a:lnTo>
                    <a:lnTo>
                      <a:pt x="717" y="107"/>
                    </a:lnTo>
                    <a:lnTo>
                      <a:pt x="644" y="12"/>
                    </a:lnTo>
                    <a:lnTo>
                      <a:pt x="642" y="8"/>
                    </a:lnTo>
                    <a:lnTo>
                      <a:pt x="642" y="4"/>
                    </a:lnTo>
                    <a:lnTo>
                      <a:pt x="646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21BF9AD-12A2-4FE1-B389-AC2A682F212F}"/>
                </a:ext>
              </a:extLst>
            </p:cNvPr>
            <p:cNvGrpSpPr/>
            <p:nvPr/>
          </p:nvGrpSpPr>
          <p:grpSpPr>
            <a:xfrm>
              <a:off x="5844744" y="3973386"/>
              <a:ext cx="1083168" cy="345398"/>
              <a:chOff x="9518089" y="3817195"/>
              <a:chExt cx="1777812" cy="345398"/>
            </a:xfrm>
          </p:grpSpPr>
          <p:sp>
            <p:nvSpPr>
              <p:cNvPr id="49" name="Freeform 158">
                <a:extLst>
                  <a:ext uri="{FF2B5EF4-FFF2-40B4-BE49-F238E27FC236}">
                    <a16:creationId xmlns:a16="http://schemas.microsoft.com/office/drawing/2014/main" id="{276D3961-00A4-45CB-9C5C-83E675474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8089" y="3817195"/>
                <a:ext cx="1777812" cy="345398"/>
              </a:xfrm>
              <a:custGeom>
                <a:avLst/>
                <a:gdLst>
                  <a:gd name="T0" fmla="*/ 0 w 1360"/>
                  <a:gd name="T1" fmla="*/ 0 h 299"/>
                  <a:gd name="T2" fmla="*/ 1245 w 1360"/>
                  <a:gd name="T3" fmla="*/ 0 h 299"/>
                  <a:gd name="T4" fmla="*/ 1360 w 1360"/>
                  <a:gd name="T5" fmla="*/ 146 h 299"/>
                  <a:gd name="T6" fmla="*/ 1245 w 1360"/>
                  <a:gd name="T7" fmla="*/ 299 h 299"/>
                  <a:gd name="T8" fmla="*/ 0 w 1360"/>
                  <a:gd name="T9" fmla="*/ 299 h 299"/>
                  <a:gd name="T10" fmla="*/ 115 w 1360"/>
                  <a:gd name="T11" fmla="*/ 156 h 299"/>
                  <a:gd name="T12" fmla="*/ 0 w 1360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0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February</a:t>
                </a:r>
              </a:p>
            </p:txBody>
          </p:sp>
          <p:sp>
            <p:nvSpPr>
              <p:cNvPr id="50" name="Freeform 159">
                <a:extLst>
                  <a:ext uri="{FF2B5EF4-FFF2-40B4-BE49-F238E27FC236}">
                    <a16:creationId xmlns:a16="http://schemas.microsoft.com/office/drawing/2014/main" id="{D5A04603-BC66-40B5-B5A1-445DF3E0F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4299" y="3865549"/>
                <a:ext cx="966145" cy="250990"/>
              </a:xfrm>
              <a:custGeom>
                <a:avLst/>
                <a:gdLst>
                  <a:gd name="T0" fmla="*/ 650 w 737"/>
                  <a:gd name="T1" fmla="*/ 0 h 219"/>
                  <a:gd name="T2" fmla="*/ 654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4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6 w 737"/>
                  <a:gd name="T25" fmla="*/ 203 h 219"/>
                  <a:gd name="T26" fmla="*/ 717 w 737"/>
                  <a:gd name="T27" fmla="*/ 107 h 219"/>
                  <a:gd name="T28" fmla="*/ 644 w 737"/>
                  <a:gd name="T29" fmla="*/ 12 h 219"/>
                  <a:gd name="T30" fmla="*/ 642 w 737"/>
                  <a:gd name="T31" fmla="*/ 8 h 219"/>
                  <a:gd name="T32" fmla="*/ 642 w 737"/>
                  <a:gd name="T33" fmla="*/ 4 h 219"/>
                  <a:gd name="T34" fmla="*/ 646 w 737"/>
                  <a:gd name="T35" fmla="*/ 0 h 219"/>
                  <a:gd name="T36" fmla="*/ 650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0" y="0"/>
                    </a:moveTo>
                    <a:lnTo>
                      <a:pt x="654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4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6" y="203"/>
                    </a:lnTo>
                    <a:lnTo>
                      <a:pt x="717" y="107"/>
                    </a:lnTo>
                    <a:lnTo>
                      <a:pt x="644" y="12"/>
                    </a:lnTo>
                    <a:lnTo>
                      <a:pt x="642" y="8"/>
                    </a:lnTo>
                    <a:lnTo>
                      <a:pt x="642" y="4"/>
                    </a:lnTo>
                    <a:lnTo>
                      <a:pt x="646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8AD991A-A66B-46CB-922F-B042B1A0693A}"/>
                </a:ext>
              </a:extLst>
            </p:cNvPr>
            <p:cNvGrpSpPr/>
            <p:nvPr/>
          </p:nvGrpSpPr>
          <p:grpSpPr>
            <a:xfrm>
              <a:off x="6910698" y="3973386"/>
              <a:ext cx="1083168" cy="345398"/>
              <a:chOff x="896099" y="3817195"/>
              <a:chExt cx="1777812" cy="345398"/>
            </a:xfrm>
          </p:grpSpPr>
          <p:sp>
            <p:nvSpPr>
              <p:cNvPr id="52" name="Freeform 472">
                <a:extLst>
                  <a:ext uri="{FF2B5EF4-FFF2-40B4-BE49-F238E27FC236}">
                    <a16:creationId xmlns:a16="http://schemas.microsoft.com/office/drawing/2014/main" id="{CF05B9A2-6278-49D9-B224-73435578F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099" y="3817195"/>
                <a:ext cx="1777812" cy="345398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March</a:t>
                </a:r>
              </a:p>
            </p:txBody>
          </p:sp>
          <p:sp>
            <p:nvSpPr>
              <p:cNvPr id="70" name="Freeform 473">
                <a:extLst>
                  <a:ext uri="{FF2B5EF4-FFF2-40B4-BE49-F238E27FC236}">
                    <a16:creationId xmlns:a16="http://schemas.microsoft.com/office/drawing/2014/main" id="{2A4FF51B-4327-4143-B529-C29EE82B3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926" y="3865549"/>
                <a:ext cx="966145" cy="25099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34F13B6-6045-4FA0-B3DA-7499B6847DFD}"/>
                </a:ext>
              </a:extLst>
            </p:cNvPr>
            <p:cNvGrpSpPr/>
            <p:nvPr/>
          </p:nvGrpSpPr>
          <p:grpSpPr>
            <a:xfrm>
              <a:off x="7976652" y="3973386"/>
              <a:ext cx="1084762" cy="345398"/>
              <a:chOff x="2618925" y="3817195"/>
              <a:chExt cx="1780428" cy="345398"/>
            </a:xfrm>
          </p:grpSpPr>
          <p:sp>
            <p:nvSpPr>
              <p:cNvPr id="72" name="Freeform 360">
                <a:extLst>
                  <a:ext uri="{FF2B5EF4-FFF2-40B4-BE49-F238E27FC236}">
                    <a16:creationId xmlns:a16="http://schemas.microsoft.com/office/drawing/2014/main" id="{B043EA98-ABDD-44C8-8C18-76E6A957B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925" y="3817195"/>
                <a:ext cx="1780428" cy="345398"/>
              </a:xfrm>
              <a:custGeom>
                <a:avLst/>
                <a:gdLst>
                  <a:gd name="T0" fmla="*/ 0 w 1359"/>
                  <a:gd name="T1" fmla="*/ 0 h 299"/>
                  <a:gd name="T2" fmla="*/ 1245 w 1359"/>
                  <a:gd name="T3" fmla="*/ 0 h 299"/>
                  <a:gd name="T4" fmla="*/ 1359 w 1359"/>
                  <a:gd name="T5" fmla="*/ 146 h 299"/>
                  <a:gd name="T6" fmla="*/ 1245 w 1359"/>
                  <a:gd name="T7" fmla="*/ 299 h 299"/>
                  <a:gd name="T8" fmla="*/ 0 w 1359"/>
                  <a:gd name="T9" fmla="*/ 299 h 299"/>
                  <a:gd name="T10" fmla="*/ 114 w 1359"/>
                  <a:gd name="T11" fmla="*/ 156 h 299"/>
                  <a:gd name="T12" fmla="*/ 0 w 1359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9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9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4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April</a:t>
                </a:r>
              </a:p>
            </p:txBody>
          </p:sp>
          <p:sp>
            <p:nvSpPr>
              <p:cNvPr id="73" name="Freeform 361">
                <a:extLst>
                  <a:ext uri="{FF2B5EF4-FFF2-40B4-BE49-F238E27FC236}">
                    <a16:creationId xmlns:a16="http://schemas.microsoft.com/office/drawing/2014/main" id="{1BD646AF-4040-4D9E-9620-37431BC0C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753" y="3865549"/>
                <a:ext cx="966145" cy="250990"/>
              </a:xfrm>
              <a:custGeom>
                <a:avLst/>
                <a:gdLst>
                  <a:gd name="T0" fmla="*/ 651 w 737"/>
                  <a:gd name="T1" fmla="*/ 0 h 219"/>
                  <a:gd name="T2" fmla="*/ 655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5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7 w 737"/>
                  <a:gd name="T25" fmla="*/ 203 h 219"/>
                  <a:gd name="T26" fmla="*/ 718 w 737"/>
                  <a:gd name="T27" fmla="*/ 107 h 219"/>
                  <a:gd name="T28" fmla="*/ 645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7 w 737"/>
                  <a:gd name="T35" fmla="*/ 0 h 219"/>
                  <a:gd name="T36" fmla="*/ 651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1" y="0"/>
                    </a:moveTo>
                    <a:lnTo>
                      <a:pt x="655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5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7" y="203"/>
                    </a:lnTo>
                    <a:lnTo>
                      <a:pt x="718" y="107"/>
                    </a:lnTo>
                    <a:lnTo>
                      <a:pt x="645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7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36B68B-5D8E-40FD-8475-EEA5D89E3474}"/>
                </a:ext>
              </a:extLst>
            </p:cNvPr>
            <p:cNvGrpSpPr/>
            <p:nvPr/>
          </p:nvGrpSpPr>
          <p:grpSpPr>
            <a:xfrm>
              <a:off x="9044197" y="3973386"/>
              <a:ext cx="1081572" cy="345398"/>
              <a:chOff x="4346988" y="3817195"/>
              <a:chExt cx="1775192" cy="345398"/>
            </a:xfrm>
          </p:grpSpPr>
          <p:sp>
            <p:nvSpPr>
              <p:cNvPr id="82" name="Freeform 584">
                <a:extLst>
                  <a:ext uri="{FF2B5EF4-FFF2-40B4-BE49-F238E27FC236}">
                    <a16:creationId xmlns:a16="http://schemas.microsoft.com/office/drawing/2014/main" id="{C7BD0692-1FC1-4E0E-BDCB-20FE39842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988" y="3817195"/>
                <a:ext cx="1775192" cy="345398"/>
              </a:xfrm>
              <a:custGeom>
                <a:avLst/>
                <a:gdLst>
                  <a:gd name="T0" fmla="*/ 0 w 1358"/>
                  <a:gd name="T1" fmla="*/ 0 h 299"/>
                  <a:gd name="T2" fmla="*/ 1245 w 1358"/>
                  <a:gd name="T3" fmla="*/ 0 h 299"/>
                  <a:gd name="T4" fmla="*/ 1358 w 1358"/>
                  <a:gd name="T5" fmla="*/ 146 h 299"/>
                  <a:gd name="T6" fmla="*/ 1245 w 1358"/>
                  <a:gd name="T7" fmla="*/ 299 h 299"/>
                  <a:gd name="T8" fmla="*/ 0 w 1358"/>
                  <a:gd name="T9" fmla="*/ 299 h 299"/>
                  <a:gd name="T10" fmla="*/ 112 w 1358"/>
                  <a:gd name="T11" fmla="*/ 156 h 299"/>
                  <a:gd name="T12" fmla="*/ 0 w 1358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8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8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4454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May</a:t>
                </a:r>
              </a:p>
            </p:txBody>
          </p:sp>
          <p:sp>
            <p:nvSpPr>
              <p:cNvPr id="84" name="Freeform 585">
                <a:extLst>
                  <a:ext uri="{FF2B5EF4-FFF2-40B4-BE49-F238E27FC236}">
                    <a16:creationId xmlns:a16="http://schemas.microsoft.com/office/drawing/2014/main" id="{30DB2923-90C2-445C-BB2F-70918F5FB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199" y="3865549"/>
                <a:ext cx="966145" cy="250990"/>
              </a:xfrm>
              <a:custGeom>
                <a:avLst/>
                <a:gdLst>
                  <a:gd name="T0" fmla="*/ 649 w 737"/>
                  <a:gd name="T1" fmla="*/ 0 h 219"/>
                  <a:gd name="T2" fmla="*/ 653 w 737"/>
                  <a:gd name="T3" fmla="*/ 0 h 219"/>
                  <a:gd name="T4" fmla="*/ 657 w 737"/>
                  <a:gd name="T5" fmla="*/ 2 h 219"/>
                  <a:gd name="T6" fmla="*/ 737 w 737"/>
                  <a:gd name="T7" fmla="*/ 107 h 219"/>
                  <a:gd name="T8" fmla="*/ 653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5 w 737"/>
                  <a:gd name="T25" fmla="*/ 203 h 219"/>
                  <a:gd name="T26" fmla="*/ 718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5 w 737"/>
                  <a:gd name="T35" fmla="*/ 0 h 219"/>
                  <a:gd name="T36" fmla="*/ 649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9" y="0"/>
                    </a:moveTo>
                    <a:lnTo>
                      <a:pt x="653" y="0"/>
                    </a:lnTo>
                    <a:lnTo>
                      <a:pt x="657" y="2"/>
                    </a:lnTo>
                    <a:lnTo>
                      <a:pt x="737" y="107"/>
                    </a:lnTo>
                    <a:lnTo>
                      <a:pt x="653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5" y="203"/>
                    </a:lnTo>
                    <a:lnTo>
                      <a:pt x="718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5" y="0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8CA7C75-6262-44A7-89E1-8CEF33BF19C2}"/>
              </a:ext>
            </a:extLst>
          </p:cNvPr>
          <p:cNvCxnSpPr>
            <a:cxnSpLocks/>
          </p:cNvCxnSpPr>
          <p:nvPr/>
        </p:nvCxnSpPr>
        <p:spPr>
          <a:xfrm flipV="1">
            <a:off x="6573656" y="3069767"/>
            <a:ext cx="0" cy="650240"/>
          </a:xfrm>
          <a:prstGeom prst="line">
            <a:avLst/>
          </a:prstGeom>
          <a:ln w="381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7880856-3585-4BD7-9EE6-9391BB89DFAC}"/>
              </a:ext>
            </a:extLst>
          </p:cNvPr>
          <p:cNvGrpSpPr/>
          <p:nvPr/>
        </p:nvGrpSpPr>
        <p:grpSpPr>
          <a:xfrm>
            <a:off x="5994337" y="1759608"/>
            <a:ext cx="1160326" cy="1160326"/>
            <a:chOff x="6536963" y="1820979"/>
            <a:chExt cx="1160326" cy="116032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33F0B6B-60F8-43E9-989D-BA818051E5CD}"/>
                </a:ext>
              </a:extLst>
            </p:cNvPr>
            <p:cNvSpPr/>
            <p:nvPr/>
          </p:nvSpPr>
          <p:spPr>
            <a:xfrm flipV="1">
              <a:off x="6536963" y="1820979"/>
              <a:ext cx="1160326" cy="11603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  <a:ln w="3810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1" name="Graphic 100" descr="Clipboard outline">
              <a:extLst>
                <a:ext uri="{FF2B5EF4-FFF2-40B4-BE49-F238E27FC236}">
                  <a16:creationId xmlns:a16="http://schemas.microsoft.com/office/drawing/2014/main" id="{376E2817-2168-4761-83ED-9B912B5B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2924" y="1933384"/>
              <a:ext cx="914400" cy="914400"/>
            </a:xfrm>
            <a:prstGeom prst="rect">
              <a:avLst/>
            </a:prstGeom>
          </p:spPr>
        </p:pic>
      </p:grpSp>
      <p:sp>
        <p:nvSpPr>
          <p:cNvPr id="107" name="Freeform 158">
            <a:extLst>
              <a:ext uri="{FF2B5EF4-FFF2-40B4-BE49-F238E27FC236}">
                <a16:creationId xmlns:a16="http://schemas.microsoft.com/office/drawing/2014/main" id="{FF65F443-41CB-4867-B286-9964F2F20262}"/>
              </a:ext>
            </a:extLst>
          </p:cNvPr>
          <p:cNvSpPr>
            <a:spLocks/>
          </p:cNvSpPr>
          <p:nvPr/>
        </p:nvSpPr>
        <p:spPr bwMode="auto">
          <a:xfrm>
            <a:off x="10358216" y="3817269"/>
            <a:ext cx="1083168" cy="345398"/>
          </a:xfrm>
          <a:custGeom>
            <a:avLst/>
            <a:gdLst>
              <a:gd name="T0" fmla="*/ 0 w 1360"/>
              <a:gd name="T1" fmla="*/ 0 h 299"/>
              <a:gd name="T2" fmla="*/ 1245 w 1360"/>
              <a:gd name="T3" fmla="*/ 0 h 299"/>
              <a:gd name="T4" fmla="*/ 1360 w 1360"/>
              <a:gd name="T5" fmla="*/ 146 h 299"/>
              <a:gd name="T6" fmla="*/ 1245 w 1360"/>
              <a:gd name="T7" fmla="*/ 299 h 299"/>
              <a:gd name="T8" fmla="*/ 0 w 1360"/>
              <a:gd name="T9" fmla="*/ 299 h 299"/>
              <a:gd name="T10" fmla="*/ 115 w 1360"/>
              <a:gd name="T11" fmla="*/ 156 h 299"/>
              <a:gd name="T12" fmla="*/ 0 w 1360"/>
              <a:gd name="T1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0" h="299">
                <a:moveTo>
                  <a:pt x="0" y="0"/>
                </a:moveTo>
                <a:lnTo>
                  <a:pt x="1245" y="0"/>
                </a:lnTo>
                <a:lnTo>
                  <a:pt x="1360" y="146"/>
                </a:lnTo>
                <a:lnTo>
                  <a:pt x="1245" y="299"/>
                </a:lnTo>
                <a:lnTo>
                  <a:pt x="0" y="299"/>
                </a:lnTo>
                <a:lnTo>
                  <a:pt x="115" y="1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June</a:t>
            </a:r>
          </a:p>
        </p:txBody>
      </p:sp>
      <p:sp>
        <p:nvSpPr>
          <p:cNvPr id="109" name="Freeform 159">
            <a:extLst>
              <a:ext uri="{FF2B5EF4-FFF2-40B4-BE49-F238E27FC236}">
                <a16:creationId xmlns:a16="http://schemas.microsoft.com/office/drawing/2014/main" id="{DD084283-C26E-4100-90A2-DE384DD90D04}"/>
              </a:ext>
            </a:extLst>
          </p:cNvPr>
          <p:cNvSpPr>
            <a:spLocks/>
          </p:cNvSpPr>
          <p:nvPr/>
        </p:nvSpPr>
        <p:spPr bwMode="auto">
          <a:xfrm>
            <a:off x="10816049" y="3865623"/>
            <a:ext cx="588643" cy="250990"/>
          </a:xfrm>
          <a:custGeom>
            <a:avLst/>
            <a:gdLst>
              <a:gd name="T0" fmla="*/ 650 w 737"/>
              <a:gd name="T1" fmla="*/ 0 h 219"/>
              <a:gd name="T2" fmla="*/ 654 w 737"/>
              <a:gd name="T3" fmla="*/ 0 h 219"/>
              <a:gd name="T4" fmla="*/ 656 w 737"/>
              <a:gd name="T5" fmla="*/ 2 h 219"/>
              <a:gd name="T6" fmla="*/ 737 w 737"/>
              <a:gd name="T7" fmla="*/ 107 h 219"/>
              <a:gd name="T8" fmla="*/ 654 w 737"/>
              <a:gd name="T9" fmla="*/ 219 h 219"/>
              <a:gd name="T10" fmla="*/ 8 w 737"/>
              <a:gd name="T11" fmla="*/ 219 h 219"/>
              <a:gd name="T12" fmla="*/ 4 w 737"/>
              <a:gd name="T13" fmla="*/ 217 h 219"/>
              <a:gd name="T14" fmla="*/ 2 w 737"/>
              <a:gd name="T15" fmla="*/ 215 h 219"/>
              <a:gd name="T16" fmla="*/ 0 w 737"/>
              <a:gd name="T17" fmla="*/ 211 h 219"/>
              <a:gd name="T18" fmla="*/ 2 w 737"/>
              <a:gd name="T19" fmla="*/ 207 h 219"/>
              <a:gd name="T20" fmla="*/ 4 w 737"/>
              <a:gd name="T21" fmla="*/ 203 h 219"/>
              <a:gd name="T22" fmla="*/ 8 w 737"/>
              <a:gd name="T23" fmla="*/ 203 h 219"/>
              <a:gd name="T24" fmla="*/ 646 w 737"/>
              <a:gd name="T25" fmla="*/ 203 h 219"/>
              <a:gd name="T26" fmla="*/ 717 w 737"/>
              <a:gd name="T27" fmla="*/ 107 h 219"/>
              <a:gd name="T28" fmla="*/ 644 w 737"/>
              <a:gd name="T29" fmla="*/ 12 h 219"/>
              <a:gd name="T30" fmla="*/ 642 w 737"/>
              <a:gd name="T31" fmla="*/ 8 h 219"/>
              <a:gd name="T32" fmla="*/ 642 w 737"/>
              <a:gd name="T33" fmla="*/ 4 h 219"/>
              <a:gd name="T34" fmla="*/ 646 w 737"/>
              <a:gd name="T35" fmla="*/ 0 h 219"/>
              <a:gd name="T36" fmla="*/ 650 w 737"/>
              <a:gd name="T3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7" h="219">
                <a:moveTo>
                  <a:pt x="650" y="0"/>
                </a:moveTo>
                <a:lnTo>
                  <a:pt x="654" y="0"/>
                </a:lnTo>
                <a:lnTo>
                  <a:pt x="656" y="2"/>
                </a:lnTo>
                <a:lnTo>
                  <a:pt x="737" y="107"/>
                </a:lnTo>
                <a:lnTo>
                  <a:pt x="654" y="219"/>
                </a:lnTo>
                <a:lnTo>
                  <a:pt x="8" y="219"/>
                </a:lnTo>
                <a:lnTo>
                  <a:pt x="4" y="217"/>
                </a:lnTo>
                <a:lnTo>
                  <a:pt x="2" y="215"/>
                </a:lnTo>
                <a:lnTo>
                  <a:pt x="0" y="211"/>
                </a:lnTo>
                <a:lnTo>
                  <a:pt x="2" y="207"/>
                </a:lnTo>
                <a:lnTo>
                  <a:pt x="4" y="203"/>
                </a:lnTo>
                <a:lnTo>
                  <a:pt x="8" y="203"/>
                </a:lnTo>
                <a:lnTo>
                  <a:pt x="646" y="203"/>
                </a:lnTo>
                <a:lnTo>
                  <a:pt x="717" y="107"/>
                </a:lnTo>
                <a:lnTo>
                  <a:pt x="644" y="12"/>
                </a:lnTo>
                <a:lnTo>
                  <a:pt x="642" y="8"/>
                </a:lnTo>
                <a:lnTo>
                  <a:pt x="642" y="4"/>
                </a:lnTo>
                <a:lnTo>
                  <a:pt x="646" y="0"/>
                </a:lnTo>
                <a:lnTo>
                  <a:pt x="65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F74F3FC-7F6E-4803-886F-D90E57E672E1}"/>
              </a:ext>
            </a:extLst>
          </p:cNvPr>
          <p:cNvCxnSpPr>
            <a:cxnSpLocks/>
          </p:cNvCxnSpPr>
          <p:nvPr/>
        </p:nvCxnSpPr>
        <p:spPr>
          <a:xfrm>
            <a:off x="10899800" y="4273672"/>
            <a:ext cx="0" cy="6502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ooter Text">
            <a:extLst>
              <a:ext uri="{FF2B5EF4-FFF2-40B4-BE49-F238E27FC236}">
                <a16:creationId xmlns:a16="http://schemas.microsoft.com/office/drawing/2014/main" id="{D35FEEFB-EAA9-401B-B57E-4AD7534982D5}"/>
              </a:ext>
            </a:extLst>
          </p:cNvPr>
          <p:cNvSpPr txBox="1"/>
          <p:nvPr/>
        </p:nvSpPr>
        <p:spPr>
          <a:xfrm>
            <a:off x="1286958" y="4180235"/>
            <a:ext cx="2044442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ED7D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HOST SITE APPLICATION DUE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E8A084E-BC63-4BFF-948D-A8238000191A}"/>
              </a:ext>
            </a:extLst>
          </p:cNvPr>
          <p:cNvCxnSpPr>
            <a:cxnSpLocks/>
          </p:cNvCxnSpPr>
          <p:nvPr/>
        </p:nvCxnSpPr>
        <p:spPr>
          <a:xfrm flipV="1">
            <a:off x="2385995" y="3069767"/>
            <a:ext cx="0" cy="65024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FAB497C7-699B-4A54-9494-EEF767595F36}"/>
              </a:ext>
            </a:extLst>
          </p:cNvPr>
          <p:cNvSpPr/>
          <p:nvPr/>
        </p:nvSpPr>
        <p:spPr>
          <a:xfrm>
            <a:off x="2775987" y="5050626"/>
            <a:ext cx="1160326" cy="1160326"/>
          </a:xfrm>
          <a:prstGeom prst="ellipse">
            <a:avLst/>
          </a:prstGeom>
          <a:solidFill>
            <a:schemeClr val="tx2">
              <a:alpha val="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Graphic 115" descr="Document outline">
            <a:extLst>
              <a:ext uri="{FF2B5EF4-FFF2-40B4-BE49-F238E27FC236}">
                <a16:creationId xmlns:a16="http://schemas.microsoft.com/office/drawing/2014/main" id="{F05646EA-3BE5-40A4-BA57-7F7E0232A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09110" y="5173589"/>
            <a:ext cx="914400" cy="914400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5758E34-A8C8-42FB-9C35-A3B1CA082481}"/>
              </a:ext>
            </a:extLst>
          </p:cNvPr>
          <p:cNvCxnSpPr>
            <a:cxnSpLocks/>
          </p:cNvCxnSpPr>
          <p:nvPr/>
        </p:nvCxnSpPr>
        <p:spPr>
          <a:xfrm flipV="1">
            <a:off x="8758220" y="3069767"/>
            <a:ext cx="0" cy="65024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>
            <a:extLst>
              <a:ext uri="{FF2B5EF4-FFF2-40B4-BE49-F238E27FC236}">
                <a16:creationId xmlns:a16="http://schemas.microsoft.com/office/drawing/2014/main" id="{94405F1A-98A2-4A58-9610-C116DE652581}"/>
              </a:ext>
            </a:extLst>
          </p:cNvPr>
          <p:cNvSpPr/>
          <p:nvPr/>
        </p:nvSpPr>
        <p:spPr>
          <a:xfrm flipV="1">
            <a:off x="8178057" y="1759608"/>
            <a:ext cx="1160326" cy="1160326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ooter Text">
            <a:extLst>
              <a:ext uri="{FF2B5EF4-FFF2-40B4-BE49-F238E27FC236}">
                <a16:creationId xmlns:a16="http://schemas.microsoft.com/office/drawing/2014/main" id="{64B1F0D3-E222-48B4-AD89-BED2ABC8C654}"/>
              </a:ext>
            </a:extLst>
          </p:cNvPr>
          <p:cNvSpPr txBox="1"/>
          <p:nvPr/>
        </p:nvSpPr>
        <p:spPr>
          <a:xfrm>
            <a:off x="7735999" y="4273672"/>
            <a:ext cx="2044442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HIRE </a:t>
            </a:r>
            <a:r>
              <a:rPr lang="en-US" sz="1400" b="1">
                <a:solidFill>
                  <a:srgbClr val="ED7D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FELLOWS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3" name="Graphic 122" descr="Handshake outline">
            <a:extLst>
              <a:ext uri="{FF2B5EF4-FFF2-40B4-BE49-F238E27FC236}">
                <a16:creationId xmlns:a16="http://schemas.microsoft.com/office/drawing/2014/main" id="{BD84DAF5-D16D-46D4-9D95-ECC2A1F8DC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285310" y="1926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9CDEC8-A696-49A5-AF68-EB11BCDC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2023-24 Fellowship Host Sites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F25FE6-C837-46D4-9ED4-8A09609E1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251" y="1663703"/>
            <a:ext cx="5436453" cy="49720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Received 60 host applications from 25 LHDs and 35 DSHS programs/offices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All 8 current LHD hosts and 7 new LHDs applied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/>
              <a:t>26 unique DSHS programs/offices applied (10 current hosts)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44 fellowship positions selected:</a:t>
            </a:r>
          </a:p>
          <a:p>
            <a:pPr lvl="1"/>
            <a:r>
              <a:rPr lang="en-US"/>
              <a:t>20 positions with 15 LHDs</a:t>
            </a:r>
          </a:p>
          <a:p>
            <a:pPr lvl="1">
              <a:spcAft>
                <a:spcPts val="1200"/>
              </a:spcAft>
            </a:pPr>
            <a:r>
              <a:rPr lang="en-US"/>
              <a:t>24 positions with 22 DSHS programs/offices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E24D1-1D3D-4772-A3BE-5F1695C59E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 descr="Map&#10;&#10;Description automatically generated">
            <a:extLst>
              <a:ext uri="{FF2B5EF4-FFF2-40B4-BE49-F238E27FC236}">
                <a16:creationId xmlns:a16="http://schemas.microsoft.com/office/drawing/2014/main" id="{16160F0A-FDD3-4D75-B506-392FD64140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r="3535"/>
          <a:stretch>
            <a:fillRect/>
          </a:stretch>
        </p:blipFill>
        <p:spPr>
          <a:xfrm>
            <a:off x="5802086" y="1470025"/>
            <a:ext cx="6096000" cy="5068887"/>
          </a:xfrm>
        </p:spPr>
      </p:pic>
    </p:spTree>
    <p:extLst>
      <p:ext uri="{BB962C8B-B14F-4D97-AF65-F5344CB8AC3E}">
        <p14:creationId xmlns:p14="http://schemas.microsoft.com/office/powerpoint/2010/main" val="170373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06C2C0C-97C4-4429-8139-D67C9B92E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652733"/>
              </p:ext>
            </p:extLst>
          </p:nvPr>
        </p:nvGraphicFramePr>
        <p:xfrm>
          <a:off x="6130924" y="1825625"/>
          <a:ext cx="5680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64EC64-2961-4591-9CF8-C5CE2A0D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46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2023-24 Fellowship Positions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1B6CB-16C1-4C27-AF95-7B26A3E0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99B13A-028B-43CE-ACDA-884DBE88D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03069"/>
              </p:ext>
            </p:extLst>
          </p:nvPr>
        </p:nvGraphicFramePr>
        <p:xfrm>
          <a:off x="380728" y="1825624"/>
          <a:ext cx="5750195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150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6A18-B682-47C1-8548-CD03D833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 Successes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43E40-B1DE-4E1D-954E-7D6E254A3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6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CE93B5D-1144-4DB2-B937-686D3B9F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9332"/>
            <a:ext cx="5129784" cy="39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Data &amp; Information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8DD8E-9B9D-4555-B63E-530C042FF7E6}"/>
              </a:ext>
            </a:extLst>
          </p:cNvPr>
          <p:cNvSpPr txBox="1"/>
          <p:nvPr/>
        </p:nvSpPr>
        <p:spPr>
          <a:xfrm>
            <a:off x="6343657" y="1773032"/>
            <a:ext cx="5181600" cy="3954929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/>
              <a:t>Abilene-Taylor County Public Health District: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Launched “</a:t>
            </a:r>
            <a:r>
              <a:rPr lang="en-US">
                <a:hlinkClick r:id="rId4"/>
              </a:rPr>
              <a:t>Rebuild Health</a:t>
            </a:r>
            <a:r>
              <a:rPr lang="en-US"/>
              <a:t>,” an online hub of resources, information, and data for the Abilene community.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Rebuild Health provides community data and information on chronic disease causes, diagnosis, treatment, and prevention.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Also provides free online and local resources to address nutrition, physical activity, accountability, and wellbeing.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Future plans to add online courses, health literacy education materials, and more community resources and events.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53C3F-6FA5-491B-9A31-C35262AD9AEC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006680" y="1782894"/>
            <a:ext cx="3336977" cy="207423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C8F69-0D44-461B-98B9-C110B9A5F80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3006680" y="3857125"/>
            <a:ext cx="3336977" cy="187083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AA1413-6B4A-4961-B221-CBCD15BB3FEE}"/>
              </a:ext>
            </a:extLst>
          </p:cNvPr>
          <p:cNvSpPr/>
          <p:nvPr/>
        </p:nvSpPr>
        <p:spPr>
          <a:xfrm>
            <a:off x="2708689" y="3743513"/>
            <a:ext cx="297991" cy="22722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68"/>
      </p:ext>
    </p:extLst>
  </p:cSld>
  <p:clrMapOvr>
    <a:masterClrMapping/>
  </p:clrMapOvr>
</p:sld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3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lcf76f155ced4ddcb4097134ff3c332f xmlns="9c7d9885-d7e3-4a33-a78e-5012984ff108">
      <Terms xmlns="http://schemas.microsoft.com/office/infopath/2007/PartnerControls"/>
    </lcf76f155ced4ddcb4097134ff3c332f>
    <_Flow_SignoffStatus xmlns="9c7d9885-d7e3-4a33-a78e-5012984ff108" xsi:nil="true"/>
    <_dlc_DocId xmlns="711ea9ae-8cb9-4f12-967b-77d14ad63150">CMY3SAAUD4RK-13547920-505</_dlc_DocId>
    <_dlc_DocIdUrl xmlns="711ea9ae-8cb9-4f12-967b-77d14ad63150">
      <Url>https://txhhs.sharepoint.com/sites/DSHS/exec/dc/cphpp/_layouts/15/DocIdRedir.aspx?ID=CMY3SAAUD4RK-13547920-505</Url>
      <Description>CMY3SAAUD4RK-13547920-505</Description>
    </_dlc_DocIdUrl>
    <SharedWithUsers xmlns="711ea9ae-8cb9-4f12-967b-77d14ad63150">
      <UserInfo>
        <DisplayName>Akhtar,Aelia (DSHS)</DisplayName>
        <AccountId>38344</AccountId>
        <AccountType/>
      </UserInfo>
      <UserInfo>
        <DisplayName>Garcia,Cristina (DSHS)</DisplayName>
        <AccountId>36699</AccountId>
        <AccountType/>
      </UserInfo>
      <UserInfo>
        <DisplayName>Hicks,Patricia K (DSHS)</DisplayName>
        <AccountId>43798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10A2A255E8742BD434177DB349529" ma:contentTypeVersion="13" ma:contentTypeDescription="Create a new document." ma:contentTypeScope="" ma:versionID="c60dc6c6ed0ff80b68a3979621d0685e">
  <xsd:schema xmlns:xsd="http://www.w3.org/2001/XMLSchema" xmlns:xs="http://www.w3.org/2001/XMLSchema" xmlns:p="http://schemas.microsoft.com/office/2006/metadata/properties" xmlns:ns2="711ea9ae-8cb9-4f12-967b-77d14ad63150" xmlns:ns3="9c7d9885-d7e3-4a33-a78e-5012984ff108" xmlns:ns4="99a62d38-c60f-455d-86a7-d9d219985a41" xmlns:ns5="d853a810-d2a2-4c28-9ad9-9100c9a22e04" targetNamespace="http://schemas.microsoft.com/office/2006/metadata/properties" ma:root="true" ma:fieldsID="3e7bc2fe55ee9e9139f7cb45ff3a3f93" ns2:_="" ns3:_="" ns4:_="" ns5:_="">
    <xsd:import namespace="711ea9ae-8cb9-4f12-967b-77d14ad63150"/>
    <xsd:import namespace="9c7d9885-d7e3-4a33-a78e-5012984ff108"/>
    <xsd:import namespace="99a62d38-c60f-455d-86a7-d9d219985a41"/>
    <xsd:import namespace="d853a810-d2a2-4c28-9ad9-9100c9a22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4:SharedWithDetails" minOccurs="0"/>
                <xsd:element ref="ns3:_Flow_SignoffStatus" minOccurs="0"/>
                <xsd:element ref="ns3:lcf76f155ced4ddcb4097134ff3c332f" minOccurs="0"/>
                <xsd:element ref="ns5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ea9ae-8cb9-4f12-967b-77d14ad631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d9885-d7e3-4a33-a78e-5012984ff1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62d38-c60f-455d-86a7-d9d219985a41" elementFormDefault="qualified">
    <xsd:import namespace="http://schemas.microsoft.com/office/2006/documentManagement/types"/>
    <xsd:import namespace="http://schemas.microsoft.com/office/infopath/2007/PartnerControls"/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a588d4e-9e08-4e73-a125-07d552e41886}" ma:internalName="TaxCatchAll" ma:showField="CatchAllData" ma:web="711ea9ae-8cb9-4f12-967b-77d14ad631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9E6C12-48FC-458B-95FE-74100426B1AA}">
  <ds:schemaRefs>
    <ds:schemaRef ds:uri="http://www.w3.org/XML/1998/namespace"/>
    <ds:schemaRef ds:uri="http://purl.org/dc/dcmitype/"/>
    <ds:schemaRef ds:uri="9c7d9885-d7e3-4a33-a78e-5012984ff108"/>
    <ds:schemaRef ds:uri="http://schemas.microsoft.com/office/2006/documentManagement/types"/>
    <ds:schemaRef ds:uri="http://purl.org/dc/terms/"/>
    <ds:schemaRef ds:uri="http://purl.org/dc/elements/1.1/"/>
    <ds:schemaRef ds:uri="99a62d38-c60f-455d-86a7-d9d219985a41"/>
    <ds:schemaRef ds:uri="711ea9ae-8cb9-4f12-967b-77d14ad63150"/>
    <ds:schemaRef ds:uri="http://schemas.openxmlformats.org/package/2006/metadata/core-properties"/>
    <ds:schemaRef ds:uri="http://schemas.microsoft.com/office/infopath/2007/PartnerControls"/>
    <ds:schemaRef ds:uri="d853a810-d2a2-4c28-9ad9-9100c9a22e0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A05B3A9-BE2C-48CC-809C-A96E73A7F1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09794-F0D1-4046-8139-00BBF8509E7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D11BD29-8501-4401-9EAD-B39F0FF83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ea9ae-8cb9-4f12-967b-77d14ad63150"/>
    <ds:schemaRef ds:uri="9c7d9885-d7e3-4a33-a78e-5012984ff108"/>
    <ds:schemaRef ds:uri="99a62d38-c60f-455d-86a7-d9d219985a41"/>
    <ds:schemaRef ds:uri="d853a810-d2a2-4c28-9ad9-9100c9a22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DSHS-Powerpoint-Template</Template>
  <TotalTime>1057</TotalTime>
  <Words>685</Words>
  <Application>Microsoft Office PowerPoint</Application>
  <PresentationFormat>Widescreen</PresentationFormat>
  <Paragraphs>107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Wingdings</vt:lpstr>
      <vt:lpstr>DSHS Slide Theme</vt:lpstr>
      <vt:lpstr>DSHS Slide Layout 2</vt:lpstr>
      <vt:lpstr>DSHS Slide Layout 3</vt:lpstr>
      <vt:lpstr>Community Conversations  on Health  </vt:lpstr>
      <vt:lpstr>Grant Activities Overview</vt:lpstr>
      <vt:lpstr>PowerPoint Presentation</vt:lpstr>
      <vt:lpstr>No Cost Extension</vt:lpstr>
      <vt:lpstr>2023-24 Fellowship Timeline</vt:lpstr>
      <vt:lpstr>2023-24 Fellowship Host Sites </vt:lpstr>
      <vt:lpstr>2023-24 Fellowship Positions</vt:lpstr>
      <vt:lpstr>Grant Successes</vt:lpstr>
      <vt:lpstr>Data &amp; Information Sharing</vt:lpstr>
      <vt:lpstr>Pilot Community Programs</vt:lpstr>
      <vt:lpstr>Pilot Community Programs</vt:lpstr>
      <vt:lpstr>Rural Community Health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Texas Department of State Health Services</dc:creator>
  <cp:lastModifiedBy>Alberti,Rafael (DSHS)</cp:lastModifiedBy>
  <cp:revision>5</cp:revision>
  <cp:lastPrinted>2022-12-06T20:42:14Z</cp:lastPrinted>
  <dcterms:created xsi:type="dcterms:W3CDTF">2018-12-06T15:25:41Z</dcterms:created>
  <dcterms:modified xsi:type="dcterms:W3CDTF">2022-12-07T14:13:37Z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0x01010024810A2A255E8742BD434177DB349529</vt:lpwstr>
  </property>
  <property fmtid="{D5CDD505-2E9C-101B-9397-08002B2CF9AE}" pid="3" name="MediaServiceImageTags">
    <vt:lpwstr/>
  </property>
  <property fmtid="{D5CDD505-2E9C-101B-9397-08002B2CF9AE}" pid="4" name="_dlc_DocIdItemGuid">
    <vt:lpwstr>c3f73e4c-6b97-4a17-9cca-16aee5b4e46f</vt:lpwstr>
  </property>
</Properties>
</file>