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omments/modernComment_259_447F5EDB.xml" ContentType="application/vnd.ms-powerpoint.comment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23_197F801A.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 id="2147483675" r:id="rId3"/>
  </p:sldMasterIdLst>
  <p:notesMasterIdLst>
    <p:notesMasterId r:id="rId17"/>
  </p:notesMasterIdLst>
  <p:sldIdLst>
    <p:sldId id="257" r:id="rId4"/>
    <p:sldId id="601" r:id="rId5"/>
    <p:sldId id="527" r:id="rId6"/>
    <p:sldId id="286" r:id="rId7"/>
    <p:sldId id="291" r:id="rId8"/>
    <p:sldId id="256" r:id="rId9"/>
    <p:sldId id="598" r:id="rId10"/>
    <p:sldId id="591" r:id="rId11"/>
    <p:sldId id="599" r:id="rId12"/>
    <p:sldId id="600" r:id="rId13"/>
    <p:sldId id="586" r:id="rId14"/>
    <p:sldId id="287" r:id="rId15"/>
    <p:sldId id="288"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1506D2-91B9-4009-A6F8-EC4347F19F69}">
          <p14:sldIdLst>
            <p14:sldId id="257"/>
            <p14:sldId id="601"/>
            <p14:sldId id="527"/>
            <p14:sldId id="286"/>
            <p14:sldId id="291"/>
            <p14:sldId id="256"/>
            <p14:sldId id="598"/>
            <p14:sldId id="591"/>
            <p14:sldId id="599"/>
            <p14:sldId id="600"/>
            <p14:sldId id="586"/>
            <p14:sldId id="287"/>
            <p14:sldId id="28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BC0D84-1B13-3819-A8A5-4E7E91E7964D}" name="Kovic,Fatima  (DSHS)" initials="K(" userId="S::Fatima.Kovic2@dshs.texas.gov::4f77db23-9b1e-41e7-8fa0-ed653b0cd48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atliff,Tim (DSHS)" initials="R(" lastIdx="1" clrIdx="0">
    <p:extLst>
      <p:ext uri="{19B8F6BF-5375-455C-9EA6-DF929625EA0E}">
        <p15:presenceInfo xmlns:p15="http://schemas.microsoft.com/office/powerpoint/2012/main" userId="S::Tim.Ratliff@dshs.texas.gov::78dd7444-7c4a-4799-bbb3-5226a3291f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FFFFEB"/>
    <a:srgbClr val="FFFFCC"/>
    <a:srgbClr val="333333"/>
    <a:srgbClr val="556A7E"/>
    <a:srgbClr val="1F4E79"/>
    <a:srgbClr val="264780"/>
    <a:srgbClr val="0058A3"/>
    <a:srgbClr val="FFC600"/>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09" autoAdjust="0"/>
    <p:restoredTop sz="94660"/>
  </p:normalViewPr>
  <p:slideViewPr>
    <p:cSldViewPr snapToGrid="0">
      <p:cViewPr varScale="1">
        <p:scale>
          <a:sx n="114" d="100"/>
          <a:sy n="114" d="100"/>
        </p:scale>
        <p:origin x="73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8/10/relationships/authors" Target="authors.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omments/modernComment_123_197F801A.xml><?xml version="1.0" encoding="utf-8"?>
<p188:cmLst xmlns:a="http://schemas.openxmlformats.org/drawingml/2006/main" xmlns:r="http://schemas.openxmlformats.org/officeDocument/2006/relationships" xmlns:p188="http://schemas.microsoft.com/office/powerpoint/2018/8/main">
  <p188:cm id="{3BBFFE55-7AEF-4AB0-B982-4E0669A95A77}" authorId="{8FBC0D84-1B13-3819-A8A5-4E7E91E7964D}" created="2024-04-09T21:47:56.432">
    <pc:sldMkLst xmlns:pc="http://schemas.microsoft.com/office/powerpoint/2013/main/command">
      <pc:docMk/>
      <pc:sldMk cId="4093651446" sldId="286"/>
    </pc:sldMkLst>
    <p188:txBody>
      <a:bodyPr/>
      <a:lstStyle/>
      <a:p>
        <a:r>
          <a:rPr lang="en-US"/>
          <a:t>Need statistics</a:t>
        </a:r>
      </a:p>
    </p188:txBody>
  </p188:cm>
</p188:cmLst>
</file>

<file path=ppt/comments/modernComment_259_447F5EDB.xml><?xml version="1.0" encoding="utf-8"?>
<p188:cmLst xmlns:a="http://schemas.openxmlformats.org/drawingml/2006/main" xmlns:r="http://schemas.openxmlformats.org/officeDocument/2006/relationships" xmlns:p188="http://schemas.microsoft.com/office/powerpoint/2018/8/main">
  <p188:cm id="{5A3046E2-A298-4CFF-894C-F428BD019886}" authorId="{8FBC0D84-1B13-3819-A8A5-4E7E91E7964D}" created="2024-04-09T21:47:56.432">
    <pc:sldMkLst xmlns:pc="http://schemas.microsoft.com/office/powerpoint/2013/main/command">
      <pc:docMk/>
      <pc:sldMk cId="4093651446" sldId="286"/>
    </pc:sldMkLst>
    <p188:txBody>
      <a:bodyPr/>
      <a:lstStyle/>
      <a:p>
        <a:r>
          <a:rPr lang="en-US"/>
          <a:t>Need statistics</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65E4F0-3A60-45FA-B1A3-4B29F51A183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836DD59-5849-4C93-9028-859F6AB87A74}">
      <dgm:prSet phldrT="[Text]" custT="1"/>
      <dgm:spPr>
        <a:solidFill>
          <a:srgbClr val="FFC600"/>
        </a:solidFill>
      </dgm:spPr>
      <dgm:t>
        <a:bodyPr/>
        <a:lstStyle/>
        <a:p>
          <a:pPr algn="ctr"/>
          <a:r>
            <a:rPr lang="en-US" sz="2400">
              <a:solidFill>
                <a:schemeClr val="tx1"/>
              </a:solidFill>
            </a:rPr>
            <a:t>Timelier access to multiple data sets</a:t>
          </a:r>
        </a:p>
      </dgm:t>
    </dgm:pt>
    <dgm:pt modelId="{447834D0-5BFF-479D-8E32-85E39E4ACEA2}" type="parTrans" cxnId="{07F17EED-7FB2-47E1-AF9B-239EEC02FBCF}">
      <dgm:prSet/>
      <dgm:spPr/>
      <dgm:t>
        <a:bodyPr/>
        <a:lstStyle/>
        <a:p>
          <a:endParaRPr lang="en-US"/>
        </a:p>
      </dgm:t>
    </dgm:pt>
    <dgm:pt modelId="{213EC6CF-C902-4D2A-964E-AA5021FC830F}" type="sibTrans" cxnId="{07F17EED-7FB2-47E1-AF9B-239EEC02FBCF}">
      <dgm:prSet/>
      <dgm:spPr>
        <a:solidFill>
          <a:schemeClr val="accent2">
            <a:alpha val="90000"/>
          </a:schemeClr>
        </a:solidFill>
        <a:ln>
          <a:noFill/>
        </a:ln>
      </dgm:spPr>
      <dgm:t>
        <a:bodyPr/>
        <a:lstStyle/>
        <a:p>
          <a:endParaRPr lang="en-US"/>
        </a:p>
      </dgm:t>
    </dgm:pt>
    <dgm:pt modelId="{3D0589D9-FC62-4866-B0BD-F08DFF8886FC}">
      <dgm:prSet phldrT="[Text]" custT="1"/>
      <dgm:spPr>
        <a:solidFill>
          <a:srgbClr val="FFC600"/>
        </a:solidFill>
      </dgm:spPr>
      <dgm:t>
        <a:bodyPr/>
        <a:lstStyle/>
        <a:p>
          <a:pPr algn="ctr"/>
          <a:r>
            <a:rPr lang="en-US" sz="2400">
              <a:solidFill>
                <a:schemeClr val="tx1"/>
              </a:solidFill>
            </a:rPr>
            <a:t>Consolidated data repository for data analytics activities</a:t>
          </a:r>
        </a:p>
      </dgm:t>
    </dgm:pt>
    <dgm:pt modelId="{A87FC91A-C671-44FA-981C-53367D14F6B1}" type="parTrans" cxnId="{680B0DE2-CD20-4A13-8444-2B394454FA8A}">
      <dgm:prSet/>
      <dgm:spPr/>
      <dgm:t>
        <a:bodyPr/>
        <a:lstStyle/>
        <a:p>
          <a:endParaRPr lang="en-US"/>
        </a:p>
      </dgm:t>
    </dgm:pt>
    <dgm:pt modelId="{2B337778-99B5-4439-95A0-4D5BB8E6F0FA}" type="sibTrans" cxnId="{680B0DE2-CD20-4A13-8444-2B394454FA8A}">
      <dgm:prSet/>
      <dgm:spPr>
        <a:solidFill>
          <a:schemeClr val="accent2">
            <a:alpha val="90000"/>
          </a:schemeClr>
        </a:solidFill>
        <a:ln>
          <a:noFill/>
        </a:ln>
      </dgm:spPr>
      <dgm:t>
        <a:bodyPr/>
        <a:lstStyle/>
        <a:p>
          <a:endParaRPr lang="en-US"/>
        </a:p>
      </dgm:t>
    </dgm:pt>
    <dgm:pt modelId="{CECBD6C2-9C42-42AE-99FD-651853FC71CF}">
      <dgm:prSet phldrT="[Text]" custT="1"/>
      <dgm:spPr>
        <a:solidFill>
          <a:srgbClr val="FFC600"/>
        </a:solidFill>
      </dgm:spPr>
      <dgm:t>
        <a:bodyPr/>
        <a:lstStyle/>
        <a:p>
          <a:pPr algn="ctr"/>
          <a:r>
            <a:rPr lang="en-US" sz="2400">
              <a:solidFill>
                <a:schemeClr val="tx1"/>
              </a:solidFill>
            </a:rPr>
            <a:t>Access to data visualization tools</a:t>
          </a:r>
        </a:p>
      </dgm:t>
    </dgm:pt>
    <dgm:pt modelId="{358ECC8F-D0D4-4302-909A-9560E74FCC50}" type="parTrans" cxnId="{8B31E33F-AAEE-4BF9-A684-69EFA414D638}">
      <dgm:prSet/>
      <dgm:spPr/>
      <dgm:t>
        <a:bodyPr/>
        <a:lstStyle/>
        <a:p>
          <a:endParaRPr lang="en-US"/>
        </a:p>
      </dgm:t>
    </dgm:pt>
    <dgm:pt modelId="{420AD08F-11DE-47A1-8B89-3EBA6D4A1865}" type="sibTrans" cxnId="{8B31E33F-AAEE-4BF9-A684-69EFA414D638}">
      <dgm:prSet/>
      <dgm:spPr>
        <a:solidFill>
          <a:srgbClr val="C00000">
            <a:alpha val="90000"/>
          </a:srgbClr>
        </a:solidFill>
        <a:ln>
          <a:noFill/>
        </a:ln>
      </dgm:spPr>
      <dgm:t>
        <a:bodyPr/>
        <a:lstStyle/>
        <a:p>
          <a:endParaRPr lang="en-US"/>
        </a:p>
      </dgm:t>
    </dgm:pt>
    <dgm:pt modelId="{923AD7BA-600A-45E0-874A-53AC24144F4D}">
      <dgm:prSet phldrT="[Text]" custT="1"/>
      <dgm:spPr>
        <a:solidFill>
          <a:srgbClr val="006AB0"/>
        </a:solidFill>
      </dgm:spPr>
      <dgm:t>
        <a:bodyPr/>
        <a:lstStyle/>
        <a:p>
          <a:pPr algn="ctr"/>
          <a:r>
            <a:rPr lang="en-US" sz="2400"/>
            <a:t>              Decreased public health response times &amp; improved health outcomes</a:t>
          </a:r>
        </a:p>
      </dgm:t>
    </dgm:pt>
    <dgm:pt modelId="{0CA5E84F-2CA9-4967-A6B4-D5CBFFBABA25}" type="parTrans" cxnId="{07DA59A9-C58F-4689-938D-33B724A539E2}">
      <dgm:prSet/>
      <dgm:spPr/>
      <dgm:t>
        <a:bodyPr/>
        <a:lstStyle/>
        <a:p>
          <a:endParaRPr lang="en-US"/>
        </a:p>
      </dgm:t>
    </dgm:pt>
    <dgm:pt modelId="{2FA4AE35-94F4-4848-9C8B-92103FBEA68D}" type="sibTrans" cxnId="{07DA59A9-C58F-4689-938D-33B724A539E2}">
      <dgm:prSet/>
      <dgm:spPr/>
      <dgm:t>
        <a:bodyPr/>
        <a:lstStyle/>
        <a:p>
          <a:endParaRPr lang="en-US"/>
        </a:p>
      </dgm:t>
    </dgm:pt>
    <dgm:pt modelId="{B0E758E8-C953-4AD5-9246-C2D553213F80}" type="pres">
      <dgm:prSet presAssocID="{9665E4F0-3A60-45FA-B1A3-4B29F51A1837}" presName="outerComposite" presStyleCnt="0">
        <dgm:presLayoutVars>
          <dgm:chMax val="5"/>
          <dgm:dir/>
          <dgm:resizeHandles val="exact"/>
        </dgm:presLayoutVars>
      </dgm:prSet>
      <dgm:spPr/>
    </dgm:pt>
    <dgm:pt modelId="{6E865B4C-E1C1-418C-B6E7-2E31D4B80CEC}" type="pres">
      <dgm:prSet presAssocID="{9665E4F0-3A60-45FA-B1A3-4B29F51A1837}" presName="dummyMaxCanvas" presStyleCnt="0">
        <dgm:presLayoutVars/>
      </dgm:prSet>
      <dgm:spPr/>
    </dgm:pt>
    <dgm:pt modelId="{B14C28B0-3B90-4C07-AA4F-18CEE752F89C}" type="pres">
      <dgm:prSet presAssocID="{9665E4F0-3A60-45FA-B1A3-4B29F51A1837}" presName="FourNodes_1" presStyleLbl="node1" presStyleIdx="0" presStyleCnt="4" custScaleX="103857">
        <dgm:presLayoutVars>
          <dgm:bulletEnabled val="1"/>
        </dgm:presLayoutVars>
      </dgm:prSet>
      <dgm:spPr/>
    </dgm:pt>
    <dgm:pt modelId="{809B4EBC-A553-4DDC-8DC1-A8B9C5ED29F8}" type="pres">
      <dgm:prSet presAssocID="{9665E4F0-3A60-45FA-B1A3-4B29F51A1837}" presName="FourNodes_2" presStyleLbl="node1" presStyleIdx="1" presStyleCnt="4" custScaleX="103838">
        <dgm:presLayoutVars>
          <dgm:bulletEnabled val="1"/>
        </dgm:presLayoutVars>
      </dgm:prSet>
      <dgm:spPr/>
    </dgm:pt>
    <dgm:pt modelId="{EA73D09A-66BF-4A37-85D1-DA288117A1FC}" type="pres">
      <dgm:prSet presAssocID="{9665E4F0-3A60-45FA-B1A3-4B29F51A1837}" presName="FourNodes_3" presStyleLbl="node1" presStyleIdx="2" presStyleCnt="4" custScaleX="106556">
        <dgm:presLayoutVars>
          <dgm:bulletEnabled val="1"/>
        </dgm:presLayoutVars>
      </dgm:prSet>
      <dgm:spPr/>
    </dgm:pt>
    <dgm:pt modelId="{522CEDB3-6365-4842-87CC-D99AE2922100}" type="pres">
      <dgm:prSet presAssocID="{9665E4F0-3A60-45FA-B1A3-4B29F51A1837}" presName="FourNodes_4" presStyleLbl="node1" presStyleIdx="3" presStyleCnt="4" custScaleX="110356">
        <dgm:presLayoutVars>
          <dgm:bulletEnabled val="1"/>
        </dgm:presLayoutVars>
      </dgm:prSet>
      <dgm:spPr/>
    </dgm:pt>
    <dgm:pt modelId="{A9AC88BC-27F6-43DE-BD4F-E5DD4F0F1B05}" type="pres">
      <dgm:prSet presAssocID="{9665E4F0-3A60-45FA-B1A3-4B29F51A1837}" presName="FourConn_1-2" presStyleLbl="fgAccFollowNode1" presStyleIdx="0" presStyleCnt="3">
        <dgm:presLayoutVars>
          <dgm:bulletEnabled val="1"/>
        </dgm:presLayoutVars>
      </dgm:prSet>
      <dgm:spPr/>
    </dgm:pt>
    <dgm:pt modelId="{8A326A0C-D4F3-4F58-8AFD-7DAD8B82A676}" type="pres">
      <dgm:prSet presAssocID="{9665E4F0-3A60-45FA-B1A3-4B29F51A1837}" presName="FourConn_2-3" presStyleLbl="fgAccFollowNode1" presStyleIdx="1" presStyleCnt="3">
        <dgm:presLayoutVars>
          <dgm:bulletEnabled val="1"/>
        </dgm:presLayoutVars>
      </dgm:prSet>
      <dgm:spPr/>
    </dgm:pt>
    <dgm:pt modelId="{1D702CF5-AD1C-4382-A243-B5328AC69953}" type="pres">
      <dgm:prSet presAssocID="{9665E4F0-3A60-45FA-B1A3-4B29F51A1837}" presName="FourConn_3-4" presStyleLbl="fgAccFollowNode1" presStyleIdx="2" presStyleCnt="3">
        <dgm:presLayoutVars>
          <dgm:bulletEnabled val="1"/>
        </dgm:presLayoutVars>
      </dgm:prSet>
      <dgm:spPr/>
    </dgm:pt>
    <dgm:pt modelId="{BC82CD73-25B3-4721-85B9-C2B3185596A2}" type="pres">
      <dgm:prSet presAssocID="{9665E4F0-3A60-45FA-B1A3-4B29F51A1837}" presName="FourNodes_1_text" presStyleLbl="node1" presStyleIdx="3" presStyleCnt="4">
        <dgm:presLayoutVars>
          <dgm:bulletEnabled val="1"/>
        </dgm:presLayoutVars>
      </dgm:prSet>
      <dgm:spPr/>
    </dgm:pt>
    <dgm:pt modelId="{41D793CC-278C-4E28-A168-258F60C7BC73}" type="pres">
      <dgm:prSet presAssocID="{9665E4F0-3A60-45FA-B1A3-4B29F51A1837}" presName="FourNodes_2_text" presStyleLbl="node1" presStyleIdx="3" presStyleCnt="4">
        <dgm:presLayoutVars>
          <dgm:bulletEnabled val="1"/>
        </dgm:presLayoutVars>
      </dgm:prSet>
      <dgm:spPr/>
    </dgm:pt>
    <dgm:pt modelId="{98FA3AB0-234E-4222-9976-410524C63B17}" type="pres">
      <dgm:prSet presAssocID="{9665E4F0-3A60-45FA-B1A3-4B29F51A1837}" presName="FourNodes_3_text" presStyleLbl="node1" presStyleIdx="3" presStyleCnt="4">
        <dgm:presLayoutVars>
          <dgm:bulletEnabled val="1"/>
        </dgm:presLayoutVars>
      </dgm:prSet>
      <dgm:spPr/>
    </dgm:pt>
    <dgm:pt modelId="{D6D207C4-A632-424A-A834-A452E5EF01D9}" type="pres">
      <dgm:prSet presAssocID="{9665E4F0-3A60-45FA-B1A3-4B29F51A1837}" presName="FourNodes_4_text" presStyleLbl="node1" presStyleIdx="3" presStyleCnt="4">
        <dgm:presLayoutVars>
          <dgm:bulletEnabled val="1"/>
        </dgm:presLayoutVars>
      </dgm:prSet>
      <dgm:spPr/>
    </dgm:pt>
  </dgm:ptLst>
  <dgm:cxnLst>
    <dgm:cxn modelId="{DD991328-A649-49FA-96DC-28BB69DB349D}" type="presOf" srcId="{923AD7BA-600A-45E0-874A-53AC24144F4D}" destId="{D6D207C4-A632-424A-A834-A452E5EF01D9}" srcOrd="1" destOrd="0" presId="urn:microsoft.com/office/officeart/2005/8/layout/vProcess5"/>
    <dgm:cxn modelId="{8B31E33F-AAEE-4BF9-A684-69EFA414D638}" srcId="{9665E4F0-3A60-45FA-B1A3-4B29F51A1837}" destId="{CECBD6C2-9C42-42AE-99FD-651853FC71CF}" srcOrd="2" destOrd="0" parTransId="{358ECC8F-D0D4-4302-909A-9560E74FCC50}" sibTransId="{420AD08F-11DE-47A1-8B89-3EBA6D4A1865}"/>
    <dgm:cxn modelId="{E8A78640-9023-4319-8789-08AFE2EA94D8}" type="presOf" srcId="{2B337778-99B5-4439-95A0-4D5BB8E6F0FA}" destId="{8A326A0C-D4F3-4F58-8AFD-7DAD8B82A676}" srcOrd="0" destOrd="0" presId="urn:microsoft.com/office/officeart/2005/8/layout/vProcess5"/>
    <dgm:cxn modelId="{D1CE3373-DD52-42D6-8C3E-EA207EC556F9}" type="presOf" srcId="{9665E4F0-3A60-45FA-B1A3-4B29F51A1837}" destId="{B0E758E8-C953-4AD5-9246-C2D553213F80}" srcOrd="0" destOrd="0" presId="urn:microsoft.com/office/officeart/2005/8/layout/vProcess5"/>
    <dgm:cxn modelId="{317CE782-0984-42D7-BBCE-2663B9A85235}" type="presOf" srcId="{CECBD6C2-9C42-42AE-99FD-651853FC71CF}" destId="{EA73D09A-66BF-4A37-85D1-DA288117A1FC}" srcOrd="0" destOrd="0" presId="urn:microsoft.com/office/officeart/2005/8/layout/vProcess5"/>
    <dgm:cxn modelId="{08F4A195-F382-4C31-B5A6-E766B7339069}" type="presOf" srcId="{3D0589D9-FC62-4866-B0BD-F08DFF8886FC}" destId="{809B4EBC-A553-4DDC-8DC1-A8B9C5ED29F8}" srcOrd="0" destOrd="0" presId="urn:microsoft.com/office/officeart/2005/8/layout/vProcess5"/>
    <dgm:cxn modelId="{E641BC99-E270-4370-8CB5-3581AD3B1008}" type="presOf" srcId="{3D0589D9-FC62-4866-B0BD-F08DFF8886FC}" destId="{41D793CC-278C-4E28-A168-258F60C7BC73}" srcOrd="1" destOrd="0" presId="urn:microsoft.com/office/officeart/2005/8/layout/vProcess5"/>
    <dgm:cxn modelId="{07DA59A9-C58F-4689-938D-33B724A539E2}" srcId="{9665E4F0-3A60-45FA-B1A3-4B29F51A1837}" destId="{923AD7BA-600A-45E0-874A-53AC24144F4D}" srcOrd="3" destOrd="0" parTransId="{0CA5E84F-2CA9-4967-A6B4-D5CBFFBABA25}" sibTransId="{2FA4AE35-94F4-4848-9C8B-92103FBEA68D}"/>
    <dgm:cxn modelId="{FE3415B8-C36A-48FD-8258-5E809A9372B3}" type="presOf" srcId="{3836DD59-5849-4C93-9028-859F6AB87A74}" destId="{BC82CD73-25B3-4721-85B9-C2B3185596A2}" srcOrd="1" destOrd="0" presId="urn:microsoft.com/office/officeart/2005/8/layout/vProcess5"/>
    <dgm:cxn modelId="{216BDDC6-EEC7-4F85-9D23-3ED71FD2BA49}" type="presOf" srcId="{CECBD6C2-9C42-42AE-99FD-651853FC71CF}" destId="{98FA3AB0-234E-4222-9976-410524C63B17}" srcOrd="1" destOrd="0" presId="urn:microsoft.com/office/officeart/2005/8/layout/vProcess5"/>
    <dgm:cxn modelId="{2AA999CE-DF2C-472A-BE95-C7430DBAC2E6}" type="presOf" srcId="{923AD7BA-600A-45E0-874A-53AC24144F4D}" destId="{522CEDB3-6365-4842-87CC-D99AE2922100}" srcOrd="0" destOrd="0" presId="urn:microsoft.com/office/officeart/2005/8/layout/vProcess5"/>
    <dgm:cxn modelId="{4829B5D5-4D6F-40DC-8348-31852DEF4F27}" type="presOf" srcId="{3836DD59-5849-4C93-9028-859F6AB87A74}" destId="{B14C28B0-3B90-4C07-AA4F-18CEE752F89C}" srcOrd="0" destOrd="0" presId="urn:microsoft.com/office/officeart/2005/8/layout/vProcess5"/>
    <dgm:cxn modelId="{680B0DE2-CD20-4A13-8444-2B394454FA8A}" srcId="{9665E4F0-3A60-45FA-B1A3-4B29F51A1837}" destId="{3D0589D9-FC62-4866-B0BD-F08DFF8886FC}" srcOrd="1" destOrd="0" parTransId="{A87FC91A-C671-44FA-981C-53367D14F6B1}" sibTransId="{2B337778-99B5-4439-95A0-4D5BB8E6F0FA}"/>
    <dgm:cxn modelId="{1C1A6EEC-D7B4-412D-BB38-C8EDEF1F3040}" type="presOf" srcId="{213EC6CF-C902-4D2A-964E-AA5021FC830F}" destId="{A9AC88BC-27F6-43DE-BD4F-E5DD4F0F1B05}" srcOrd="0" destOrd="0" presId="urn:microsoft.com/office/officeart/2005/8/layout/vProcess5"/>
    <dgm:cxn modelId="{07F17EED-7FB2-47E1-AF9B-239EEC02FBCF}" srcId="{9665E4F0-3A60-45FA-B1A3-4B29F51A1837}" destId="{3836DD59-5849-4C93-9028-859F6AB87A74}" srcOrd="0" destOrd="0" parTransId="{447834D0-5BFF-479D-8E32-85E39E4ACEA2}" sibTransId="{213EC6CF-C902-4D2A-964E-AA5021FC830F}"/>
    <dgm:cxn modelId="{1C4023FF-CD38-4BA1-942C-6C1820DCC717}" type="presOf" srcId="{420AD08F-11DE-47A1-8B89-3EBA6D4A1865}" destId="{1D702CF5-AD1C-4382-A243-B5328AC69953}" srcOrd="0" destOrd="0" presId="urn:microsoft.com/office/officeart/2005/8/layout/vProcess5"/>
    <dgm:cxn modelId="{D4DF8E95-3214-482A-AB11-346CA4315FCC}" type="presParOf" srcId="{B0E758E8-C953-4AD5-9246-C2D553213F80}" destId="{6E865B4C-E1C1-418C-B6E7-2E31D4B80CEC}" srcOrd="0" destOrd="0" presId="urn:microsoft.com/office/officeart/2005/8/layout/vProcess5"/>
    <dgm:cxn modelId="{AEB2B2D2-9AB1-4E8B-A271-928BA9442675}" type="presParOf" srcId="{B0E758E8-C953-4AD5-9246-C2D553213F80}" destId="{B14C28B0-3B90-4C07-AA4F-18CEE752F89C}" srcOrd="1" destOrd="0" presId="urn:microsoft.com/office/officeart/2005/8/layout/vProcess5"/>
    <dgm:cxn modelId="{62919E9A-EDBD-4537-9D8E-7275B5DA2E37}" type="presParOf" srcId="{B0E758E8-C953-4AD5-9246-C2D553213F80}" destId="{809B4EBC-A553-4DDC-8DC1-A8B9C5ED29F8}" srcOrd="2" destOrd="0" presId="urn:microsoft.com/office/officeart/2005/8/layout/vProcess5"/>
    <dgm:cxn modelId="{AFEEDF35-438B-4787-994A-8F160B654564}" type="presParOf" srcId="{B0E758E8-C953-4AD5-9246-C2D553213F80}" destId="{EA73D09A-66BF-4A37-85D1-DA288117A1FC}" srcOrd="3" destOrd="0" presId="urn:microsoft.com/office/officeart/2005/8/layout/vProcess5"/>
    <dgm:cxn modelId="{B49F5EF2-F9B4-40BC-964D-DFFA3BC53FFE}" type="presParOf" srcId="{B0E758E8-C953-4AD5-9246-C2D553213F80}" destId="{522CEDB3-6365-4842-87CC-D99AE2922100}" srcOrd="4" destOrd="0" presId="urn:microsoft.com/office/officeart/2005/8/layout/vProcess5"/>
    <dgm:cxn modelId="{A4E07667-7B69-41D0-A93E-7BF3BA58F3B0}" type="presParOf" srcId="{B0E758E8-C953-4AD5-9246-C2D553213F80}" destId="{A9AC88BC-27F6-43DE-BD4F-E5DD4F0F1B05}" srcOrd="5" destOrd="0" presId="urn:microsoft.com/office/officeart/2005/8/layout/vProcess5"/>
    <dgm:cxn modelId="{C31361C7-2EED-4CBB-869D-2536A9B70966}" type="presParOf" srcId="{B0E758E8-C953-4AD5-9246-C2D553213F80}" destId="{8A326A0C-D4F3-4F58-8AFD-7DAD8B82A676}" srcOrd="6" destOrd="0" presId="urn:microsoft.com/office/officeart/2005/8/layout/vProcess5"/>
    <dgm:cxn modelId="{794B81CB-11AB-43EC-9F28-440D3303CF01}" type="presParOf" srcId="{B0E758E8-C953-4AD5-9246-C2D553213F80}" destId="{1D702CF5-AD1C-4382-A243-B5328AC69953}" srcOrd="7" destOrd="0" presId="urn:microsoft.com/office/officeart/2005/8/layout/vProcess5"/>
    <dgm:cxn modelId="{2D94F32D-1C4A-41B6-8EDF-C0BBB2BB7CA6}" type="presParOf" srcId="{B0E758E8-C953-4AD5-9246-C2D553213F80}" destId="{BC82CD73-25B3-4721-85B9-C2B3185596A2}" srcOrd="8" destOrd="0" presId="urn:microsoft.com/office/officeart/2005/8/layout/vProcess5"/>
    <dgm:cxn modelId="{5AFC8A03-FAF4-4C4D-9CCE-7671185B6AA5}" type="presParOf" srcId="{B0E758E8-C953-4AD5-9246-C2D553213F80}" destId="{41D793CC-278C-4E28-A168-258F60C7BC73}" srcOrd="9" destOrd="0" presId="urn:microsoft.com/office/officeart/2005/8/layout/vProcess5"/>
    <dgm:cxn modelId="{8035975F-B7DE-4743-AC4E-F28198A48B7B}" type="presParOf" srcId="{B0E758E8-C953-4AD5-9246-C2D553213F80}" destId="{98FA3AB0-234E-4222-9976-410524C63B17}" srcOrd="10" destOrd="0" presId="urn:microsoft.com/office/officeart/2005/8/layout/vProcess5"/>
    <dgm:cxn modelId="{5FA11300-9C55-4211-84B8-30C5007BEAC5}" type="presParOf" srcId="{B0E758E8-C953-4AD5-9246-C2D553213F80}" destId="{D6D207C4-A632-424A-A834-A452E5EF01D9}"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033C7F-E94F-456C-99A1-22952818272B}"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304CD6A3-9F30-418C-9031-12310D3E1966}">
      <dgm:prSet/>
      <dgm:spPr/>
      <dgm:t>
        <a:bodyPr/>
        <a:lstStyle/>
        <a:p>
          <a:r>
            <a:rPr lang="en-US"/>
            <a:t>TexasAIM Data Visualizations</a:t>
          </a:r>
        </a:p>
      </dgm:t>
    </dgm:pt>
    <dgm:pt modelId="{6CCE5C6E-1BED-48ED-9A32-5CFA39323651}" type="parTrans" cxnId="{63DCA475-4A21-467D-9290-B01861AF6A8F}">
      <dgm:prSet/>
      <dgm:spPr/>
      <dgm:t>
        <a:bodyPr/>
        <a:lstStyle/>
        <a:p>
          <a:endParaRPr lang="en-US"/>
        </a:p>
      </dgm:t>
    </dgm:pt>
    <dgm:pt modelId="{4E1225BA-BB3E-4AD5-8D0F-4D3BC7165666}" type="sibTrans" cxnId="{63DCA475-4A21-467D-9290-B01861AF6A8F}">
      <dgm:prSet/>
      <dgm:spPr/>
      <dgm:t>
        <a:bodyPr/>
        <a:lstStyle/>
        <a:p>
          <a:endParaRPr lang="en-US"/>
        </a:p>
      </dgm:t>
    </dgm:pt>
    <dgm:pt modelId="{90277489-5A92-41CB-B65D-7014DEAB7FB0}">
      <dgm:prSet/>
      <dgm:spPr/>
      <dgm:t>
        <a:bodyPr/>
        <a:lstStyle/>
        <a:p>
          <a:r>
            <a:rPr lang="en-US"/>
            <a:t>HTMB Databook into Texas Health Data</a:t>
          </a:r>
        </a:p>
      </dgm:t>
    </dgm:pt>
    <dgm:pt modelId="{7416F232-37D8-4554-BF47-D72A0CBC39D0}" type="parTrans" cxnId="{16A251C1-97CC-42A2-807D-26893F12B65E}">
      <dgm:prSet/>
      <dgm:spPr/>
      <dgm:t>
        <a:bodyPr/>
        <a:lstStyle/>
        <a:p>
          <a:endParaRPr lang="en-US"/>
        </a:p>
      </dgm:t>
    </dgm:pt>
    <dgm:pt modelId="{A3666C52-30C7-4B4F-9A8C-ED45275D26C3}" type="sibTrans" cxnId="{16A251C1-97CC-42A2-807D-26893F12B65E}">
      <dgm:prSet/>
      <dgm:spPr/>
      <dgm:t>
        <a:bodyPr/>
        <a:lstStyle/>
        <a:p>
          <a:endParaRPr lang="en-US"/>
        </a:p>
      </dgm:t>
    </dgm:pt>
    <dgm:pt modelId="{16B1E8B3-2E21-4608-90E8-CF81A80FA359}">
      <dgm:prSet/>
      <dgm:spPr/>
      <dgm:t>
        <a:bodyPr/>
        <a:lstStyle/>
        <a:p>
          <a:r>
            <a:rPr lang="en-US"/>
            <a:t>Maternal Child Health Quality Improvement System (MCHQIS)</a:t>
          </a:r>
        </a:p>
      </dgm:t>
    </dgm:pt>
    <dgm:pt modelId="{778CC6F0-5A04-4E0A-9963-CF8C45626163}" type="parTrans" cxnId="{89E20D59-3297-4BD5-AEBD-98388A4CF62B}">
      <dgm:prSet/>
      <dgm:spPr/>
      <dgm:t>
        <a:bodyPr/>
        <a:lstStyle/>
        <a:p>
          <a:endParaRPr lang="en-US"/>
        </a:p>
      </dgm:t>
    </dgm:pt>
    <dgm:pt modelId="{6787A778-3918-4AC5-B9E5-8488975B00E8}" type="sibTrans" cxnId="{89E20D59-3297-4BD5-AEBD-98388A4CF62B}">
      <dgm:prSet/>
      <dgm:spPr/>
      <dgm:t>
        <a:bodyPr/>
        <a:lstStyle/>
        <a:p>
          <a:endParaRPr lang="en-US"/>
        </a:p>
      </dgm:t>
    </dgm:pt>
    <dgm:pt modelId="{87B1061B-5B97-49AA-8EEB-8C3C71120B97}">
      <dgm:prSet/>
      <dgm:spPr/>
      <dgm:t>
        <a:bodyPr/>
        <a:lstStyle/>
        <a:p>
          <a:r>
            <a:rPr lang="en-US"/>
            <a:t>Maternal Mortality Review System (MMRS)</a:t>
          </a:r>
        </a:p>
      </dgm:t>
    </dgm:pt>
    <dgm:pt modelId="{8FDDFD6B-4908-4D41-8825-9ACA576FD871}" type="parTrans" cxnId="{6A750389-3000-47F0-B5F3-81D9CF653165}">
      <dgm:prSet/>
      <dgm:spPr/>
      <dgm:t>
        <a:bodyPr/>
        <a:lstStyle/>
        <a:p>
          <a:endParaRPr lang="en-US"/>
        </a:p>
      </dgm:t>
    </dgm:pt>
    <dgm:pt modelId="{5CA53FBD-DD22-4FF4-BAB1-E33B1733DE38}" type="sibTrans" cxnId="{6A750389-3000-47F0-B5F3-81D9CF653165}">
      <dgm:prSet/>
      <dgm:spPr/>
      <dgm:t>
        <a:bodyPr/>
        <a:lstStyle/>
        <a:p>
          <a:endParaRPr lang="en-US"/>
        </a:p>
      </dgm:t>
    </dgm:pt>
    <dgm:pt modelId="{DA63F51F-7572-4F93-8CC5-2D5ADC77E9C9}">
      <dgm:prSet/>
      <dgm:spPr/>
      <dgm:t>
        <a:bodyPr/>
        <a:lstStyle/>
        <a:p>
          <a:r>
            <a:rPr lang="en-US"/>
            <a:t>Parent/Guardian Form for Texas Early Hearing Detection</a:t>
          </a:r>
        </a:p>
      </dgm:t>
    </dgm:pt>
    <dgm:pt modelId="{28039472-119C-4B26-A886-2AAEB2205D13}" type="parTrans" cxnId="{CE49074C-ECD3-47AA-B2F6-2093161903E4}">
      <dgm:prSet/>
      <dgm:spPr/>
      <dgm:t>
        <a:bodyPr/>
        <a:lstStyle/>
        <a:p>
          <a:endParaRPr lang="en-US"/>
        </a:p>
      </dgm:t>
    </dgm:pt>
    <dgm:pt modelId="{6956C21C-C48C-4981-AD81-253B85192383}" type="sibTrans" cxnId="{CE49074C-ECD3-47AA-B2F6-2093161903E4}">
      <dgm:prSet/>
      <dgm:spPr/>
      <dgm:t>
        <a:bodyPr/>
        <a:lstStyle/>
        <a:p>
          <a:endParaRPr lang="en-US"/>
        </a:p>
      </dgm:t>
    </dgm:pt>
    <dgm:pt modelId="{5258E12C-C1A8-4F04-84E7-725429321947}" type="pres">
      <dgm:prSet presAssocID="{55033C7F-E94F-456C-99A1-22952818272B}" presName="diagram" presStyleCnt="0">
        <dgm:presLayoutVars>
          <dgm:dir/>
          <dgm:resizeHandles val="exact"/>
        </dgm:presLayoutVars>
      </dgm:prSet>
      <dgm:spPr/>
    </dgm:pt>
    <dgm:pt modelId="{AE00D106-FD8B-4420-99A7-EAD1232495BE}" type="pres">
      <dgm:prSet presAssocID="{304CD6A3-9F30-418C-9031-12310D3E1966}" presName="node" presStyleLbl="node1" presStyleIdx="0" presStyleCnt="5">
        <dgm:presLayoutVars>
          <dgm:bulletEnabled val="1"/>
        </dgm:presLayoutVars>
      </dgm:prSet>
      <dgm:spPr/>
    </dgm:pt>
    <dgm:pt modelId="{DBB4D517-1BC8-4AB4-A5FC-70859A2AFCEE}" type="pres">
      <dgm:prSet presAssocID="{4E1225BA-BB3E-4AD5-8D0F-4D3BC7165666}" presName="sibTrans" presStyleCnt="0"/>
      <dgm:spPr/>
    </dgm:pt>
    <dgm:pt modelId="{FE0EB613-16D2-4FD8-9F72-FF3EC5CC1C2C}" type="pres">
      <dgm:prSet presAssocID="{90277489-5A92-41CB-B65D-7014DEAB7FB0}" presName="node" presStyleLbl="node1" presStyleIdx="1" presStyleCnt="5">
        <dgm:presLayoutVars>
          <dgm:bulletEnabled val="1"/>
        </dgm:presLayoutVars>
      </dgm:prSet>
      <dgm:spPr/>
    </dgm:pt>
    <dgm:pt modelId="{2562600E-806A-41DC-B9E2-44CD6A5FC6AF}" type="pres">
      <dgm:prSet presAssocID="{A3666C52-30C7-4B4F-9A8C-ED45275D26C3}" presName="sibTrans" presStyleCnt="0"/>
      <dgm:spPr/>
    </dgm:pt>
    <dgm:pt modelId="{FBBCFD05-036E-46FB-9A62-DAB8584C8D34}" type="pres">
      <dgm:prSet presAssocID="{DA63F51F-7572-4F93-8CC5-2D5ADC77E9C9}" presName="node" presStyleLbl="node1" presStyleIdx="2" presStyleCnt="5">
        <dgm:presLayoutVars>
          <dgm:bulletEnabled val="1"/>
        </dgm:presLayoutVars>
      </dgm:prSet>
      <dgm:spPr/>
    </dgm:pt>
    <dgm:pt modelId="{992F05CA-2E1F-44B4-9980-ECADA9ED7FFA}" type="pres">
      <dgm:prSet presAssocID="{6956C21C-C48C-4981-AD81-253B85192383}" presName="sibTrans" presStyleCnt="0"/>
      <dgm:spPr/>
    </dgm:pt>
    <dgm:pt modelId="{7690499D-A5B6-4335-A41B-6B9251FB9C30}" type="pres">
      <dgm:prSet presAssocID="{87B1061B-5B97-49AA-8EEB-8C3C71120B97}" presName="node" presStyleLbl="node1" presStyleIdx="3" presStyleCnt="5">
        <dgm:presLayoutVars>
          <dgm:bulletEnabled val="1"/>
        </dgm:presLayoutVars>
      </dgm:prSet>
      <dgm:spPr/>
    </dgm:pt>
    <dgm:pt modelId="{F4FC8C5F-3506-4A5D-A524-D1BD24A3D4C1}" type="pres">
      <dgm:prSet presAssocID="{5CA53FBD-DD22-4FF4-BAB1-E33B1733DE38}" presName="sibTrans" presStyleCnt="0"/>
      <dgm:spPr/>
    </dgm:pt>
    <dgm:pt modelId="{1BD9632B-CFCF-447D-AF93-715198BDB377}" type="pres">
      <dgm:prSet presAssocID="{16B1E8B3-2E21-4608-90E8-CF81A80FA359}" presName="node" presStyleLbl="node1" presStyleIdx="4" presStyleCnt="5">
        <dgm:presLayoutVars>
          <dgm:bulletEnabled val="1"/>
        </dgm:presLayoutVars>
      </dgm:prSet>
      <dgm:spPr/>
    </dgm:pt>
  </dgm:ptLst>
  <dgm:cxnLst>
    <dgm:cxn modelId="{8ADDD121-E772-464F-B642-E1777EB0FAFD}" type="presOf" srcId="{90277489-5A92-41CB-B65D-7014DEAB7FB0}" destId="{FE0EB613-16D2-4FD8-9F72-FF3EC5CC1C2C}" srcOrd="0" destOrd="0" presId="urn:microsoft.com/office/officeart/2005/8/layout/default"/>
    <dgm:cxn modelId="{99FE3235-7717-4A4E-B63F-15F9692D631A}" type="presOf" srcId="{DA63F51F-7572-4F93-8CC5-2D5ADC77E9C9}" destId="{FBBCFD05-036E-46FB-9A62-DAB8584C8D34}" srcOrd="0" destOrd="0" presId="urn:microsoft.com/office/officeart/2005/8/layout/default"/>
    <dgm:cxn modelId="{0EF94D38-4415-4571-9218-A5A17C818F6A}" type="presOf" srcId="{304CD6A3-9F30-418C-9031-12310D3E1966}" destId="{AE00D106-FD8B-4420-99A7-EAD1232495BE}" srcOrd="0" destOrd="0" presId="urn:microsoft.com/office/officeart/2005/8/layout/default"/>
    <dgm:cxn modelId="{9AF8E844-CBA2-4DAE-A45C-284DAF52F75F}" type="presOf" srcId="{87B1061B-5B97-49AA-8EEB-8C3C71120B97}" destId="{7690499D-A5B6-4335-A41B-6B9251FB9C30}" srcOrd="0" destOrd="0" presId="urn:microsoft.com/office/officeart/2005/8/layout/default"/>
    <dgm:cxn modelId="{CE49074C-ECD3-47AA-B2F6-2093161903E4}" srcId="{55033C7F-E94F-456C-99A1-22952818272B}" destId="{DA63F51F-7572-4F93-8CC5-2D5ADC77E9C9}" srcOrd="2" destOrd="0" parTransId="{28039472-119C-4B26-A886-2AAEB2205D13}" sibTransId="{6956C21C-C48C-4981-AD81-253B85192383}"/>
    <dgm:cxn modelId="{63DCA475-4A21-467D-9290-B01861AF6A8F}" srcId="{55033C7F-E94F-456C-99A1-22952818272B}" destId="{304CD6A3-9F30-418C-9031-12310D3E1966}" srcOrd="0" destOrd="0" parTransId="{6CCE5C6E-1BED-48ED-9A32-5CFA39323651}" sibTransId="{4E1225BA-BB3E-4AD5-8D0F-4D3BC7165666}"/>
    <dgm:cxn modelId="{89E20D59-3297-4BD5-AEBD-98388A4CF62B}" srcId="{55033C7F-E94F-456C-99A1-22952818272B}" destId="{16B1E8B3-2E21-4608-90E8-CF81A80FA359}" srcOrd="4" destOrd="0" parTransId="{778CC6F0-5A04-4E0A-9963-CF8C45626163}" sibTransId="{6787A778-3918-4AC5-B9E5-8488975B00E8}"/>
    <dgm:cxn modelId="{6A750389-3000-47F0-B5F3-81D9CF653165}" srcId="{55033C7F-E94F-456C-99A1-22952818272B}" destId="{87B1061B-5B97-49AA-8EEB-8C3C71120B97}" srcOrd="3" destOrd="0" parTransId="{8FDDFD6B-4908-4D41-8825-9ACA576FD871}" sibTransId="{5CA53FBD-DD22-4FF4-BAB1-E33B1733DE38}"/>
    <dgm:cxn modelId="{16A251C1-97CC-42A2-807D-26893F12B65E}" srcId="{55033C7F-E94F-456C-99A1-22952818272B}" destId="{90277489-5A92-41CB-B65D-7014DEAB7FB0}" srcOrd="1" destOrd="0" parTransId="{7416F232-37D8-4554-BF47-D72A0CBC39D0}" sibTransId="{A3666C52-30C7-4B4F-9A8C-ED45275D26C3}"/>
    <dgm:cxn modelId="{FFD76AD0-FE42-429B-B127-E0279D5EDF01}" type="presOf" srcId="{55033C7F-E94F-456C-99A1-22952818272B}" destId="{5258E12C-C1A8-4F04-84E7-725429321947}" srcOrd="0" destOrd="0" presId="urn:microsoft.com/office/officeart/2005/8/layout/default"/>
    <dgm:cxn modelId="{EA148ADD-242E-4AFD-BD8C-4D2CCC0EEBF9}" type="presOf" srcId="{16B1E8B3-2E21-4608-90E8-CF81A80FA359}" destId="{1BD9632B-CFCF-447D-AF93-715198BDB377}" srcOrd="0" destOrd="0" presId="urn:microsoft.com/office/officeart/2005/8/layout/default"/>
    <dgm:cxn modelId="{9D3EBC9E-C399-47C5-8100-4CAD1FC7CACF}" type="presParOf" srcId="{5258E12C-C1A8-4F04-84E7-725429321947}" destId="{AE00D106-FD8B-4420-99A7-EAD1232495BE}" srcOrd="0" destOrd="0" presId="urn:microsoft.com/office/officeart/2005/8/layout/default"/>
    <dgm:cxn modelId="{514D3555-DC1D-4C35-85F2-BFB7A14EB354}" type="presParOf" srcId="{5258E12C-C1A8-4F04-84E7-725429321947}" destId="{DBB4D517-1BC8-4AB4-A5FC-70859A2AFCEE}" srcOrd="1" destOrd="0" presId="urn:microsoft.com/office/officeart/2005/8/layout/default"/>
    <dgm:cxn modelId="{DE23C04E-037C-49A3-931C-843FC7DC5CA8}" type="presParOf" srcId="{5258E12C-C1A8-4F04-84E7-725429321947}" destId="{FE0EB613-16D2-4FD8-9F72-FF3EC5CC1C2C}" srcOrd="2" destOrd="0" presId="urn:microsoft.com/office/officeart/2005/8/layout/default"/>
    <dgm:cxn modelId="{DE5C06A1-16F1-4454-B965-75F72FB22A6D}" type="presParOf" srcId="{5258E12C-C1A8-4F04-84E7-725429321947}" destId="{2562600E-806A-41DC-B9E2-44CD6A5FC6AF}" srcOrd="3" destOrd="0" presId="urn:microsoft.com/office/officeart/2005/8/layout/default"/>
    <dgm:cxn modelId="{94F30039-374C-4CF9-B781-65933ED3D36E}" type="presParOf" srcId="{5258E12C-C1A8-4F04-84E7-725429321947}" destId="{FBBCFD05-036E-46FB-9A62-DAB8584C8D34}" srcOrd="4" destOrd="0" presId="urn:microsoft.com/office/officeart/2005/8/layout/default"/>
    <dgm:cxn modelId="{89954E49-08A5-4B5D-AAF6-C2B2DCD5BEFB}" type="presParOf" srcId="{5258E12C-C1A8-4F04-84E7-725429321947}" destId="{992F05CA-2E1F-44B4-9980-ECADA9ED7FFA}" srcOrd="5" destOrd="0" presId="urn:microsoft.com/office/officeart/2005/8/layout/default"/>
    <dgm:cxn modelId="{980622A3-E87F-4EF2-B29A-9189086322C6}" type="presParOf" srcId="{5258E12C-C1A8-4F04-84E7-725429321947}" destId="{7690499D-A5B6-4335-A41B-6B9251FB9C30}" srcOrd="6" destOrd="0" presId="urn:microsoft.com/office/officeart/2005/8/layout/default"/>
    <dgm:cxn modelId="{E060BB7E-2468-4CF5-932B-EB3F6E263F91}" type="presParOf" srcId="{5258E12C-C1A8-4F04-84E7-725429321947}" destId="{F4FC8C5F-3506-4A5D-A524-D1BD24A3D4C1}" srcOrd="7" destOrd="0" presId="urn:microsoft.com/office/officeart/2005/8/layout/default"/>
    <dgm:cxn modelId="{09531778-F529-4AD8-B913-F1FCD77DDF87}" type="presParOf" srcId="{5258E12C-C1A8-4F04-84E7-725429321947}" destId="{1BD9632B-CFCF-447D-AF93-715198BDB37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7C78A9-CE1D-40E6-AAFC-FD9A1844C60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5E15D0A-78D9-47B3-92C1-AB7E61ADC710}">
      <dgm:prSet phldrT="[Text]"/>
      <dgm:spPr>
        <a:solidFill>
          <a:schemeClr val="accent1">
            <a:lumMod val="75000"/>
          </a:schemeClr>
        </a:solidFill>
      </dgm:spPr>
      <dgm:t>
        <a:bodyPr/>
        <a:lstStyle/>
        <a:p>
          <a:r>
            <a:rPr lang="en-US" b="1"/>
            <a:t>SHARP</a:t>
          </a:r>
        </a:p>
        <a:p>
          <a:r>
            <a:rPr lang="en-US"/>
            <a:t>Environment for combining new + existing data sources harnessed with SHARP’s analytical tools</a:t>
          </a:r>
        </a:p>
      </dgm:t>
    </dgm:pt>
    <dgm:pt modelId="{EEEF2AAA-03E3-49BA-BAC5-D2C973E00CAA}" type="parTrans" cxnId="{173DCE1B-564B-4712-BE67-3040D1DFF495}">
      <dgm:prSet/>
      <dgm:spPr/>
      <dgm:t>
        <a:bodyPr/>
        <a:lstStyle/>
        <a:p>
          <a:endParaRPr lang="en-US"/>
        </a:p>
      </dgm:t>
    </dgm:pt>
    <dgm:pt modelId="{FB5DC826-56BB-40E6-8E29-EC7F2F794366}" type="sibTrans" cxnId="{173DCE1B-564B-4712-BE67-3040D1DFF495}">
      <dgm:prSet/>
      <dgm:spPr/>
      <dgm:t>
        <a:bodyPr/>
        <a:lstStyle/>
        <a:p>
          <a:endParaRPr lang="en-US"/>
        </a:p>
      </dgm:t>
    </dgm:pt>
    <dgm:pt modelId="{037DE77C-B05B-45C4-9EBF-10F0A5980065}">
      <dgm:prSet phldrT="[Text]"/>
      <dgm:spPr/>
      <dgm:t>
        <a:bodyPr/>
        <a:lstStyle/>
        <a:p>
          <a:r>
            <a:rPr lang="en-US" b="1"/>
            <a:t>MCH Data Sets</a:t>
          </a:r>
          <a:endParaRPr lang="en-US"/>
        </a:p>
      </dgm:t>
    </dgm:pt>
    <dgm:pt modelId="{839CC3BA-5F49-4D52-A329-4900BD779F0F}" type="parTrans" cxnId="{3116E4D9-DE4B-4905-A3F6-25C705AFDD65}">
      <dgm:prSet/>
      <dgm:spPr/>
      <dgm:t>
        <a:bodyPr/>
        <a:lstStyle/>
        <a:p>
          <a:endParaRPr lang="en-US"/>
        </a:p>
      </dgm:t>
    </dgm:pt>
    <dgm:pt modelId="{EE3D9373-D75C-4B50-B8CA-64D029D6C4B0}" type="sibTrans" cxnId="{3116E4D9-DE4B-4905-A3F6-25C705AFDD65}">
      <dgm:prSet/>
      <dgm:spPr/>
      <dgm:t>
        <a:bodyPr/>
        <a:lstStyle/>
        <a:p>
          <a:endParaRPr lang="en-US"/>
        </a:p>
      </dgm:t>
    </dgm:pt>
    <dgm:pt modelId="{2271945D-D585-48BD-B1BF-0FB0FFB12E30}">
      <dgm:prSet phldrT="[Text]"/>
      <dgm:spPr>
        <a:solidFill>
          <a:srgbClr val="6D9DCD"/>
        </a:solidFill>
      </dgm:spPr>
      <dgm:t>
        <a:bodyPr/>
        <a:lstStyle/>
        <a:p>
          <a:r>
            <a:rPr lang="en-US"/>
            <a:t>Quarterly THCIC Data</a:t>
          </a:r>
        </a:p>
      </dgm:t>
    </dgm:pt>
    <dgm:pt modelId="{EA57AC81-C7A4-49A8-B335-76503D914FCB}" type="parTrans" cxnId="{06E45BB7-A60B-4572-9796-A43348DDE2EC}">
      <dgm:prSet/>
      <dgm:spPr/>
      <dgm:t>
        <a:bodyPr/>
        <a:lstStyle/>
        <a:p>
          <a:endParaRPr lang="en-US"/>
        </a:p>
      </dgm:t>
    </dgm:pt>
    <dgm:pt modelId="{C8ABEA5A-4347-46E8-94D4-3DFF21EF2724}" type="sibTrans" cxnId="{06E45BB7-A60B-4572-9796-A43348DDE2EC}">
      <dgm:prSet/>
      <dgm:spPr/>
      <dgm:t>
        <a:bodyPr/>
        <a:lstStyle/>
        <a:p>
          <a:endParaRPr lang="en-US"/>
        </a:p>
      </dgm:t>
    </dgm:pt>
    <dgm:pt modelId="{8DBD7FDB-5CE2-4D5F-B41D-A08EF19CD991}">
      <dgm:prSet phldrT="[Text]"/>
      <dgm:spPr>
        <a:solidFill>
          <a:srgbClr val="6D9DCD"/>
        </a:solidFill>
      </dgm:spPr>
      <dgm:t>
        <a:bodyPr/>
        <a:lstStyle/>
        <a:p>
          <a:r>
            <a:rPr lang="en-US"/>
            <a:t>Vital Event Data</a:t>
          </a:r>
        </a:p>
      </dgm:t>
    </dgm:pt>
    <dgm:pt modelId="{1A9C57C1-76B5-4712-98B2-B226C64E9453}" type="parTrans" cxnId="{82FA53E1-67BF-41E0-932F-C30FA4ECB5D7}">
      <dgm:prSet/>
      <dgm:spPr/>
      <dgm:t>
        <a:bodyPr/>
        <a:lstStyle/>
        <a:p>
          <a:endParaRPr lang="en-US"/>
        </a:p>
      </dgm:t>
    </dgm:pt>
    <dgm:pt modelId="{39A33910-CABA-43E3-9F07-00BB838FABD9}" type="sibTrans" cxnId="{82FA53E1-67BF-41E0-932F-C30FA4ECB5D7}">
      <dgm:prSet/>
      <dgm:spPr/>
      <dgm:t>
        <a:bodyPr/>
        <a:lstStyle/>
        <a:p>
          <a:endParaRPr lang="en-US"/>
        </a:p>
      </dgm:t>
    </dgm:pt>
    <dgm:pt modelId="{0240A334-3A89-4DBB-98DF-CD9819E538C3}" type="pres">
      <dgm:prSet presAssocID="{5B7C78A9-CE1D-40E6-AAFC-FD9A1844C607}" presName="cycle" presStyleCnt="0">
        <dgm:presLayoutVars>
          <dgm:chMax val="1"/>
          <dgm:dir/>
          <dgm:animLvl val="ctr"/>
          <dgm:resizeHandles val="exact"/>
        </dgm:presLayoutVars>
      </dgm:prSet>
      <dgm:spPr/>
    </dgm:pt>
    <dgm:pt modelId="{7A91CC0C-A8C9-49D4-987B-85656AD51DE0}" type="pres">
      <dgm:prSet presAssocID="{C5E15D0A-78D9-47B3-92C1-AB7E61ADC710}" presName="centerShape" presStyleLbl="node0" presStyleIdx="0" presStyleCnt="1" custScaleX="177016" custScaleY="177015" custLinFactNeighborX="33091" custLinFactNeighborY="-19912"/>
      <dgm:spPr/>
    </dgm:pt>
    <dgm:pt modelId="{A0828435-363C-41AF-9293-EA8AA3A5E07E}" type="pres">
      <dgm:prSet presAssocID="{839CC3BA-5F49-4D52-A329-4900BD779F0F}" presName="parTrans" presStyleLbl="bgSibTrans2D1" presStyleIdx="0" presStyleCnt="3" custAng="20490" custScaleX="81209" custScaleY="62063" custLinFactNeighborX="32597" custLinFactNeighborY="2649"/>
      <dgm:spPr/>
    </dgm:pt>
    <dgm:pt modelId="{BABB0280-FDC7-4805-883D-E5E34E563A94}" type="pres">
      <dgm:prSet presAssocID="{037DE77C-B05B-45C4-9EBF-10F0A5980065}" presName="node" presStyleLbl="node1" presStyleIdx="0" presStyleCnt="3" custScaleX="133160" custScaleY="37054" custRadScaleRad="94168" custRadScaleInc="-18429">
        <dgm:presLayoutVars>
          <dgm:bulletEnabled val="1"/>
        </dgm:presLayoutVars>
      </dgm:prSet>
      <dgm:spPr/>
    </dgm:pt>
    <dgm:pt modelId="{7CE1D2CF-AE0E-4716-90F3-FA40199F0A80}" type="pres">
      <dgm:prSet presAssocID="{EA57AC81-C7A4-49A8-B335-76503D914FCB}" presName="parTrans" presStyleLbl="bgSibTrans2D1" presStyleIdx="1" presStyleCnt="3" custAng="21163983" custScaleX="92558" custScaleY="49657" custLinFactNeighborX="30062" custLinFactNeighborY="-30010"/>
      <dgm:spPr/>
    </dgm:pt>
    <dgm:pt modelId="{8BBC3C2C-4FD8-4B8F-9D7B-80FF021035A6}" type="pres">
      <dgm:prSet presAssocID="{2271945D-D585-48BD-B1BF-0FB0FFB12E30}" presName="node" presStyleLbl="node1" presStyleIdx="1" presStyleCnt="3" custAng="0" custScaleX="135987" custScaleY="46518" custRadScaleRad="123469" custRadScaleInc="-78091">
        <dgm:presLayoutVars>
          <dgm:bulletEnabled val="1"/>
        </dgm:presLayoutVars>
      </dgm:prSet>
      <dgm:spPr/>
    </dgm:pt>
    <dgm:pt modelId="{C489F3B7-A635-4C8D-A1F4-B94C757DD4CC}" type="pres">
      <dgm:prSet presAssocID="{1A9C57C1-76B5-4712-98B2-B226C64E9453}" presName="parTrans" presStyleLbl="bgSibTrans2D1" presStyleIdx="2" presStyleCnt="3" custAng="330370" custScaleX="88352" custScaleY="64945" custLinFactNeighborX="30940" custLinFactNeighborY="27775"/>
      <dgm:spPr/>
    </dgm:pt>
    <dgm:pt modelId="{BF3ADA86-6D4D-430E-99AF-C7BE79903469}" type="pres">
      <dgm:prSet presAssocID="{8DBD7FDB-5CE2-4D5F-B41D-A08EF19CD991}" presName="node" presStyleLbl="node1" presStyleIdx="2" presStyleCnt="3" custAng="0" custScaleY="48870" custRadScaleRad="86344" custRadScaleInc="-246420">
        <dgm:presLayoutVars>
          <dgm:bulletEnabled val="1"/>
        </dgm:presLayoutVars>
      </dgm:prSet>
      <dgm:spPr/>
    </dgm:pt>
  </dgm:ptLst>
  <dgm:cxnLst>
    <dgm:cxn modelId="{54FACF17-3013-48C7-9729-2539D27F0A18}" type="presOf" srcId="{2271945D-D585-48BD-B1BF-0FB0FFB12E30}" destId="{8BBC3C2C-4FD8-4B8F-9D7B-80FF021035A6}" srcOrd="0" destOrd="0" presId="urn:microsoft.com/office/officeart/2005/8/layout/radial4"/>
    <dgm:cxn modelId="{173DCE1B-564B-4712-BE67-3040D1DFF495}" srcId="{5B7C78A9-CE1D-40E6-AAFC-FD9A1844C607}" destId="{C5E15D0A-78D9-47B3-92C1-AB7E61ADC710}" srcOrd="0" destOrd="0" parTransId="{EEEF2AAA-03E3-49BA-BAC5-D2C973E00CAA}" sibTransId="{FB5DC826-56BB-40E6-8E29-EC7F2F794366}"/>
    <dgm:cxn modelId="{49F7196A-1E0C-4C8D-B6C0-DCF6AD164F44}" type="presOf" srcId="{839CC3BA-5F49-4D52-A329-4900BD779F0F}" destId="{A0828435-363C-41AF-9293-EA8AA3A5E07E}" srcOrd="0" destOrd="0" presId="urn:microsoft.com/office/officeart/2005/8/layout/radial4"/>
    <dgm:cxn modelId="{483F876F-7D03-40CF-AC2A-3E145EF29A48}" type="presOf" srcId="{5B7C78A9-CE1D-40E6-AAFC-FD9A1844C607}" destId="{0240A334-3A89-4DBB-98DF-CD9819E538C3}" srcOrd="0" destOrd="0" presId="urn:microsoft.com/office/officeart/2005/8/layout/radial4"/>
    <dgm:cxn modelId="{A1A9BA9A-06C9-4210-8895-55B1C18949AF}" type="presOf" srcId="{037DE77C-B05B-45C4-9EBF-10F0A5980065}" destId="{BABB0280-FDC7-4805-883D-E5E34E563A94}" srcOrd="0" destOrd="0" presId="urn:microsoft.com/office/officeart/2005/8/layout/radial4"/>
    <dgm:cxn modelId="{D72FD79D-B8B2-4CFE-BCD8-2F77B005CD7B}" type="presOf" srcId="{C5E15D0A-78D9-47B3-92C1-AB7E61ADC710}" destId="{7A91CC0C-A8C9-49D4-987B-85656AD51DE0}" srcOrd="0" destOrd="0" presId="urn:microsoft.com/office/officeart/2005/8/layout/radial4"/>
    <dgm:cxn modelId="{06E45BB7-A60B-4572-9796-A43348DDE2EC}" srcId="{C5E15D0A-78D9-47B3-92C1-AB7E61ADC710}" destId="{2271945D-D585-48BD-B1BF-0FB0FFB12E30}" srcOrd="1" destOrd="0" parTransId="{EA57AC81-C7A4-49A8-B335-76503D914FCB}" sibTransId="{C8ABEA5A-4347-46E8-94D4-3DFF21EF2724}"/>
    <dgm:cxn modelId="{E18A6EB8-DE64-44F2-85B6-7DB9750D6112}" type="presOf" srcId="{1A9C57C1-76B5-4712-98B2-B226C64E9453}" destId="{C489F3B7-A635-4C8D-A1F4-B94C757DD4CC}" srcOrd="0" destOrd="0" presId="urn:microsoft.com/office/officeart/2005/8/layout/radial4"/>
    <dgm:cxn modelId="{8B22FDC8-DED3-44D6-8DA7-CBD1796A95F0}" type="presOf" srcId="{EA57AC81-C7A4-49A8-B335-76503D914FCB}" destId="{7CE1D2CF-AE0E-4716-90F3-FA40199F0A80}" srcOrd="0" destOrd="0" presId="urn:microsoft.com/office/officeart/2005/8/layout/radial4"/>
    <dgm:cxn modelId="{3116E4D9-DE4B-4905-A3F6-25C705AFDD65}" srcId="{C5E15D0A-78D9-47B3-92C1-AB7E61ADC710}" destId="{037DE77C-B05B-45C4-9EBF-10F0A5980065}" srcOrd="0" destOrd="0" parTransId="{839CC3BA-5F49-4D52-A329-4900BD779F0F}" sibTransId="{EE3D9373-D75C-4B50-B8CA-64D029D6C4B0}"/>
    <dgm:cxn modelId="{82FA53E1-67BF-41E0-932F-C30FA4ECB5D7}" srcId="{C5E15D0A-78D9-47B3-92C1-AB7E61ADC710}" destId="{8DBD7FDB-5CE2-4D5F-B41D-A08EF19CD991}" srcOrd="2" destOrd="0" parTransId="{1A9C57C1-76B5-4712-98B2-B226C64E9453}" sibTransId="{39A33910-CABA-43E3-9F07-00BB838FABD9}"/>
    <dgm:cxn modelId="{838561FE-0948-479E-9AB4-0B1D33C7FEF4}" type="presOf" srcId="{8DBD7FDB-5CE2-4D5F-B41D-A08EF19CD991}" destId="{BF3ADA86-6D4D-430E-99AF-C7BE79903469}" srcOrd="0" destOrd="0" presId="urn:microsoft.com/office/officeart/2005/8/layout/radial4"/>
    <dgm:cxn modelId="{B580F8A5-B810-41BE-A56B-1B2635D16C3F}" type="presParOf" srcId="{0240A334-3A89-4DBB-98DF-CD9819E538C3}" destId="{7A91CC0C-A8C9-49D4-987B-85656AD51DE0}" srcOrd="0" destOrd="0" presId="urn:microsoft.com/office/officeart/2005/8/layout/radial4"/>
    <dgm:cxn modelId="{BC6FED54-277D-46E6-8DA9-789EAAA9CFD8}" type="presParOf" srcId="{0240A334-3A89-4DBB-98DF-CD9819E538C3}" destId="{A0828435-363C-41AF-9293-EA8AA3A5E07E}" srcOrd="1" destOrd="0" presId="urn:microsoft.com/office/officeart/2005/8/layout/radial4"/>
    <dgm:cxn modelId="{E1E467AE-774A-479E-B127-515FDEC2522C}" type="presParOf" srcId="{0240A334-3A89-4DBB-98DF-CD9819E538C3}" destId="{BABB0280-FDC7-4805-883D-E5E34E563A94}" srcOrd="2" destOrd="0" presId="urn:microsoft.com/office/officeart/2005/8/layout/radial4"/>
    <dgm:cxn modelId="{A2BC7F6F-5B78-4999-BDA4-38AF5537F508}" type="presParOf" srcId="{0240A334-3A89-4DBB-98DF-CD9819E538C3}" destId="{7CE1D2CF-AE0E-4716-90F3-FA40199F0A80}" srcOrd="3" destOrd="0" presId="urn:microsoft.com/office/officeart/2005/8/layout/radial4"/>
    <dgm:cxn modelId="{97D414F3-A5B2-4211-894B-BEE2C8151F6B}" type="presParOf" srcId="{0240A334-3A89-4DBB-98DF-CD9819E538C3}" destId="{8BBC3C2C-4FD8-4B8F-9D7B-80FF021035A6}" srcOrd="4" destOrd="0" presId="urn:microsoft.com/office/officeart/2005/8/layout/radial4"/>
    <dgm:cxn modelId="{9E71798A-2F0B-4AEF-9ECD-FEFAC32C0F3A}" type="presParOf" srcId="{0240A334-3A89-4DBB-98DF-CD9819E538C3}" destId="{C489F3B7-A635-4C8D-A1F4-B94C757DD4CC}" srcOrd="5" destOrd="0" presId="urn:microsoft.com/office/officeart/2005/8/layout/radial4"/>
    <dgm:cxn modelId="{E4F194A6-DBDA-46EB-9C9B-88B9C8AFC798}" type="presParOf" srcId="{0240A334-3A89-4DBB-98DF-CD9819E538C3}" destId="{BF3ADA86-6D4D-430E-99AF-C7BE79903469}"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033C7F-E94F-456C-99A1-22952818272B}"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304CD6A3-9F30-418C-9031-12310D3E1966}">
      <dgm:prSet/>
      <dgm:spPr>
        <a:solidFill>
          <a:srgbClr val="0055A1"/>
        </a:solidFill>
      </dgm:spPr>
      <dgm:t>
        <a:bodyPr/>
        <a:lstStyle/>
        <a:p>
          <a:r>
            <a:rPr lang="en-US"/>
            <a:t>Newborn</a:t>
          </a:r>
          <a:r>
            <a:rPr lang="en-US" baseline="0"/>
            <a:t> Screening Care Coordination System</a:t>
          </a:r>
        </a:p>
        <a:p>
          <a:r>
            <a:rPr lang="en-US" baseline="0"/>
            <a:t>(NBS)</a:t>
          </a:r>
          <a:endParaRPr lang="en-US"/>
        </a:p>
      </dgm:t>
    </dgm:pt>
    <dgm:pt modelId="{6CCE5C6E-1BED-48ED-9A32-5CFA39323651}" type="parTrans" cxnId="{63DCA475-4A21-467D-9290-B01861AF6A8F}">
      <dgm:prSet/>
      <dgm:spPr/>
      <dgm:t>
        <a:bodyPr/>
        <a:lstStyle/>
        <a:p>
          <a:endParaRPr lang="en-US"/>
        </a:p>
      </dgm:t>
    </dgm:pt>
    <dgm:pt modelId="{4E1225BA-BB3E-4AD5-8D0F-4D3BC7165666}" type="sibTrans" cxnId="{63DCA475-4A21-467D-9290-B01861AF6A8F}">
      <dgm:prSet/>
      <dgm:spPr/>
      <dgm:t>
        <a:bodyPr/>
        <a:lstStyle/>
        <a:p>
          <a:endParaRPr lang="en-US"/>
        </a:p>
      </dgm:t>
    </dgm:pt>
    <dgm:pt modelId="{90277489-5A92-41CB-B65D-7014DEAB7FB0}">
      <dgm:prSet/>
      <dgm:spPr>
        <a:solidFill>
          <a:srgbClr val="0055A1"/>
        </a:solidFill>
      </dgm:spPr>
      <dgm:t>
        <a:bodyPr/>
        <a:lstStyle/>
        <a:p>
          <a:r>
            <a:rPr lang="en-US"/>
            <a:t>Child</a:t>
          </a:r>
          <a:r>
            <a:rPr lang="en-US" baseline="0"/>
            <a:t> Health Reporting System (CHRS)</a:t>
          </a:r>
          <a:endParaRPr lang="en-US"/>
        </a:p>
      </dgm:t>
    </dgm:pt>
    <dgm:pt modelId="{7416F232-37D8-4554-BF47-D72A0CBC39D0}" type="parTrans" cxnId="{16A251C1-97CC-42A2-807D-26893F12B65E}">
      <dgm:prSet/>
      <dgm:spPr/>
      <dgm:t>
        <a:bodyPr/>
        <a:lstStyle/>
        <a:p>
          <a:endParaRPr lang="en-US"/>
        </a:p>
      </dgm:t>
    </dgm:pt>
    <dgm:pt modelId="{A3666C52-30C7-4B4F-9A8C-ED45275D26C3}" type="sibTrans" cxnId="{16A251C1-97CC-42A2-807D-26893F12B65E}">
      <dgm:prSet/>
      <dgm:spPr/>
      <dgm:t>
        <a:bodyPr/>
        <a:lstStyle/>
        <a:p>
          <a:endParaRPr lang="en-US"/>
        </a:p>
      </dgm:t>
    </dgm:pt>
    <dgm:pt modelId="{16B1E8B3-2E21-4608-90E8-CF81A80FA359}">
      <dgm:prSet/>
      <dgm:spPr>
        <a:solidFill>
          <a:srgbClr val="0055A1"/>
        </a:solidFill>
      </dgm:spPr>
      <dgm:t>
        <a:bodyPr/>
        <a:lstStyle/>
        <a:p>
          <a:r>
            <a:rPr lang="en-US"/>
            <a:t>Expansion of MCHQIS</a:t>
          </a:r>
        </a:p>
      </dgm:t>
    </dgm:pt>
    <dgm:pt modelId="{778CC6F0-5A04-4E0A-9963-CF8C45626163}" type="parTrans" cxnId="{89E20D59-3297-4BD5-AEBD-98388A4CF62B}">
      <dgm:prSet/>
      <dgm:spPr/>
      <dgm:t>
        <a:bodyPr/>
        <a:lstStyle/>
        <a:p>
          <a:endParaRPr lang="en-US"/>
        </a:p>
      </dgm:t>
    </dgm:pt>
    <dgm:pt modelId="{6787A778-3918-4AC5-B9E5-8488975B00E8}" type="sibTrans" cxnId="{89E20D59-3297-4BD5-AEBD-98388A4CF62B}">
      <dgm:prSet/>
      <dgm:spPr/>
      <dgm:t>
        <a:bodyPr/>
        <a:lstStyle/>
        <a:p>
          <a:endParaRPr lang="en-US"/>
        </a:p>
      </dgm:t>
    </dgm:pt>
    <dgm:pt modelId="{87B1061B-5B97-49AA-8EEB-8C3C71120B97}">
      <dgm:prSet/>
      <dgm:spPr>
        <a:solidFill>
          <a:srgbClr val="0055A1"/>
        </a:solidFill>
      </dgm:spPr>
      <dgm:t>
        <a:bodyPr/>
        <a:lstStyle/>
        <a:p>
          <a:r>
            <a:rPr lang="en-US"/>
            <a:t>Enhancement of MMRS</a:t>
          </a:r>
        </a:p>
      </dgm:t>
    </dgm:pt>
    <dgm:pt modelId="{8FDDFD6B-4908-4D41-8825-9ACA576FD871}" type="parTrans" cxnId="{6A750389-3000-47F0-B5F3-81D9CF653165}">
      <dgm:prSet/>
      <dgm:spPr/>
      <dgm:t>
        <a:bodyPr/>
        <a:lstStyle/>
        <a:p>
          <a:endParaRPr lang="en-US"/>
        </a:p>
      </dgm:t>
    </dgm:pt>
    <dgm:pt modelId="{5CA53FBD-DD22-4FF4-BAB1-E33B1733DE38}" type="sibTrans" cxnId="{6A750389-3000-47F0-B5F3-81D9CF653165}">
      <dgm:prSet/>
      <dgm:spPr/>
      <dgm:t>
        <a:bodyPr/>
        <a:lstStyle/>
        <a:p>
          <a:endParaRPr lang="en-US"/>
        </a:p>
      </dgm:t>
    </dgm:pt>
    <dgm:pt modelId="{5258E12C-C1A8-4F04-84E7-725429321947}" type="pres">
      <dgm:prSet presAssocID="{55033C7F-E94F-456C-99A1-22952818272B}" presName="diagram" presStyleCnt="0">
        <dgm:presLayoutVars>
          <dgm:dir/>
          <dgm:resizeHandles val="exact"/>
        </dgm:presLayoutVars>
      </dgm:prSet>
      <dgm:spPr/>
    </dgm:pt>
    <dgm:pt modelId="{AE00D106-FD8B-4420-99A7-EAD1232495BE}" type="pres">
      <dgm:prSet presAssocID="{304CD6A3-9F30-418C-9031-12310D3E1966}" presName="node" presStyleLbl="node1" presStyleIdx="0" presStyleCnt="4">
        <dgm:presLayoutVars>
          <dgm:bulletEnabled val="1"/>
        </dgm:presLayoutVars>
      </dgm:prSet>
      <dgm:spPr/>
    </dgm:pt>
    <dgm:pt modelId="{DBB4D517-1BC8-4AB4-A5FC-70859A2AFCEE}" type="pres">
      <dgm:prSet presAssocID="{4E1225BA-BB3E-4AD5-8D0F-4D3BC7165666}" presName="sibTrans" presStyleCnt="0"/>
      <dgm:spPr/>
    </dgm:pt>
    <dgm:pt modelId="{FE0EB613-16D2-4FD8-9F72-FF3EC5CC1C2C}" type="pres">
      <dgm:prSet presAssocID="{90277489-5A92-41CB-B65D-7014DEAB7FB0}" presName="node" presStyleLbl="node1" presStyleIdx="1" presStyleCnt="4">
        <dgm:presLayoutVars>
          <dgm:bulletEnabled val="1"/>
        </dgm:presLayoutVars>
      </dgm:prSet>
      <dgm:spPr/>
    </dgm:pt>
    <dgm:pt modelId="{2562600E-806A-41DC-B9E2-44CD6A5FC6AF}" type="pres">
      <dgm:prSet presAssocID="{A3666C52-30C7-4B4F-9A8C-ED45275D26C3}" presName="sibTrans" presStyleCnt="0"/>
      <dgm:spPr/>
    </dgm:pt>
    <dgm:pt modelId="{7690499D-A5B6-4335-A41B-6B9251FB9C30}" type="pres">
      <dgm:prSet presAssocID="{87B1061B-5B97-49AA-8EEB-8C3C71120B97}" presName="node" presStyleLbl="node1" presStyleIdx="2" presStyleCnt="4">
        <dgm:presLayoutVars>
          <dgm:bulletEnabled val="1"/>
        </dgm:presLayoutVars>
      </dgm:prSet>
      <dgm:spPr/>
    </dgm:pt>
    <dgm:pt modelId="{F4FC8C5F-3506-4A5D-A524-D1BD24A3D4C1}" type="pres">
      <dgm:prSet presAssocID="{5CA53FBD-DD22-4FF4-BAB1-E33B1733DE38}" presName="sibTrans" presStyleCnt="0"/>
      <dgm:spPr/>
    </dgm:pt>
    <dgm:pt modelId="{1BD9632B-CFCF-447D-AF93-715198BDB377}" type="pres">
      <dgm:prSet presAssocID="{16B1E8B3-2E21-4608-90E8-CF81A80FA359}" presName="node" presStyleLbl="node1" presStyleIdx="3" presStyleCnt="4">
        <dgm:presLayoutVars>
          <dgm:bulletEnabled val="1"/>
        </dgm:presLayoutVars>
      </dgm:prSet>
      <dgm:spPr/>
    </dgm:pt>
  </dgm:ptLst>
  <dgm:cxnLst>
    <dgm:cxn modelId="{8ADDD121-E772-464F-B642-E1777EB0FAFD}" type="presOf" srcId="{90277489-5A92-41CB-B65D-7014DEAB7FB0}" destId="{FE0EB613-16D2-4FD8-9F72-FF3EC5CC1C2C}" srcOrd="0" destOrd="0" presId="urn:microsoft.com/office/officeart/2005/8/layout/default"/>
    <dgm:cxn modelId="{0EF94D38-4415-4571-9218-A5A17C818F6A}" type="presOf" srcId="{304CD6A3-9F30-418C-9031-12310D3E1966}" destId="{AE00D106-FD8B-4420-99A7-EAD1232495BE}" srcOrd="0" destOrd="0" presId="urn:microsoft.com/office/officeart/2005/8/layout/default"/>
    <dgm:cxn modelId="{9AF8E844-CBA2-4DAE-A45C-284DAF52F75F}" type="presOf" srcId="{87B1061B-5B97-49AA-8EEB-8C3C71120B97}" destId="{7690499D-A5B6-4335-A41B-6B9251FB9C30}" srcOrd="0" destOrd="0" presId="urn:microsoft.com/office/officeart/2005/8/layout/default"/>
    <dgm:cxn modelId="{63DCA475-4A21-467D-9290-B01861AF6A8F}" srcId="{55033C7F-E94F-456C-99A1-22952818272B}" destId="{304CD6A3-9F30-418C-9031-12310D3E1966}" srcOrd="0" destOrd="0" parTransId="{6CCE5C6E-1BED-48ED-9A32-5CFA39323651}" sibTransId="{4E1225BA-BB3E-4AD5-8D0F-4D3BC7165666}"/>
    <dgm:cxn modelId="{89E20D59-3297-4BD5-AEBD-98388A4CF62B}" srcId="{55033C7F-E94F-456C-99A1-22952818272B}" destId="{16B1E8B3-2E21-4608-90E8-CF81A80FA359}" srcOrd="3" destOrd="0" parTransId="{778CC6F0-5A04-4E0A-9963-CF8C45626163}" sibTransId="{6787A778-3918-4AC5-B9E5-8488975B00E8}"/>
    <dgm:cxn modelId="{6A750389-3000-47F0-B5F3-81D9CF653165}" srcId="{55033C7F-E94F-456C-99A1-22952818272B}" destId="{87B1061B-5B97-49AA-8EEB-8C3C71120B97}" srcOrd="2" destOrd="0" parTransId="{8FDDFD6B-4908-4D41-8825-9ACA576FD871}" sibTransId="{5CA53FBD-DD22-4FF4-BAB1-E33B1733DE38}"/>
    <dgm:cxn modelId="{16A251C1-97CC-42A2-807D-26893F12B65E}" srcId="{55033C7F-E94F-456C-99A1-22952818272B}" destId="{90277489-5A92-41CB-B65D-7014DEAB7FB0}" srcOrd="1" destOrd="0" parTransId="{7416F232-37D8-4554-BF47-D72A0CBC39D0}" sibTransId="{A3666C52-30C7-4B4F-9A8C-ED45275D26C3}"/>
    <dgm:cxn modelId="{FFD76AD0-FE42-429B-B127-E0279D5EDF01}" type="presOf" srcId="{55033C7F-E94F-456C-99A1-22952818272B}" destId="{5258E12C-C1A8-4F04-84E7-725429321947}" srcOrd="0" destOrd="0" presId="urn:microsoft.com/office/officeart/2005/8/layout/default"/>
    <dgm:cxn modelId="{EA148ADD-242E-4AFD-BD8C-4D2CCC0EEBF9}" type="presOf" srcId="{16B1E8B3-2E21-4608-90E8-CF81A80FA359}" destId="{1BD9632B-CFCF-447D-AF93-715198BDB377}" srcOrd="0" destOrd="0" presId="urn:microsoft.com/office/officeart/2005/8/layout/default"/>
    <dgm:cxn modelId="{9D3EBC9E-C399-47C5-8100-4CAD1FC7CACF}" type="presParOf" srcId="{5258E12C-C1A8-4F04-84E7-725429321947}" destId="{AE00D106-FD8B-4420-99A7-EAD1232495BE}" srcOrd="0" destOrd="0" presId="urn:microsoft.com/office/officeart/2005/8/layout/default"/>
    <dgm:cxn modelId="{514D3555-DC1D-4C35-85F2-BFB7A14EB354}" type="presParOf" srcId="{5258E12C-C1A8-4F04-84E7-725429321947}" destId="{DBB4D517-1BC8-4AB4-A5FC-70859A2AFCEE}" srcOrd="1" destOrd="0" presId="urn:microsoft.com/office/officeart/2005/8/layout/default"/>
    <dgm:cxn modelId="{DE23C04E-037C-49A3-931C-843FC7DC5CA8}" type="presParOf" srcId="{5258E12C-C1A8-4F04-84E7-725429321947}" destId="{FE0EB613-16D2-4FD8-9F72-FF3EC5CC1C2C}" srcOrd="2" destOrd="0" presId="urn:microsoft.com/office/officeart/2005/8/layout/default"/>
    <dgm:cxn modelId="{DE5C06A1-16F1-4454-B965-75F72FB22A6D}" type="presParOf" srcId="{5258E12C-C1A8-4F04-84E7-725429321947}" destId="{2562600E-806A-41DC-B9E2-44CD6A5FC6AF}" srcOrd="3" destOrd="0" presId="urn:microsoft.com/office/officeart/2005/8/layout/default"/>
    <dgm:cxn modelId="{980622A3-E87F-4EF2-B29A-9189086322C6}" type="presParOf" srcId="{5258E12C-C1A8-4F04-84E7-725429321947}" destId="{7690499D-A5B6-4335-A41B-6B9251FB9C30}" srcOrd="4" destOrd="0" presId="urn:microsoft.com/office/officeart/2005/8/layout/default"/>
    <dgm:cxn modelId="{E060BB7E-2468-4CF5-932B-EB3F6E263F91}" type="presParOf" srcId="{5258E12C-C1A8-4F04-84E7-725429321947}" destId="{F4FC8C5F-3506-4A5D-A524-D1BD24A3D4C1}" srcOrd="5" destOrd="0" presId="urn:microsoft.com/office/officeart/2005/8/layout/default"/>
    <dgm:cxn modelId="{09531778-F529-4AD8-B913-F1FCD77DDF87}" type="presParOf" srcId="{5258E12C-C1A8-4F04-84E7-725429321947}" destId="{1BD9632B-CFCF-447D-AF93-715198BDB377}"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EFB61D-3767-4FD0-BD92-493543725F44}" type="doc">
      <dgm:prSet loTypeId="urn:microsoft.com/office/officeart/2005/8/layout/default" loCatId="list" qsTypeId="urn:microsoft.com/office/officeart/2005/8/quickstyle/simple1" qsCatId="simple" csTypeId="urn:microsoft.com/office/officeart/2005/8/colors/accent5_2" csCatId="accent5" phldr="1"/>
      <dgm:spPr/>
      <dgm:t>
        <a:bodyPr/>
        <a:lstStyle/>
        <a:p>
          <a:endParaRPr lang="en-US"/>
        </a:p>
      </dgm:t>
    </dgm:pt>
    <dgm:pt modelId="{DCBF19BE-0132-44DE-A30A-18FB4928244C}">
      <dgm:prSet phldrT="[Text]"/>
      <dgm:spPr/>
      <dgm:t>
        <a:bodyPr/>
        <a:lstStyle/>
        <a:p>
          <a:r>
            <a:rPr lang="en-US">
              <a:latin typeface="Verdana" panose="020B0604030504040204" pitchFamily="34" charset="0"/>
              <a:ea typeface="Verdana" panose="020B0604030504040204" pitchFamily="34" charset="0"/>
            </a:rPr>
            <a:t>Birth Defects Registry</a:t>
          </a:r>
          <a:endParaRPr lang="en-US"/>
        </a:p>
      </dgm:t>
    </dgm:pt>
    <dgm:pt modelId="{737710D9-90A1-4B44-B674-8E41B6A04ADE}" type="parTrans" cxnId="{57A4BE3D-CE6E-492B-930C-D49EB5ABAC2C}">
      <dgm:prSet/>
      <dgm:spPr/>
      <dgm:t>
        <a:bodyPr/>
        <a:lstStyle/>
        <a:p>
          <a:endParaRPr lang="en-US"/>
        </a:p>
      </dgm:t>
    </dgm:pt>
    <dgm:pt modelId="{840360A4-7FF7-4517-83C9-DAE8308A3133}" type="sibTrans" cxnId="{57A4BE3D-CE6E-492B-930C-D49EB5ABAC2C}">
      <dgm:prSet/>
      <dgm:spPr/>
      <dgm:t>
        <a:bodyPr/>
        <a:lstStyle/>
        <a:p>
          <a:endParaRPr lang="en-US"/>
        </a:p>
      </dgm:t>
    </dgm:pt>
    <dgm:pt modelId="{BAB4DED6-D204-419A-BE66-D3EAD26AA871}">
      <dgm:prSet phldrT="[Text]"/>
      <dgm:spPr/>
      <dgm:t>
        <a:bodyPr/>
        <a:lstStyle/>
        <a:p>
          <a:r>
            <a:rPr lang="en-US">
              <a:latin typeface="Verdana" panose="020B0604030504040204" pitchFamily="34" charset="0"/>
              <a:ea typeface="Verdana" panose="020B0604030504040204" pitchFamily="34" charset="0"/>
            </a:rPr>
            <a:t>Reportable Conditions Knowledge Management System (RCKMS)</a:t>
          </a:r>
          <a:endParaRPr lang="en-US"/>
        </a:p>
      </dgm:t>
    </dgm:pt>
    <dgm:pt modelId="{AED4BDAE-4B99-45F6-A1FD-27F6652F0481}" type="parTrans" cxnId="{A353C3CA-7881-4F99-B6FF-E2E3B7C7A9A7}">
      <dgm:prSet/>
      <dgm:spPr/>
      <dgm:t>
        <a:bodyPr/>
        <a:lstStyle/>
        <a:p>
          <a:endParaRPr lang="en-US"/>
        </a:p>
      </dgm:t>
    </dgm:pt>
    <dgm:pt modelId="{92EF93DB-5B99-45B5-96B4-1C493DF905B6}" type="sibTrans" cxnId="{A353C3CA-7881-4F99-B6FF-E2E3B7C7A9A7}">
      <dgm:prSet/>
      <dgm:spPr/>
      <dgm:t>
        <a:bodyPr/>
        <a:lstStyle/>
        <a:p>
          <a:endParaRPr lang="en-US"/>
        </a:p>
      </dgm:t>
    </dgm:pt>
    <dgm:pt modelId="{22A7B8D6-E594-4CC5-AC30-961D996021B7}">
      <dgm:prSet/>
      <dgm:spPr/>
      <dgm:t>
        <a:bodyPr/>
        <a:lstStyle/>
        <a:p>
          <a:r>
            <a:rPr lang="en-US">
              <a:latin typeface="Verdana" panose="020B0604030504040204" pitchFamily="34" charset="0"/>
              <a:ea typeface="Verdana" panose="020B0604030504040204" pitchFamily="34" charset="0"/>
            </a:rPr>
            <a:t>Blood Lead Registry </a:t>
          </a:r>
          <a:endParaRPr lang="en-US"/>
        </a:p>
      </dgm:t>
    </dgm:pt>
    <dgm:pt modelId="{EFD4BB33-BA44-4AF7-90A0-8A65C60A4981}" type="parTrans" cxnId="{035E8CA9-6500-44C4-B512-DE4D7767305B}">
      <dgm:prSet/>
      <dgm:spPr/>
      <dgm:t>
        <a:bodyPr/>
        <a:lstStyle/>
        <a:p>
          <a:endParaRPr lang="en-US"/>
        </a:p>
      </dgm:t>
    </dgm:pt>
    <dgm:pt modelId="{A7D1D33C-E94A-4F63-ACC3-6EC7182C7529}" type="sibTrans" cxnId="{035E8CA9-6500-44C4-B512-DE4D7767305B}">
      <dgm:prSet/>
      <dgm:spPr/>
      <dgm:t>
        <a:bodyPr/>
        <a:lstStyle/>
        <a:p>
          <a:endParaRPr lang="en-US"/>
        </a:p>
      </dgm:t>
    </dgm:pt>
    <dgm:pt modelId="{7B50B597-FFB7-46BB-ACFA-5EE66544108F}">
      <dgm:prSet phldrT="[Text]"/>
      <dgm:spPr/>
      <dgm:t>
        <a:bodyPr/>
        <a:lstStyle/>
        <a:p>
          <a:r>
            <a:rPr lang="en-US"/>
            <a:t>Vital Statistics Systems</a:t>
          </a:r>
        </a:p>
      </dgm:t>
    </dgm:pt>
    <dgm:pt modelId="{696BAF85-D7CF-4B53-B1ED-CE53004F3037}" type="parTrans" cxnId="{C3C1A5D0-F83B-4293-8C0C-41E2593F4F30}">
      <dgm:prSet/>
      <dgm:spPr/>
      <dgm:t>
        <a:bodyPr/>
        <a:lstStyle/>
        <a:p>
          <a:endParaRPr lang="en-US"/>
        </a:p>
      </dgm:t>
    </dgm:pt>
    <dgm:pt modelId="{041E5402-17C4-4F9A-8DB0-920BC5B6125D}" type="sibTrans" cxnId="{C3C1A5D0-F83B-4293-8C0C-41E2593F4F30}">
      <dgm:prSet/>
      <dgm:spPr/>
      <dgm:t>
        <a:bodyPr/>
        <a:lstStyle/>
        <a:p>
          <a:endParaRPr lang="en-US"/>
        </a:p>
      </dgm:t>
    </dgm:pt>
    <dgm:pt modelId="{1844B028-B720-426A-948B-EDFD5462427D}" type="pres">
      <dgm:prSet presAssocID="{56EFB61D-3767-4FD0-BD92-493543725F44}" presName="diagram" presStyleCnt="0">
        <dgm:presLayoutVars>
          <dgm:dir/>
          <dgm:resizeHandles val="exact"/>
        </dgm:presLayoutVars>
      </dgm:prSet>
      <dgm:spPr/>
    </dgm:pt>
    <dgm:pt modelId="{260D2916-2E4D-4209-9510-BCABFB21D82C}" type="pres">
      <dgm:prSet presAssocID="{DCBF19BE-0132-44DE-A30A-18FB4928244C}" presName="node" presStyleLbl="node1" presStyleIdx="0" presStyleCnt="4" custScaleX="72127" custLinFactNeighborX="37949" custLinFactNeighborY="-762">
        <dgm:presLayoutVars>
          <dgm:bulletEnabled val="1"/>
        </dgm:presLayoutVars>
      </dgm:prSet>
      <dgm:spPr/>
    </dgm:pt>
    <dgm:pt modelId="{DF03DAE2-04BD-48EB-892B-E99DA7C79FEA}" type="pres">
      <dgm:prSet presAssocID="{840360A4-7FF7-4517-83C9-DAE8308A3133}" presName="sibTrans" presStyleCnt="0"/>
      <dgm:spPr/>
    </dgm:pt>
    <dgm:pt modelId="{C17ACE46-64D6-4ABA-B024-E91CFF7A2D59}" type="pres">
      <dgm:prSet presAssocID="{22A7B8D6-E594-4CC5-AC30-961D996021B7}" presName="node" presStyleLbl="node1" presStyleIdx="1" presStyleCnt="4" custScaleX="77021" custLinFactNeighborX="35206" custLinFactNeighborY="-762">
        <dgm:presLayoutVars>
          <dgm:bulletEnabled val="1"/>
        </dgm:presLayoutVars>
      </dgm:prSet>
      <dgm:spPr/>
    </dgm:pt>
    <dgm:pt modelId="{1CD34E23-7D40-4D6F-9873-3F0CC4206F82}" type="pres">
      <dgm:prSet presAssocID="{A7D1D33C-E94A-4F63-ACC3-6EC7182C7529}" presName="sibTrans" presStyleCnt="0"/>
      <dgm:spPr/>
    </dgm:pt>
    <dgm:pt modelId="{91DC8234-AED2-407B-B3C7-B85E180BBC61}" type="pres">
      <dgm:prSet presAssocID="{BAB4DED6-D204-419A-BE66-D3EAD26AA871}" presName="node" presStyleLbl="node1" presStyleIdx="2" presStyleCnt="4" custScaleX="165179" custLinFactNeighborX="38807" custLinFactNeighborY="118">
        <dgm:presLayoutVars>
          <dgm:bulletEnabled val="1"/>
        </dgm:presLayoutVars>
      </dgm:prSet>
      <dgm:spPr/>
    </dgm:pt>
    <dgm:pt modelId="{D0B2D853-F037-4577-A3B1-6E0AB6130B52}" type="pres">
      <dgm:prSet presAssocID="{92EF93DB-5B99-45B5-96B4-1C493DF905B6}" presName="sibTrans" presStyleCnt="0"/>
      <dgm:spPr/>
    </dgm:pt>
    <dgm:pt modelId="{08C9DBCC-E353-4C55-BBA8-4A0DAD2AA79A}" type="pres">
      <dgm:prSet presAssocID="{7B50B597-FFB7-46BB-ACFA-5EE66544108F}" presName="node" presStyleLbl="node1" presStyleIdx="3" presStyleCnt="4" custScaleX="67494" custLinFactX="-71157" custLinFactY="-16630" custLinFactNeighborX="-100000" custLinFactNeighborY="-100000">
        <dgm:presLayoutVars>
          <dgm:bulletEnabled val="1"/>
        </dgm:presLayoutVars>
      </dgm:prSet>
      <dgm:spPr/>
    </dgm:pt>
  </dgm:ptLst>
  <dgm:cxnLst>
    <dgm:cxn modelId="{0C74B80A-9212-411E-8704-4313516DC793}" type="presOf" srcId="{DCBF19BE-0132-44DE-A30A-18FB4928244C}" destId="{260D2916-2E4D-4209-9510-BCABFB21D82C}" srcOrd="0" destOrd="0" presId="urn:microsoft.com/office/officeart/2005/8/layout/default"/>
    <dgm:cxn modelId="{57A4BE3D-CE6E-492B-930C-D49EB5ABAC2C}" srcId="{56EFB61D-3767-4FD0-BD92-493543725F44}" destId="{DCBF19BE-0132-44DE-A30A-18FB4928244C}" srcOrd="0" destOrd="0" parTransId="{737710D9-90A1-4B44-B674-8E41B6A04ADE}" sibTransId="{840360A4-7FF7-4517-83C9-DAE8308A3133}"/>
    <dgm:cxn modelId="{B0929C5C-FBBD-47A8-9B94-415D175099F2}" type="presOf" srcId="{22A7B8D6-E594-4CC5-AC30-961D996021B7}" destId="{C17ACE46-64D6-4ABA-B024-E91CFF7A2D59}" srcOrd="0" destOrd="0" presId="urn:microsoft.com/office/officeart/2005/8/layout/default"/>
    <dgm:cxn modelId="{DC8AAD4C-2A77-4EFD-AC21-43C79640110A}" type="presOf" srcId="{BAB4DED6-D204-419A-BE66-D3EAD26AA871}" destId="{91DC8234-AED2-407B-B3C7-B85E180BBC61}" srcOrd="0" destOrd="0" presId="urn:microsoft.com/office/officeart/2005/8/layout/default"/>
    <dgm:cxn modelId="{A59E3C83-F248-4EA0-AF44-4FEE5C47EB5F}" type="presOf" srcId="{56EFB61D-3767-4FD0-BD92-493543725F44}" destId="{1844B028-B720-426A-948B-EDFD5462427D}" srcOrd="0" destOrd="0" presId="urn:microsoft.com/office/officeart/2005/8/layout/default"/>
    <dgm:cxn modelId="{035E8CA9-6500-44C4-B512-DE4D7767305B}" srcId="{56EFB61D-3767-4FD0-BD92-493543725F44}" destId="{22A7B8D6-E594-4CC5-AC30-961D996021B7}" srcOrd="1" destOrd="0" parTransId="{EFD4BB33-BA44-4AF7-90A0-8A65C60A4981}" sibTransId="{A7D1D33C-E94A-4F63-ACC3-6EC7182C7529}"/>
    <dgm:cxn modelId="{A353C3CA-7881-4F99-B6FF-E2E3B7C7A9A7}" srcId="{56EFB61D-3767-4FD0-BD92-493543725F44}" destId="{BAB4DED6-D204-419A-BE66-D3EAD26AA871}" srcOrd="2" destOrd="0" parTransId="{AED4BDAE-4B99-45F6-A1FD-27F6652F0481}" sibTransId="{92EF93DB-5B99-45B5-96B4-1C493DF905B6}"/>
    <dgm:cxn modelId="{C3C1A5D0-F83B-4293-8C0C-41E2593F4F30}" srcId="{56EFB61D-3767-4FD0-BD92-493543725F44}" destId="{7B50B597-FFB7-46BB-ACFA-5EE66544108F}" srcOrd="3" destOrd="0" parTransId="{696BAF85-D7CF-4B53-B1ED-CE53004F3037}" sibTransId="{041E5402-17C4-4F9A-8DB0-920BC5B6125D}"/>
    <dgm:cxn modelId="{5B0C00FF-9CA0-4859-AF90-8482F7652A5B}" type="presOf" srcId="{7B50B597-FFB7-46BB-ACFA-5EE66544108F}" destId="{08C9DBCC-E353-4C55-BBA8-4A0DAD2AA79A}" srcOrd="0" destOrd="0" presId="urn:microsoft.com/office/officeart/2005/8/layout/default"/>
    <dgm:cxn modelId="{925016BA-0E7B-4117-8AD0-666318438A09}" type="presParOf" srcId="{1844B028-B720-426A-948B-EDFD5462427D}" destId="{260D2916-2E4D-4209-9510-BCABFB21D82C}" srcOrd="0" destOrd="0" presId="urn:microsoft.com/office/officeart/2005/8/layout/default"/>
    <dgm:cxn modelId="{145F4EF4-15C5-4D04-AD84-742CEE3852D9}" type="presParOf" srcId="{1844B028-B720-426A-948B-EDFD5462427D}" destId="{DF03DAE2-04BD-48EB-892B-E99DA7C79FEA}" srcOrd="1" destOrd="0" presId="urn:microsoft.com/office/officeart/2005/8/layout/default"/>
    <dgm:cxn modelId="{6886FF64-6686-48BC-A390-6DBB50C2E972}" type="presParOf" srcId="{1844B028-B720-426A-948B-EDFD5462427D}" destId="{C17ACE46-64D6-4ABA-B024-E91CFF7A2D59}" srcOrd="2" destOrd="0" presId="urn:microsoft.com/office/officeart/2005/8/layout/default"/>
    <dgm:cxn modelId="{21BAFD15-CFA3-4159-8AEA-7D84648ABC4D}" type="presParOf" srcId="{1844B028-B720-426A-948B-EDFD5462427D}" destId="{1CD34E23-7D40-4D6F-9873-3F0CC4206F82}" srcOrd="3" destOrd="0" presId="urn:microsoft.com/office/officeart/2005/8/layout/default"/>
    <dgm:cxn modelId="{B5CF10BA-BE29-4F3B-A3B4-F8E294CBF19D}" type="presParOf" srcId="{1844B028-B720-426A-948B-EDFD5462427D}" destId="{91DC8234-AED2-407B-B3C7-B85E180BBC61}" srcOrd="4" destOrd="0" presId="urn:microsoft.com/office/officeart/2005/8/layout/default"/>
    <dgm:cxn modelId="{BAAC1045-6110-483F-8806-16A030C6FF85}" type="presParOf" srcId="{1844B028-B720-426A-948B-EDFD5462427D}" destId="{D0B2D853-F037-4577-A3B1-6E0AB6130B52}" srcOrd="5" destOrd="0" presId="urn:microsoft.com/office/officeart/2005/8/layout/default"/>
    <dgm:cxn modelId="{29AD1771-4EB9-420A-BEE0-1839505A154B}" type="presParOf" srcId="{1844B028-B720-426A-948B-EDFD5462427D}" destId="{08C9DBCC-E353-4C55-BBA8-4A0DAD2AA79A}"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B52C67-D3B3-48EF-BAE0-E6FAF246076D}" type="doc">
      <dgm:prSet loTypeId="urn:microsoft.com/office/officeart/2017/3/layout/DropPinTimeline" loCatId="process" qsTypeId="urn:microsoft.com/office/officeart/2005/8/quickstyle/simple5" qsCatId="simple" csTypeId="urn:microsoft.com/office/officeart/2005/8/colors/accent2_2" csCatId="accent2" phldr="1"/>
      <dgm:spPr/>
      <dgm:t>
        <a:bodyPr/>
        <a:lstStyle/>
        <a:p>
          <a:endParaRPr lang="en-US"/>
        </a:p>
      </dgm:t>
    </dgm:pt>
    <dgm:pt modelId="{85E6543B-5789-416A-8778-5375E210BF3E}">
      <dgm:prSet/>
      <dgm:spPr/>
      <dgm:t>
        <a:bodyPr/>
        <a:lstStyle/>
        <a:p>
          <a:pPr>
            <a:defRPr b="1"/>
          </a:pPr>
          <a:r>
            <a:rPr lang="en-US"/>
            <a:t>Jan. 2024</a:t>
          </a:r>
        </a:p>
      </dgm:t>
    </dgm:pt>
    <dgm:pt modelId="{599C067D-264A-4850-A737-EDC87701B9B4}" type="parTrans" cxnId="{AF485531-9DD1-41FB-AB61-CE63D8A954C2}">
      <dgm:prSet/>
      <dgm:spPr/>
      <dgm:t>
        <a:bodyPr/>
        <a:lstStyle/>
        <a:p>
          <a:endParaRPr lang="en-US"/>
        </a:p>
      </dgm:t>
    </dgm:pt>
    <dgm:pt modelId="{6EE6B844-E8BC-49AB-8006-ECADAC16CF8E}" type="sibTrans" cxnId="{AF485531-9DD1-41FB-AB61-CE63D8A954C2}">
      <dgm:prSet/>
      <dgm:spPr/>
      <dgm:t>
        <a:bodyPr/>
        <a:lstStyle/>
        <a:p>
          <a:endParaRPr lang="en-US"/>
        </a:p>
      </dgm:t>
    </dgm:pt>
    <dgm:pt modelId="{DACA8C18-69CB-48E6-A67A-CFE3CDC0070F}">
      <dgm:prSet/>
      <dgm:spPr/>
      <dgm:t>
        <a:bodyPr/>
        <a:lstStyle/>
        <a:p>
          <a:r>
            <a:rPr lang="en-US" dirty="0"/>
            <a:t>Respiratory Virus</a:t>
          </a:r>
        </a:p>
      </dgm:t>
    </dgm:pt>
    <dgm:pt modelId="{52AA9629-7BE9-4AFE-A44C-CAEEE95EF5F5}" type="parTrans" cxnId="{7972C795-8C11-4B69-B58E-679905284CED}">
      <dgm:prSet/>
      <dgm:spPr/>
      <dgm:t>
        <a:bodyPr/>
        <a:lstStyle/>
        <a:p>
          <a:endParaRPr lang="en-US"/>
        </a:p>
      </dgm:t>
    </dgm:pt>
    <dgm:pt modelId="{CCA9DC07-009B-44CC-B193-3E58919C826C}" type="sibTrans" cxnId="{7972C795-8C11-4B69-B58E-679905284CED}">
      <dgm:prSet/>
      <dgm:spPr/>
      <dgm:t>
        <a:bodyPr/>
        <a:lstStyle/>
        <a:p>
          <a:endParaRPr lang="en-US"/>
        </a:p>
      </dgm:t>
    </dgm:pt>
    <dgm:pt modelId="{22D7E892-5F8B-41AC-8A70-92A1CD37C2BE}">
      <dgm:prSet/>
      <dgm:spPr/>
      <dgm:t>
        <a:bodyPr/>
        <a:lstStyle/>
        <a:p>
          <a:pPr>
            <a:defRPr b="1"/>
          </a:pPr>
          <a:r>
            <a:rPr lang="en-US" dirty="0"/>
            <a:t>June 2024</a:t>
          </a:r>
        </a:p>
      </dgm:t>
    </dgm:pt>
    <dgm:pt modelId="{7CE62A17-D5D2-4785-9F75-A1D438257CBD}" type="parTrans" cxnId="{6A451F60-B89D-42A6-BB9C-444EDF0DCDBD}">
      <dgm:prSet/>
      <dgm:spPr/>
      <dgm:t>
        <a:bodyPr/>
        <a:lstStyle/>
        <a:p>
          <a:endParaRPr lang="en-US"/>
        </a:p>
      </dgm:t>
    </dgm:pt>
    <dgm:pt modelId="{ECAF48BA-5C37-422C-8879-8C27CE9BEA34}" type="sibTrans" cxnId="{6A451F60-B89D-42A6-BB9C-444EDF0DCDBD}">
      <dgm:prSet/>
      <dgm:spPr/>
      <dgm:t>
        <a:bodyPr/>
        <a:lstStyle/>
        <a:p>
          <a:endParaRPr lang="en-US"/>
        </a:p>
      </dgm:t>
    </dgm:pt>
    <dgm:pt modelId="{514F3DAC-C602-4B30-BD0D-93677E7EFF96}">
      <dgm:prSet/>
      <dgm:spPr/>
      <dgm:t>
        <a:bodyPr/>
        <a:lstStyle/>
        <a:p>
          <a:r>
            <a:rPr lang="en-US" dirty="0"/>
            <a:t>Maternal and Child Health </a:t>
          </a:r>
        </a:p>
      </dgm:t>
    </dgm:pt>
    <dgm:pt modelId="{7FA78CC9-D475-4BCE-AA60-723E23F17948}" type="parTrans" cxnId="{A117020A-E1A1-44AC-878B-EBAAC759D61A}">
      <dgm:prSet/>
      <dgm:spPr/>
      <dgm:t>
        <a:bodyPr/>
        <a:lstStyle/>
        <a:p>
          <a:endParaRPr lang="en-US"/>
        </a:p>
      </dgm:t>
    </dgm:pt>
    <dgm:pt modelId="{5851DCAC-DD18-4869-B061-CDDE73AFBE3A}" type="sibTrans" cxnId="{A117020A-E1A1-44AC-878B-EBAAC759D61A}">
      <dgm:prSet/>
      <dgm:spPr/>
      <dgm:t>
        <a:bodyPr/>
        <a:lstStyle/>
        <a:p>
          <a:endParaRPr lang="en-US"/>
        </a:p>
      </dgm:t>
    </dgm:pt>
    <dgm:pt modelId="{D0FF8134-AF67-494D-AC21-BCD26D65E708}">
      <dgm:prSet custT="1"/>
      <dgm:spPr/>
      <dgm:t>
        <a:bodyPr/>
        <a:lstStyle/>
        <a:p>
          <a:pPr>
            <a:defRPr b="1"/>
          </a:pPr>
          <a:r>
            <a:rPr lang="en-US" sz="1700" dirty="0"/>
            <a:t>August 2024</a:t>
          </a:r>
        </a:p>
        <a:p>
          <a:pPr>
            <a:defRPr b="1"/>
          </a:pPr>
          <a:r>
            <a:rPr lang="en-US" sz="1300" b="0" dirty="0"/>
            <a:t>NEDSS </a:t>
          </a:r>
        </a:p>
      </dgm:t>
    </dgm:pt>
    <dgm:pt modelId="{11604396-8161-4471-B003-6F10F328E332}" type="parTrans" cxnId="{8B0622B4-BEC9-41E7-BA41-83372478A909}">
      <dgm:prSet/>
      <dgm:spPr/>
      <dgm:t>
        <a:bodyPr/>
        <a:lstStyle/>
        <a:p>
          <a:endParaRPr lang="en-US"/>
        </a:p>
      </dgm:t>
    </dgm:pt>
    <dgm:pt modelId="{3F61E77E-2F28-452A-A1AD-77A39D7E453F}" type="sibTrans" cxnId="{8B0622B4-BEC9-41E7-BA41-83372478A909}">
      <dgm:prSet/>
      <dgm:spPr/>
      <dgm:t>
        <a:bodyPr/>
        <a:lstStyle/>
        <a:p>
          <a:endParaRPr lang="en-US"/>
        </a:p>
      </dgm:t>
    </dgm:pt>
    <dgm:pt modelId="{F61C5446-6F59-4B4D-9E11-E78F2DD33B42}">
      <dgm:prSet/>
      <dgm:spPr/>
      <dgm:t>
        <a:bodyPr/>
        <a:lstStyle/>
        <a:p>
          <a:endParaRPr lang="en-US" dirty="0"/>
        </a:p>
      </dgm:t>
    </dgm:pt>
    <dgm:pt modelId="{E1C4DC86-B61F-457A-90A8-5AD09FF1C977}" type="parTrans" cxnId="{E24BAAA7-33AE-4BDA-9229-E3734D6B4729}">
      <dgm:prSet/>
      <dgm:spPr/>
      <dgm:t>
        <a:bodyPr/>
        <a:lstStyle/>
        <a:p>
          <a:endParaRPr lang="en-US"/>
        </a:p>
      </dgm:t>
    </dgm:pt>
    <dgm:pt modelId="{68B4B84E-B6D2-4EA8-9CAA-2BA444409E3B}" type="sibTrans" cxnId="{E24BAAA7-33AE-4BDA-9229-E3734D6B4729}">
      <dgm:prSet/>
      <dgm:spPr/>
      <dgm:t>
        <a:bodyPr/>
        <a:lstStyle/>
        <a:p>
          <a:endParaRPr lang="en-US"/>
        </a:p>
      </dgm:t>
    </dgm:pt>
    <dgm:pt modelId="{726B9CA0-DCCD-4E89-B72B-D4053E68842E}">
      <dgm:prSet/>
      <dgm:spPr/>
      <dgm:t>
        <a:bodyPr/>
        <a:lstStyle/>
        <a:p>
          <a:pPr>
            <a:defRPr b="1"/>
          </a:pPr>
          <a:r>
            <a:rPr lang="en-US"/>
            <a:t>Fall 2024</a:t>
          </a:r>
        </a:p>
      </dgm:t>
    </dgm:pt>
    <dgm:pt modelId="{0537BDE6-8DE0-43E1-BEF4-866FC4156FC2}" type="parTrans" cxnId="{760703DE-A733-4821-A5E4-71DDB12C51AC}">
      <dgm:prSet/>
      <dgm:spPr/>
      <dgm:t>
        <a:bodyPr/>
        <a:lstStyle/>
        <a:p>
          <a:endParaRPr lang="en-US"/>
        </a:p>
      </dgm:t>
    </dgm:pt>
    <dgm:pt modelId="{B9A1988E-6AA6-4C39-9B9D-3B6E16AB67E2}" type="sibTrans" cxnId="{760703DE-A733-4821-A5E4-71DDB12C51AC}">
      <dgm:prSet/>
      <dgm:spPr/>
      <dgm:t>
        <a:bodyPr/>
        <a:lstStyle/>
        <a:p>
          <a:endParaRPr lang="en-US"/>
        </a:p>
      </dgm:t>
    </dgm:pt>
    <dgm:pt modelId="{2D50AC73-71F4-42A3-9144-9D7D397AE583}">
      <dgm:prSet/>
      <dgm:spPr/>
      <dgm:t>
        <a:bodyPr/>
        <a:lstStyle/>
        <a:p>
          <a:r>
            <a:rPr lang="en-US" dirty="0"/>
            <a:t>Congenital Syphilis Epi Profile</a:t>
          </a:r>
        </a:p>
      </dgm:t>
    </dgm:pt>
    <dgm:pt modelId="{305A6B23-C793-4960-BC40-EC5F51FADB95}" type="parTrans" cxnId="{53E75AA1-9C8E-45EC-9396-AB63FA9D302B}">
      <dgm:prSet/>
      <dgm:spPr/>
      <dgm:t>
        <a:bodyPr/>
        <a:lstStyle/>
        <a:p>
          <a:endParaRPr lang="en-US"/>
        </a:p>
      </dgm:t>
    </dgm:pt>
    <dgm:pt modelId="{095BF239-3319-470F-B824-31D101758A11}" type="sibTrans" cxnId="{53E75AA1-9C8E-45EC-9396-AB63FA9D302B}">
      <dgm:prSet/>
      <dgm:spPr/>
      <dgm:t>
        <a:bodyPr/>
        <a:lstStyle/>
        <a:p>
          <a:endParaRPr lang="en-US"/>
        </a:p>
      </dgm:t>
    </dgm:pt>
    <dgm:pt modelId="{AFBC373E-0A5C-4A43-AD83-16E3FD75268C}">
      <dgm:prSet/>
      <dgm:spPr/>
      <dgm:t>
        <a:bodyPr/>
        <a:lstStyle/>
        <a:p>
          <a:r>
            <a:rPr lang="en-US" dirty="0"/>
            <a:t>Maternal Health</a:t>
          </a:r>
        </a:p>
      </dgm:t>
    </dgm:pt>
    <dgm:pt modelId="{42384383-9A86-453D-ACEE-49BA53EACCEE}" type="parTrans" cxnId="{2E415CDA-3164-47D0-B145-204C682B30B4}">
      <dgm:prSet/>
      <dgm:spPr/>
      <dgm:t>
        <a:bodyPr/>
        <a:lstStyle/>
        <a:p>
          <a:endParaRPr lang="en-US"/>
        </a:p>
      </dgm:t>
    </dgm:pt>
    <dgm:pt modelId="{0B71A4D1-1568-45E9-BA2B-B80F41B6C2F4}" type="sibTrans" cxnId="{2E415CDA-3164-47D0-B145-204C682B30B4}">
      <dgm:prSet/>
      <dgm:spPr/>
      <dgm:t>
        <a:bodyPr/>
        <a:lstStyle/>
        <a:p>
          <a:endParaRPr lang="en-US"/>
        </a:p>
      </dgm:t>
    </dgm:pt>
    <dgm:pt modelId="{C7CD3ED8-7FD5-44FB-BC47-E8F56DA9CC2F}">
      <dgm:prSet/>
      <dgm:spPr/>
      <dgm:t>
        <a:bodyPr/>
        <a:lstStyle/>
        <a:p>
          <a:r>
            <a:rPr lang="en-US" dirty="0"/>
            <a:t>Infant Mortality and Morbidity </a:t>
          </a:r>
        </a:p>
      </dgm:t>
    </dgm:pt>
    <dgm:pt modelId="{81B00C44-32C0-44D9-A35B-ECCC308F6687}" type="sibTrans" cxnId="{18E6CB01-8CA4-43F4-9FCA-DBEAE2D74238}">
      <dgm:prSet/>
      <dgm:spPr/>
      <dgm:t>
        <a:bodyPr/>
        <a:lstStyle/>
        <a:p>
          <a:endParaRPr lang="en-US"/>
        </a:p>
      </dgm:t>
    </dgm:pt>
    <dgm:pt modelId="{61146B89-B2E7-4565-B81B-205D19BD895E}" type="parTrans" cxnId="{18E6CB01-8CA4-43F4-9FCA-DBEAE2D74238}">
      <dgm:prSet/>
      <dgm:spPr/>
      <dgm:t>
        <a:bodyPr/>
        <a:lstStyle/>
        <a:p>
          <a:endParaRPr lang="en-US"/>
        </a:p>
      </dgm:t>
    </dgm:pt>
    <dgm:pt modelId="{B74C4CCF-2EFD-4473-A5C1-40388D89370F}" type="pres">
      <dgm:prSet presAssocID="{D0B52C67-D3B3-48EF-BAE0-E6FAF246076D}" presName="root" presStyleCnt="0">
        <dgm:presLayoutVars>
          <dgm:chMax/>
          <dgm:chPref/>
          <dgm:animLvl val="lvl"/>
        </dgm:presLayoutVars>
      </dgm:prSet>
      <dgm:spPr/>
    </dgm:pt>
    <dgm:pt modelId="{6953D3A0-C70A-4DEC-A66F-9AC12D90536D}" type="pres">
      <dgm:prSet presAssocID="{D0B52C67-D3B3-48EF-BAE0-E6FAF246076D}" presName="divider" presStyleLbl="fgAcc1" presStyleIdx="0" presStyleCnt="5"/>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1DC7A014-106F-4764-A50C-D33DADFD1748}" type="pres">
      <dgm:prSet presAssocID="{D0B52C67-D3B3-48EF-BAE0-E6FAF246076D}" presName="nodes" presStyleCnt="0">
        <dgm:presLayoutVars>
          <dgm:chMax/>
          <dgm:chPref/>
          <dgm:animLvl val="lvl"/>
        </dgm:presLayoutVars>
      </dgm:prSet>
      <dgm:spPr/>
    </dgm:pt>
    <dgm:pt modelId="{6E1D1F43-7252-45F1-91E1-4F64A8F42438}" type="pres">
      <dgm:prSet presAssocID="{85E6543B-5789-416A-8778-5375E210BF3E}" presName="composite" presStyleCnt="0"/>
      <dgm:spPr/>
    </dgm:pt>
    <dgm:pt modelId="{89CF57DF-F327-4A4C-9544-E4A0890F5528}" type="pres">
      <dgm:prSet presAssocID="{85E6543B-5789-416A-8778-5375E210BF3E}" presName="ConnectorPoint" presStyleLbl="lnNode1" presStyleIdx="0" presStyleCnt="4"/>
      <dgm:spPr>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gm:spPr>
    </dgm:pt>
    <dgm:pt modelId="{C6D7C40E-EBD5-42E0-91C0-73E6D102554C}" type="pres">
      <dgm:prSet presAssocID="{85E6543B-5789-416A-8778-5375E210BF3E}" presName="DropPinPlaceHolder" presStyleCnt="0"/>
      <dgm:spPr/>
    </dgm:pt>
    <dgm:pt modelId="{AB57C8C7-2630-4CF5-9A4E-BF138F07A34F}" type="pres">
      <dgm:prSet presAssocID="{85E6543B-5789-416A-8778-5375E210BF3E}" presName="DropPin" presStyleLbl="alignNode1" presStyleIdx="0" presStyleCnt="4"/>
      <dgm:spPr/>
    </dgm:pt>
    <dgm:pt modelId="{CE749D5C-206C-475F-B13B-5A4344BADC0F}" type="pres">
      <dgm:prSet presAssocID="{85E6543B-5789-416A-8778-5375E210BF3E}" presName="Ellipse" presStyleLbl="fgAcc1" presStyleIdx="1" presStyleCnt="5"/>
      <dgm:spPr>
        <a:solidFill>
          <a:schemeClr val="lt1">
            <a:alpha val="90000"/>
            <a:hueOff val="0"/>
            <a:satOff val="0"/>
            <a:lumOff val="0"/>
            <a:alphaOff val="0"/>
          </a:schemeClr>
        </a:solidFill>
        <a:ln w="6350" cap="flat" cmpd="sng" algn="ctr">
          <a:noFill/>
          <a:prstDash val="solid"/>
          <a:miter lim="800000"/>
        </a:ln>
        <a:effectLst/>
      </dgm:spPr>
    </dgm:pt>
    <dgm:pt modelId="{B2CC1E8B-7050-4E75-9303-7632D8846CF2}" type="pres">
      <dgm:prSet presAssocID="{85E6543B-5789-416A-8778-5375E210BF3E}" presName="L2TextContainer" presStyleLbl="revTx" presStyleIdx="0" presStyleCnt="8">
        <dgm:presLayoutVars>
          <dgm:bulletEnabled val="1"/>
        </dgm:presLayoutVars>
      </dgm:prSet>
      <dgm:spPr/>
    </dgm:pt>
    <dgm:pt modelId="{8E9DF46E-F9C9-4871-A4ED-6C1416B7D567}" type="pres">
      <dgm:prSet presAssocID="{85E6543B-5789-416A-8778-5375E210BF3E}" presName="L1TextContainer" presStyleLbl="revTx" presStyleIdx="1" presStyleCnt="8">
        <dgm:presLayoutVars>
          <dgm:chMax val="1"/>
          <dgm:chPref val="1"/>
          <dgm:bulletEnabled val="1"/>
        </dgm:presLayoutVars>
      </dgm:prSet>
      <dgm:spPr/>
    </dgm:pt>
    <dgm:pt modelId="{2A3E720D-FD8F-4F03-AE88-EFC6EF5632C1}" type="pres">
      <dgm:prSet presAssocID="{85E6543B-5789-416A-8778-5375E210BF3E}" presName="ConnectLine" presStyleLbl="sibTrans1D1" presStyleIdx="0" presStyleCnt="4"/>
      <dgm:spPr>
        <a:noFill/>
        <a:ln w="12700" cap="flat" cmpd="sng" algn="ctr">
          <a:solidFill>
            <a:schemeClr val="accent2">
              <a:hueOff val="0"/>
              <a:satOff val="0"/>
              <a:lumOff val="0"/>
              <a:alphaOff val="0"/>
            </a:schemeClr>
          </a:solidFill>
          <a:prstDash val="dash"/>
          <a:miter lim="800000"/>
        </a:ln>
        <a:effectLst/>
      </dgm:spPr>
    </dgm:pt>
    <dgm:pt modelId="{C245DAA8-000E-49AA-85B5-DD034AB3358D}" type="pres">
      <dgm:prSet presAssocID="{85E6543B-5789-416A-8778-5375E210BF3E}" presName="EmptyPlaceHolder" presStyleCnt="0"/>
      <dgm:spPr/>
    </dgm:pt>
    <dgm:pt modelId="{E8B1A4F4-A24F-4CF2-8593-DFFCB531146E}" type="pres">
      <dgm:prSet presAssocID="{6EE6B844-E8BC-49AB-8006-ECADAC16CF8E}" presName="spaceBetweenRectangles" presStyleCnt="0"/>
      <dgm:spPr/>
    </dgm:pt>
    <dgm:pt modelId="{BE92E3AE-C86F-43D2-9765-16BBBDFACF19}" type="pres">
      <dgm:prSet presAssocID="{22D7E892-5F8B-41AC-8A70-92A1CD37C2BE}" presName="composite" presStyleCnt="0"/>
      <dgm:spPr/>
    </dgm:pt>
    <dgm:pt modelId="{8E3DB296-D5AE-4630-9946-10A1007BE59A}" type="pres">
      <dgm:prSet presAssocID="{22D7E892-5F8B-41AC-8A70-92A1CD37C2BE}" presName="ConnectorPoint" presStyleLbl="lnNode1" presStyleIdx="1" presStyleCnt="4"/>
      <dgm:spPr>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gm:spPr>
    </dgm:pt>
    <dgm:pt modelId="{87767BD4-7B59-48AC-AB90-DCDE6145668D}" type="pres">
      <dgm:prSet presAssocID="{22D7E892-5F8B-41AC-8A70-92A1CD37C2BE}" presName="DropPinPlaceHolder" presStyleCnt="0"/>
      <dgm:spPr/>
    </dgm:pt>
    <dgm:pt modelId="{92396274-715B-482A-9F56-7D04AA26E381}" type="pres">
      <dgm:prSet presAssocID="{22D7E892-5F8B-41AC-8A70-92A1CD37C2BE}" presName="DropPin" presStyleLbl="alignNode1" presStyleIdx="1" presStyleCnt="4"/>
      <dgm:spPr/>
    </dgm:pt>
    <dgm:pt modelId="{752FC826-EF01-4F31-993B-AE0EE0544A0A}" type="pres">
      <dgm:prSet presAssocID="{22D7E892-5F8B-41AC-8A70-92A1CD37C2BE}" presName="Ellipse" presStyleLbl="fgAcc1" presStyleIdx="2" presStyleCnt="5"/>
      <dgm:spPr>
        <a:solidFill>
          <a:schemeClr val="lt1">
            <a:alpha val="90000"/>
            <a:hueOff val="0"/>
            <a:satOff val="0"/>
            <a:lumOff val="0"/>
            <a:alphaOff val="0"/>
          </a:schemeClr>
        </a:solidFill>
        <a:ln w="6350" cap="flat" cmpd="sng" algn="ctr">
          <a:noFill/>
          <a:prstDash val="solid"/>
          <a:miter lim="800000"/>
        </a:ln>
        <a:effectLst/>
      </dgm:spPr>
    </dgm:pt>
    <dgm:pt modelId="{E598FDDD-D7AF-46F4-8DFF-B67364229E75}" type="pres">
      <dgm:prSet presAssocID="{22D7E892-5F8B-41AC-8A70-92A1CD37C2BE}" presName="L2TextContainer" presStyleLbl="revTx" presStyleIdx="2" presStyleCnt="8">
        <dgm:presLayoutVars>
          <dgm:bulletEnabled val="1"/>
        </dgm:presLayoutVars>
      </dgm:prSet>
      <dgm:spPr/>
    </dgm:pt>
    <dgm:pt modelId="{F1BEE9C4-EF9B-4B86-B0A6-DD515C465D91}" type="pres">
      <dgm:prSet presAssocID="{22D7E892-5F8B-41AC-8A70-92A1CD37C2BE}" presName="L1TextContainer" presStyleLbl="revTx" presStyleIdx="3" presStyleCnt="8">
        <dgm:presLayoutVars>
          <dgm:chMax val="1"/>
          <dgm:chPref val="1"/>
          <dgm:bulletEnabled val="1"/>
        </dgm:presLayoutVars>
      </dgm:prSet>
      <dgm:spPr/>
    </dgm:pt>
    <dgm:pt modelId="{54E47830-7983-4F68-900B-CFEA07F4D064}" type="pres">
      <dgm:prSet presAssocID="{22D7E892-5F8B-41AC-8A70-92A1CD37C2BE}" presName="ConnectLine" presStyleLbl="sibTrans1D1" presStyleIdx="1" presStyleCnt="4"/>
      <dgm:spPr>
        <a:noFill/>
        <a:ln w="12700" cap="flat" cmpd="sng" algn="ctr">
          <a:solidFill>
            <a:schemeClr val="accent2">
              <a:hueOff val="0"/>
              <a:satOff val="0"/>
              <a:lumOff val="0"/>
              <a:alphaOff val="0"/>
            </a:schemeClr>
          </a:solidFill>
          <a:prstDash val="dash"/>
          <a:miter lim="800000"/>
        </a:ln>
        <a:effectLst/>
      </dgm:spPr>
    </dgm:pt>
    <dgm:pt modelId="{CDDE6F6B-1B93-4ED5-B630-59A310312DAF}" type="pres">
      <dgm:prSet presAssocID="{22D7E892-5F8B-41AC-8A70-92A1CD37C2BE}" presName="EmptyPlaceHolder" presStyleCnt="0"/>
      <dgm:spPr/>
    </dgm:pt>
    <dgm:pt modelId="{144B4355-EE4C-4D93-92A2-60DB041844B5}" type="pres">
      <dgm:prSet presAssocID="{ECAF48BA-5C37-422C-8879-8C27CE9BEA34}" presName="spaceBetweenRectangles" presStyleCnt="0"/>
      <dgm:spPr/>
    </dgm:pt>
    <dgm:pt modelId="{83BCF963-59FF-42BE-B20E-3FDC3DB2F6CD}" type="pres">
      <dgm:prSet presAssocID="{D0FF8134-AF67-494D-AC21-BCD26D65E708}" presName="composite" presStyleCnt="0"/>
      <dgm:spPr/>
    </dgm:pt>
    <dgm:pt modelId="{EAF247F2-1C0E-40F4-82C8-587E6796A24B}" type="pres">
      <dgm:prSet presAssocID="{D0FF8134-AF67-494D-AC21-BCD26D65E708}" presName="ConnectorPoint" presStyleLbl="lnNode1" presStyleIdx="2" presStyleCnt="4"/>
      <dgm:spPr>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gm:spPr>
    </dgm:pt>
    <dgm:pt modelId="{93FBFC57-0CFE-461F-A594-D3F7ED398362}" type="pres">
      <dgm:prSet presAssocID="{D0FF8134-AF67-494D-AC21-BCD26D65E708}" presName="DropPinPlaceHolder" presStyleCnt="0"/>
      <dgm:spPr/>
    </dgm:pt>
    <dgm:pt modelId="{E5E1DA31-D752-432E-A574-12C9B91F1031}" type="pres">
      <dgm:prSet presAssocID="{D0FF8134-AF67-494D-AC21-BCD26D65E708}" presName="DropPin" presStyleLbl="alignNode1" presStyleIdx="2" presStyleCnt="4" custLinFactY="-36844" custLinFactNeighborY="-100000"/>
      <dgm:spPr/>
    </dgm:pt>
    <dgm:pt modelId="{211A542C-58FB-4EDF-A868-70DDFBC8586D}" type="pres">
      <dgm:prSet presAssocID="{D0FF8134-AF67-494D-AC21-BCD26D65E708}" presName="Ellipse" presStyleLbl="fgAcc1" presStyleIdx="3" presStyleCnt="5"/>
      <dgm:spPr>
        <a:solidFill>
          <a:schemeClr val="lt1">
            <a:alpha val="90000"/>
            <a:hueOff val="0"/>
            <a:satOff val="0"/>
            <a:lumOff val="0"/>
            <a:alphaOff val="0"/>
          </a:schemeClr>
        </a:solidFill>
        <a:ln w="6350" cap="flat" cmpd="sng" algn="ctr">
          <a:noFill/>
          <a:prstDash val="solid"/>
          <a:miter lim="800000"/>
        </a:ln>
        <a:effectLst/>
      </dgm:spPr>
    </dgm:pt>
    <dgm:pt modelId="{55A88D0D-D84E-4DF9-AA15-1E4413C1F707}" type="pres">
      <dgm:prSet presAssocID="{D0FF8134-AF67-494D-AC21-BCD26D65E708}" presName="L2TextContainer" presStyleLbl="revTx" presStyleIdx="4" presStyleCnt="8">
        <dgm:presLayoutVars>
          <dgm:bulletEnabled val="1"/>
        </dgm:presLayoutVars>
      </dgm:prSet>
      <dgm:spPr/>
    </dgm:pt>
    <dgm:pt modelId="{BFC70A04-D4F3-4A43-9B39-812BF3C5E0F0}" type="pres">
      <dgm:prSet presAssocID="{D0FF8134-AF67-494D-AC21-BCD26D65E708}" presName="L1TextContainer" presStyleLbl="revTx" presStyleIdx="5" presStyleCnt="8" custScaleY="359778" custLinFactY="-3230" custLinFactNeighborY="-100000">
        <dgm:presLayoutVars>
          <dgm:chMax val="1"/>
          <dgm:chPref val="1"/>
          <dgm:bulletEnabled val="1"/>
        </dgm:presLayoutVars>
      </dgm:prSet>
      <dgm:spPr/>
    </dgm:pt>
    <dgm:pt modelId="{3E808322-463C-4A91-9700-1B003ABF6EDF}" type="pres">
      <dgm:prSet presAssocID="{D0FF8134-AF67-494D-AC21-BCD26D65E708}" presName="ConnectLine" presStyleLbl="sibTrans1D1" presStyleIdx="2" presStyleCnt="4" custLinFactNeighborY="-48076"/>
      <dgm:spPr>
        <a:noFill/>
        <a:ln w="12700" cap="flat" cmpd="sng" algn="ctr">
          <a:solidFill>
            <a:schemeClr val="accent2">
              <a:hueOff val="0"/>
              <a:satOff val="0"/>
              <a:lumOff val="0"/>
              <a:alphaOff val="0"/>
            </a:schemeClr>
          </a:solidFill>
          <a:prstDash val="dash"/>
          <a:miter lim="800000"/>
        </a:ln>
        <a:effectLst/>
      </dgm:spPr>
    </dgm:pt>
    <dgm:pt modelId="{DED68EC0-D11F-4C0C-8D09-1AAAEE2B8E9B}" type="pres">
      <dgm:prSet presAssocID="{D0FF8134-AF67-494D-AC21-BCD26D65E708}" presName="EmptyPlaceHolder" presStyleCnt="0"/>
      <dgm:spPr/>
    </dgm:pt>
    <dgm:pt modelId="{4FF6D5B7-1CC8-4AA6-BDE0-796846C5BE38}" type="pres">
      <dgm:prSet presAssocID="{3F61E77E-2F28-452A-A1AD-77A39D7E453F}" presName="spaceBetweenRectangles" presStyleCnt="0"/>
      <dgm:spPr/>
    </dgm:pt>
    <dgm:pt modelId="{E6BD08D8-50E5-4774-B1AE-0BF2B2CC3AC2}" type="pres">
      <dgm:prSet presAssocID="{726B9CA0-DCCD-4E89-B72B-D4053E68842E}" presName="composite" presStyleCnt="0"/>
      <dgm:spPr/>
    </dgm:pt>
    <dgm:pt modelId="{32C33C9F-A84B-49D7-B1B9-4094378AD468}" type="pres">
      <dgm:prSet presAssocID="{726B9CA0-DCCD-4E89-B72B-D4053E68842E}" presName="ConnectorPoint" presStyleLbl="lnNode1" presStyleIdx="3" presStyleCnt="4"/>
      <dgm:spPr>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gm:spPr>
    </dgm:pt>
    <dgm:pt modelId="{368C82F2-08AE-4F2F-B1B2-DFBA7DBDDAD0}" type="pres">
      <dgm:prSet presAssocID="{726B9CA0-DCCD-4E89-B72B-D4053E68842E}" presName="DropPinPlaceHolder" presStyleCnt="0"/>
      <dgm:spPr/>
    </dgm:pt>
    <dgm:pt modelId="{2ADC273A-C642-4F64-BED4-065267447911}" type="pres">
      <dgm:prSet presAssocID="{726B9CA0-DCCD-4E89-B72B-D4053E68842E}" presName="DropPin" presStyleLbl="alignNode1" presStyleIdx="3" presStyleCnt="4"/>
      <dgm:spPr/>
    </dgm:pt>
    <dgm:pt modelId="{73367EBE-6D97-423E-80FB-B0C3A2F9F942}" type="pres">
      <dgm:prSet presAssocID="{726B9CA0-DCCD-4E89-B72B-D4053E68842E}" presName="Ellipse" presStyleLbl="fgAcc1" presStyleIdx="4" presStyleCnt="5"/>
      <dgm:spPr>
        <a:solidFill>
          <a:schemeClr val="lt1">
            <a:alpha val="90000"/>
            <a:hueOff val="0"/>
            <a:satOff val="0"/>
            <a:lumOff val="0"/>
            <a:alphaOff val="0"/>
          </a:schemeClr>
        </a:solidFill>
        <a:ln w="6350" cap="flat" cmpd="sng" algn="ctr">
          <a:noFill/>
          <a:prstDash val="solid"/>
          <a:miter lim="800000"/>
        </a:ln>
        <a:effectLst/>
      </dgm:spPr>
    </dgm:pt>
    <dgm:pt modelId="{2C72CAAE-A2E6-4DA2-9839-6AFF2E5F5145}" type="pres">
      <dgm:prSet presAssocID="{726B9CA0-DCCD-4E89-B72B-D4053E68842E}" presName="L2TextContainer" presStyleLbl="revTx" presStyleIdx="6" presStyleCnt="8">
        <dgm:presLayoutVars>
          <dgm:bulletEnabled val="1"/>
        </dgm:presLayoutVars>
      </dgm:prSet>
      <dgm:spPr/>
    </dgm:pt>
    <dgm:pt modelId="{4E2E0AA4-EEFB-4731-8AF3-0017ACA915F3}" type="pres">
      <dgm:prSet presAssocID="{726B9CA0-DCCD-4E89-B72B-D4053E68842E}" presName="L1TextContainer" presStyleLbl="revTx" presStyleIdx="7" presStyleCnt="8">
        <dgm:presLayoutVars>
          <dgm:chMax val="1"/>
          <dgm:chPref val="1"/>
          <dgm:bulletEnabled val="1"/>
        </dgm:presLayoutVars>
      </dgm:prSet>
      <dgm:spPr/>
    </dgm:pt>
    <dgm:pt modelId="{BE733F10-1DD2-456F-ACEC-5EB824B3F0CF}" type="pres">
      <dgm:prSet presAssocID="{726B9CA0-DCCD-4E89-B72B-D4053E68842E}" presName="ConnectLine" presStyleLbl="sibTrans1D1" presStyleIdx="3" presStyleCnt="4"/>
      <dgm:spPr>
        <a:noFill/>
        <a:ln w="12700" cap="flat" cmpd="sng" algn="ctr">
          <a:solidFill>
            <a:schemeClr val="accent2">
              <a:hueOff val="0"/>
              <a:satOff val="0"/>
              <a:lumOff val="0"/>
              <a:alphaOff val="0"/>
            </a:schemeClr>
          </a:solidFill>
          <a:prstDash val="dash"/>
          <a:miter lim="800000"/>
        </a:ln>
        <a:effectLst/>
      </dgm:spPr>
    </dgm:pt>
    <dgm:pt modelId="{00840495-7F07-4FC7-8841-D533502593B9}" type="pres">
      <dgm:prSet presAssocID="{726B9CA0-DCCD-4E89-B72B-D4053E68842E}" presName="EmptyPlaceHolder" presStyleCnt="0"/>
      <dgm:spPr/>
    </dgm:pt>
  </dgm:ptLst>
  <dgm:cxnLst>
    <dgm:cxn modelId="{18E6CB01-8CA4-43F4-9FCA-DBEAE2D74238}" srcId="{514F3DAC-C602-4B30-BD0D-93677E7EFF96}" destId="{C7CD3ED8-7FD5-44FB-BC47-E8F56DA9CC2F}" srcOrd="0" destOrd="0" parTransId="{61146B89-B2E7-4565-B81B-205D19BD895E}" sibTransId="{81B00C44-32C0-44D9-A35B-ECCC308F6687}"/>
    <dgm:cxn modelId="{02F99007-CA4C-4611-B450-061EA48A3EF3}" type="presOf" srcId="{2D50AC73-71F4-42A3-9144-9D7D397AE583}" destId="{2C72CAAE-A2E6-4DA2-9839-6AFF2E5F5145}" srcOrd="0" destOrd="0" presId="urn:microsoft.com/office/officeart/2017/3/layout/DropPinTimeline"/>
    <dgm:cxn modelId="{C517EF08-658D-44B0-ACE7-ECA39CCB9044}" type="presOf" srcId="{DACA8C18-69CB-48E6-A67A-CFE3CDC0070F}" destId="{B2CC1E8B-7050-4E75-9303-7632D8846CF2}" srcOrd="0" destOrd="0" presId="urn:microsoft.com/office/officeart/2017/3/layout/DropPinTimeline"/>
    <dgm:cxn modelId="{E8D00409-3441-48F6-81AB-261DD47482F1}" type="presOf" srcId="{AFBC373E-0A5C-4A43-AD83-16E3FD75268C}" destId="{E598FDDD-D7AF-46F4-8DFF-B67364229E75}" srcOrd="0" destOrd="2" presId="urn:microsoft.com/office/officeart/2017/3/layout/DropPinTimeline"/>
    <dgm:cxn modelId="{A117020A-E1A1-44AC-878B-EBAAC759D61A}" srcId="{22D7E892-5F8B-41AC-8A70-92A1CD37C2BE}" destId="{514F3DAC-C602-4B30-BD0D-93677E7EFF96}" srcOrd="0" destOrd="0" parTransId="{7FA78CC9-D475-4BCE-AA60-723E23F17948}" sibTransId="{5851DCAC-DD18-4869-B061-CDDE73AFBE3A}"/>
    <dgm:cxn modelId="{E8783A24-C7D3-4C50-86D9-2F5052558A32}" type="presOf" srcId="{F61C5446-6F59-4B4D-9E11-E78F2DD33B42}" destId="{55A88D0D-D84E-4DF9-AA15-1E4413C1F707}" srcOrd="0" destOrd="0" presId="urn:microsoft.com/office/officeart/2017/3/layout/DropPinTimeline"/>
    <dgm:cxn modelId="{AF485531-9DD1-41FB-AB61-CE63D8A954C2}" srcId="{D0B52C67-D3B3-48EF-BAE0-E6FAF246076D}" destId="{85E6543B-5789-416A-8778-5375E210BF3E}" srcOrd="0" destOrd="0" parTransId="{599C067D-264A-4850-A737-EDC87701B9B4}" sibTransId="{6EE6B844-E8BC-49AB-8006-ECADAC16CF8E}"/>
    <dgm:cxn modelId="{6A451F60-B89D-42A6-BB9C-444EDF0DCDBD}" srcId="{D0B52C67-D3B3-48EF-BAE0-E6FAF246076D}" destId="{22D7E892-5F8B-41AC-8A70-92A1CD37C2BE}" srcOrd="1" destOrd="0" parTransId="{7CE62A17-D5D2-4785-9F75-A1D438257CBD}" sibTransId="{ECAF48BA-5C37-422C-8879-8C27CE9BEA34}"/>
    <dgm:cxn modelId="{46C00688-8F4C-476E-AA11-FB19D4386E29}" type="presOf" srcId="{514F3DAC-C602-4B30-BD0D-93677E7EFF96}" destId="{E598FDDD-D7AF-46F4-8DFF-B67364229E75}" srcOrd="0" destOrd="0" presId="urn:microsoft.com/office/officeart/2017/3/layout/DropPinTimeline"/>
    <dgm:cxn modelId="{7972C795-8C11-4B69-B58E-679905284CED}" srcId="{85E6543B-5789-416A-8778-5375E210BF3E}" destId="{DACA8C18-69CB-48E6-A67A-CFE3CDC0070F}" srcOrd="0" destOrd="0" parTransId="{52AA9629-7BE9-4AFE-A44C-CAEEE95EF5F5}" sibTransId="{CCA9DC07-009B-44CC-B193-3E58919C826C}"/>
    <dgm:cxn modelId="{53E75AA1-9C8E-45EC-9396-AB63FA9D302B}" srcId="{726B9CA0-DCCD-4E89-B72B-D4053E68842E}" destId="{2D50AC73-71F4-42A3-9144-9D7D397AE583}" srcOrd="0" destOrd="0" parTransId="{305A6B23-C793-4960-BC40-EC5F51FADB95}" sibTransId="{095BF239-3319-470F-B824-31D101758A11}"/>
    <dgm:cxn modelId="{E24BAAA7-33AE-4BDA-9229-E3734D6B4729}" srcId="{D0FF8134-AF67-494D-AC21-BCD26D65E708}" destId="{F61C5446-6F59-4B4D-9E11-E78F2DD33B42}" srcOrd="0" destOrd="0" parTransId="{E1C4DC86-B61F-457A-90A8-5AD09FF1C977}" sibTransId="{68B4B84E-B6D2-4EA8-9CAA-2BA444409E3B}"/>
    <dgm:cxn modelId="{1BBCEBA9-F4B6-4EFD-9A99-69C40D0C9777}" type="presOf" srcId="{D0B52C67-D3B3-48EF-BAE0-E6FAF246076D}" destId="{B74C4CCF-2EFD-4473-A5C1-40388D89370F}" srcOrd="0" destOrd="0" presId="urn:microsoft.com/office/officeart/2017/3/layout/DropPinTimeline"/>
    <dgm:cxn modelId="{8B0622B4-BEC9-41E7-BA41-83372478A909}" srcId="{D0B52C67-D3B3-48EF-BAE0-E6FAF246076D}" destId="{D0FF8134-AF67-494D-AC21-BCD26D65E708}" srcOrd="2" destOrd="0" parTransId="{11604396-8161-4471-B003-6F10F328E332}" sibTransId="{3F61E77E-2F28-452A-A1AD-77A39D7E453F}"/>
    <dgm:cxn modelId="{94FB0FC6-44AA-406C-BCCE-BE0A4061378F}" type="presOf" srcId="{D0FF8134-AF67-494D-AC21-BCD26D65E708}" destId="{BFC70A04-D4F3-4A43-9B39-812BF3C5E0F0}" srcOrd="0" destOrd="0" presId="urn:microsoft.com/office/officeart/2017/3/layout/DropPinTimeline"/>
    <dgm:cxn modelId="{DAA124C8-0685-49B9-B8C4-FB7B7A32DF4D}" type="presOf" srcId="{22D7E892-5F8B-41AC-8A70-92A1CD37C2BE}" destId="{F1BEE9C4-EF9B-4B86-B0A6-DD515C465D91}" srcOrd="0" destOrd="0" presId="urn:microsoft.com/office/officeart/2017/3/layout/DropPinTimeline"/>
    <dgm:cxn modelId="{7D2467C8-66A7-4C6D-AF42-D7CDC2AF5B7B}" type="presOf" srcId="{C7CD3ED8-7FD5-44FB-BC47-E8F56DA9CC2F}" destId="{E598FDDD-D7AF-46F4-8DFF-B67364229E75}" srcOrd="0" destOrd="1" presId="urn:microsoft.com/office/officeart/2017/3/layout/DropPinTimeline"/>
    <dgm:cxn modelId="{2E415CDA-3164-47D0-B145-204C682B30B4}" srcId="{514F3DAC-C602-4B30-BD0D-93677E7EFF96}" destId="{AFBC373E-0A5C-4A43-AD83-16E3FD75268C}" srcOrd="1" destOrd="0" parTransId="{42384383-9A86-453D-ACEE-49BA53EACCEE}" sibTransId="{0B71A4D1-1568-45E9-BA2B-B80F41B6C2F4}"/>
    <dgm:cxn modelId="{760703DE-A733-4821-A5E4-71DDB12C51AC}" srcId="{D0B52C67-D3B3-48EF-BAE0-E6FAF246076D}" destId="{726B9CA0-DCCD-4E89-B72B-D4053E68842E}" srcOrd="3" destOrd="0" parTransId="{0537BDE6-8DE0-43E1-BEF4-866FC4156FC2}" sibTransId="{B9A1988E-6AA6-4C39-9B9D-3B6E16AB67E2}"/>
    <dgm:cxn modelId="{430BE5F8-0E66-43EB-A778-FE7EA8739268}" type="presOf" srcId="{726B9CA0-DCCD-4E89-B72B-D4053E68842E}" destId="{4E2E0AA4-EEFB-4731-8AF3-0017ACA915F3}" srcOrd="0" destOrd="0" presId="urn:microsoft.com/office/officeart/2017/3/layout/DropPinTimeline"/>
    <dgm:cxn modelId="{78D0EBFC-6A60-4D92-B61B-010B80FFEB3F}" type="presOf" srcId="{85E6543B-5789-416A-8778-5375E210BF3E}" destId="{8E9DF46E-F9C9-4871-A4ED-6C1416B7D567}" srcOrd="0" destOrd="0" presId="urn:microsoft.com/office/officeart/2017/3/layout/DropPinTimeline"/>
    <dgm:cxn modelId="{CE5B9C22-6AA4-4045-9BE7-93C4DE902028}" type="presParOf" srcId="{B74C4CCF-2EFD-4473-A5C1-40388D89370F}" destId="{6953D3A0-C70A-4DEC-A66F-9AC12D90536D}" srcOrd="0" destOrd="0" presId="urn:microsoft.com/office/officeart/2017/3/layout/DropPinTimeline"/>
    <dgm:cxn modelId="{7C0376F3-3ED3-4241-B0EB-2F265F64ED40}" type="presParOf" srcId="{B74C4CCF-2EFD-4473-A5C1-40388D89370F}" destId="{1DC7A014-106F-4764-A50C-D33DADFD1748}" srcOrd="1" destOrd="0" presId="urn:microsoft.com/office/officeart/2017/3/layout/DropPinTimeline"/>
    <dgm:cxn modelId="{171DF8D4-8DA9-421A-8AE6-17474B091D99}" type="presParOf" srcId="{1DC7A014-106F-4764-A50C-D33DADFD1748}" destId="{6E1D1F43-7252-45F1-91E1-4F64A8F42438}" srcOrd="0" destOrd="0" presId="urn:microsoft.com/office/officeart/2017/3/layout/DropPinTimeline"/>
    <dgm:cxn modelId="{628C10C8-5A8A-4A13-B9E3-5B3C55FBE2B7}" type="presParOf" srcId="{6E1D1F43-7252-45F1-91E1-4F64A8F42438}" destId="{89CF57DF-F327-4A4C-9544-E4A0890F5528}" srcOrd="0" destOrd="0" presId="urn:microsoft.com/office/officeart/2017/3/layout/DropPinTimeline"/>
    <dgm:cxn modelId="{328EE694-A39F-4D24-A7A0-F6F7696FBBA5}" type="presParOf" srcId="{6E1D1F43-7252-45F1-91E1-4F64A8F42438}" destId="{C6D7C40E-EBD5-42E0-91C0-73E6D102554C}" srcOrd="1" destOrd="0" presId="urn:microsoft.com/office/officeart/2017/3/layout/DropPinTimeline"/>
    <dgm:cxn modelId="{9CF11267-AD5C-4314-90DC-B26ECFFEDD81}" type="presParOf" srcId="{C6D7C40E-EBD5-42E0-91C0-73E6D102554C}" destId="{AB57C8C7-2630-4CF5-9A4E-BF138F07A34F}" srcOrd="0" destOrd="0" presId="urn:microsoft.com/office/officeart/2017/3/layout/DropPinTimeline"/>
    <dgm:cxn modelId="{7CF96EBC-FCAA-4940-AEED-163EEA9BD306}" type="presParOf" srcId="{C6D7C40E-EBD5-42E0-91C0-73E6D102554C}" destId="{CE749D5C-206C-475F-B13B-5A4344BADC0F}" srcOrd="1" destOrd="0" presId="urn:microsoft.com/office/officeart/2017/3/layout/DropPinTimeline"/>
    <dgm:cxn modelId="{ECE55500-6BF0-448E-AC9A-81237D7C072D}" type="presParOf" srcId="{6E1D1F43-7252-45F1-91E1-4F64A8F42438}" destId="{B2CC1E8B-7050-4E75-9303-7632D8846CF2}" srcOrd="2" destOrd="0" presId="urn:microsoft.com/office/officeart/2017/3/layout/DropPinTimeline"/>
    <dgm:cxn modelId="{440A9B21-BD76-4B86-80C8-E5D4CA6F1C98}" type="presParOf" srcId="{6E1D1F43-7252-45F1-91E1-4F64A8F42438}" destId="{8E9DF46E-F9C9-4871-A4ED-6C1416B7D567}" srcOrd="3" destOrd="0" presId="urn:microsoft.com/office/officeart/2017/3/layout/DropPinTimeline"/>
    <dgm:cxn modelId="{C233C3B3-42C5-4D53-9A9A-5C132D495ACE}" type="presParOf" srcId="{6E1D1F43-7252-45F1-91E1-4F64A8F42438}" destId="{2A3E720D-FD8F-4F03-AE88-EFC6EF5632C1}" srcOrd="4" destOrd="0" presId="urn:microsoft.com/office/officeart/2017/3/layout/DropPinTimeline"/>
    <dgm:cxn modelId="{29D2856F-4300-4F01-93DA-7A56EEB8072B}" type="presParOf" srcId="{6E1D1F43-7252-45F1-91E1-4F64A8F42438}" destId="{C245DAA8-000E-49AA-85B5-DD034AB3358D}" srcOrd="5" destOrd="0" presId="urn:microsoft.com/office/officeart/2017/3/layout/DropPinTimeline"/>
    <dgm:cxn modelId="{E16FCEE4-77B5-41D3-82CB-84E5E8103AAB}" type="presParOf" srcId="{1DC7A014-106F-4764-A50C-D33DADFD1748}" destId="{E8B1A4F4-A24F-4CF2-8593-DFFCB531146E}" srcOrd="1" destOrd="0" presId="urn:microsoft.com/office/officeart/2017/3/layout/DropPinTimeline"/>
    <dgm:cxn modelId="{C06B0FD2-FF4C-4DC1-BD49-840C1FDC6BAA}" type="presParOf" srcId="{1DC7A014-106F-4764-A50C-D33DADFD1748}" destId="{BE92E3AE-C86F-43D2-9765-16BBBDFACF19}" srcOrd="2" destOrd="0" presId="urn:microsoft.com/office/officeart/2017/3/layout/DropPinTimeline"/>
    <dgm:cxn modelId="{962A6B26-0BF8-42B2-B90E-47E13324E021}" type="presParOf" srcId="{BE92E3AE-C86F-43D2-9765-16BBBDFACF19}" destId="{8E3DB296-D5AE-4630-9946-10A1007BE59A}" srcOrd="0" destOrd="0" presId="urn:microsoft.com/office/officeart/2017/3/layout/DropPinTimeline"/>
    <dgm:cxn modelId="{4ABF59E9-6490-4B54-A92F-02050A8F84D8}" type="presParOf" srcId="{BE92E3AE-C86F-43D2-9765-16BBBDFACF19}" destId="{87767BD4-7B59-48AC-AB90-DCDE6145668D}" srcOrd="1" destOrd="0" presId="urn:microsoft.com/office/officeart/2017/3/layout/DropPinTimeline"/>
    <dgm:cxn modelId="{74E59643-7E52-4207-8C3B-0CA51B501F9E}" type="presParOf" srcId="{87767BD4-7B59-48AC-AB90-DCDE6145668D}" destId="{92396274-715B-482A-9F56-7D04AA26E381}" srcOrd="0" destOrd="0" presId="urn:microsoft.com/office/officeart/2017/3/layout/DropPinTimeline"/>
    <dgm:cxn modelId="{E433AB9D-1491-41A0-97C3-65ADDC3FD32A}" type="presParOf" srcId="{87767BD4-7B59-48AC-AB90-DCDE6145668D}" destId="{752FC826-EF01-4F31-993B-AE0EE0544A0A}" srcOrd="1" destOrd="0" presId="urn:microsoft.com/office/officeart/2017/3/layout/DropPinTimeline"/>
    <dgm:cxn modelId="{32A14299-7EA5-406A-A961-D1791010A34E}" type="presParOf" srcId="{BE92E3AE-C86F-43D2-9765-16BBBDFACF19}" destId="{E598FDDD-D7AF-46F4-8DFF-B67364229E75}" srcOrd="2" destOrd="0" presId="urn:microsoft.com/office/officeart/2017/3/layout/DropPinTimeline"/>
    <dgm:cxn modelId="{BFA78E28-52D3-4357-8E98-3685121011E9}" type="presParOf" srcId="{BE92E3AE-C86F-43D2-9765-16BBBDFACF19}" destId="{F1BEE9C4-EF9B-4B86-B0A6-DD515C465D91}" srcOrd="3" destOrd="0" presId="urn:microsoft.com/office/officeart/2017/3/layout/DropPinTimeline"/>
    <dgm:cxn modelId="{EB3C2BD0-AB36-496F-9B1D-39529CFBCD08}" type="presParOf" srcId="{BE92E3AE-C86F-43D2-9765-16BBBDFACF19}" destId="{54E47830-7983-4F68-900B-CFEA07F4D064}" srcOrd="4" destOrd="0" presId="urn:microsoft.com/office/officeart/2017/3/layout/DropPinTimeline"/>
    <dgm:cxn modelId="{11DEAA6F-EE31-42D8-A134-219219A0D725}" type="presParOf" srcId="{BE92E3AE-C86F-43D2-9765-16BBBDFACF19}" destId="{CDDE6F6B-1B93-4ED5-B630-59A310312DAF}" srcOrd="5" destOrd="0" presId="urn:microsoft.com/office/officeart/2017/3/layout/DropPinTimeline"/>
    <dgm:cxn modelId="{D69E003F-4B75-4812-A6A8-FBCBE0024CC0}" type="presParOf" srcId="{1DC7A014-106F-4764-A50C-D33DADFD1748}" destId="{144B4355-EE4C-4D93-92A2-60DB041844B5}" srcOrd="3" destOrd="0" presId="urn:microsoft.com/office/officeart/2017/3/layout/DropPinTimeline"/>
    <dgm:cxn modelId="{4B31EC94-BB0E-46A5-9FC4-AD88BE18928E}" type="presParOf" srcId="{1DC7A014-106F-4764-A50C-D33DADFD1748}" destId="{83BCF963-59FF-42BE-B20E-3FDC3DB2F6CD}" srcOrd="4" destOrd="0" presId="urn:microsoft.com/office/officeart/2017/3/layout/DropPinTimeline"/>
    <dgm:cxn modelId="{01ED131C-2D37-4C3E-ACA7-474AFC9006EF}" type="presParOf" srcId="{83BCF963-59FF-42BE-B20E-3FDC3DB2F6CD}" destId="{EAF247F2-1C0E-40F4-82C8-587E6796A24B}" srcOrd="0" destOrd="0" presId="urn:microsoft.com/office/officeart/2017/3/layout/DropPinTimeline"/>
    <dgm:cxn modelId="{92426FCB-0A52-497D-98EF-EA6EF23D88E2}" type="presParOf" srcId="{83BCF963-59FF-42BE-B20E-3FDC3DB2F6CD}" destId="{93FBFC57-0CFE-461F-A594-D3F7ED398362}" srcOrd="1" destOrd="0" presId="urn:microsoft.com/office/officeart/2017/3/layout/DropPinTimeline"/>
    <dgm:cxn modelId="{F5D40EE6-ED75-4DE2-B9D6-47F9FC34EBEB}" type="presParOf" srcId="{93FBFC57-0CFE-461F-A594-D3F7ED398362}" destId="{E5E1DA31-D752-432E-A574-12C9B91F1031}" srcOrd="0" destOrd="0" presId="urn:microsoft.com/office/officeart/2017/3/layout/DropPinTimeline"/>
    <dgm:cxn modelId="{EB8D1B4E-B71E-49A6-8D15-AF8073DF6FC5}" type="presParOf" srcId="{93FBFC57-0CFE-461F-A594-D3F7ED398362}" destId="{211A542C-58FB-4EDF-A868-70DDFBC8586D}" srcOrd="1" destOrd="0" presId="urn:microsoft.com/office/officeart/2017/3/layout/DropPinTimeline"/>
    <dgm:cxn modelId="{73717680-335F-4C29-81A8-4E002041BD10}" type="presParOf" srcId="{83BCF963-59FF-42BE-B20E-3FDC3DB2F6CD}" destId="{55A88D0D-D84E-4DF9-AA15-1E4413C1F707}" srcOrd="2" destOrd="0" presId="urn:microsoft.com/office/officeart/2017/3/layout/DropPinTimeline"/>
    <dgm:cxn modelId="{F0985C63-E846-4637-8304-5001FCD32E3F}" type="presParOf" srcId="{83BCF963-59FF-42BE-B20E-3FDC3DB2F6CD}" destId="{BFC70A04-D4F3-4A43-9B39-812BF3C5E0F0}" srcOrd="3" destOrd="0" presId="urn:microsoft.com/office/officeart/2017/3/layout/DropPinTimeline"/>
    <dgm:cxn modelId="{75C2AB43-2705-4E51-9A96-B564D31AFCF5}" type="presParOf" srcId="{83BCF963-59FF-42BE-B20E-3FDC3DB2F6CD}" destId="{3E808322-463C-4A91-9700-1B003ABF6EDF}" srcOrd="4" destOrd="0" presId="urn:microsoft.com/office/officeart/2017/3/layout/DropPinTimeline"/>
    <dgm:cxn modelId="{1456D676-04C0-40AE-BCCA-04D5FACE189D}" type="presParOf" srcId="{83BCF963-59FF-42BE-B20E-3FDC3DB2F6CD}" destId="{DED68EC0-D11F-4C0C-8D09-1AAAEE2B8E9B}" srcOrd="5" destOrd="0" presId="urn:microsoft.com/office/officeart/2017/3/layout/DropPinTimeline"/>
    <dgm:cxn modelId="{9769F5F9-C206-4879-90EF-7715061A7312}" type="presParOf" srcId="{1DC7A014-106F-4764-A50C-D33DADFD1748}" destId="{4FF6D5B7-1CC8-4AA6-BDE0-796846C5BE38}" srcOrd="5" destOrd="0" presId="urn:microsoft.com/office/officeart/2017/3/layout/DropPinTimeline"/>
    <dgm:cxn modelId="{D86B308B-6F1F-4BB8-9B1A-834E72EF6E35}" type="presParOf" srcId="{1DC7A014-106F-4764-A50C-D33DADFD1748}" destId="{E6BD08D8-50E5-4774-B1AE-0BF2B2CC3AC2}" srcOrd="6" destOrd="0" presId="urn:microsoft.com/office/officeart/2017/3/layout/DropPinTimeline"/>
    <dgm:cxn modelId="{95072E25-7856-4959-B713-D368467CDCDD}" type="presParOf" srcId="{E6BD08D8-50E5-4774-B1AE-0BF2B2CC3AC2}" destId="{32C33C9F-A84B-49D7-B1B9-4094378AD468}" srcOrd="0" destOrd="0" presId="urn:microsoft.com/office/officeart/2017/3/layout/DropPinTimeline"/>
    <dgm:cxn modelId="{1470893B-B97E-43EA-B116-18037D7A1261}" type="presParOf" srcId="{E6BD08D8-50E5-4774-B1AE-0BF2B2CC3AC2}" destId="{368C82F2-08AE-4F2F-B1B2-DFBA7DBDDAD0}" srcOrd="1" destOrd="0" presId="urn:microsoft.com/office/officeart/2017/3/layout/DropPinTimeline"/>
    <dgm:cxn modelId="{40BE737C-3777-40F6-ACFA-CCFCF07E71EE}" type="presParOf" srcId="{368C82F2-08AE-4F2F-B1B2-DFBA7DBDDAD0}" destId="{2ADC273A-C642-4F64-BED4-065267447911}" srcOrd="0" destOrd="0" presId="urn:microsoft.com/office/officeart/2017/3/layout/DropPinTimeline"/>
    <dgm:cxn modelId="{BECEB0A7-86DF-4522-A922-5AA5CBFBC35E}" type="presParOf" srcId="{368C82F2-08AE-4F2F-B1B2-DFBA7DBDDAD0}" destId="{73367EBE-6D97-423E-80FB-B0C3A2F9F942}" srcOrd="1" destOrd="0" presId="urn:microsoft.com/office/officeart/2017/3/layout/DropPinTimeline"/>
    <dgm:cxn modelId="{8203F10B-E108-4F4D-ADDC-844A71059901}" type="presParOf" srcId="{E6BD08D8-50E5-4774-B1AE-0BF2B2CC3AC2}" destId="{2C72CAAE-A2E6-4DA2-9839-6AFF2E5F5145}" srcOrd="2" destOrd="0" presId="urn:microsoft.com/office/officeart/2017/3/layout/DropPinTimeline"/>
    <dgm:cxn modelId="{EF8BE7CD-5DA8-470C-AA85-120862E93E9D}" type="presParOf" srcId="{E6BD08D8-50E5-4774-B1AE-0BF2B2CC3AC2}" destId="{4E2E0AA4-EEFB-4731-8AF3-0017ACA915F3}" srcOrd="3" destOrd="0" presId="urn:microsoft.com/office/officeart/2017/3/layout/DropPinTimeline"/>
    <dgm:cxn modelId="{9DE7006F-5E46-4A07-8E67-AC903001B278}" type="presParOf" srcId="{E6BD08D8-50E5-4774-B1AE-0BF2B2CC3AC2}" destId="{BE733F10-1DD2-456F-ACEC-5EB824B3F0CF}" srcOrd="4" destOrd="0" presId="urn:microsoft.com/office/officeart/2017/3/layout/DropPinTimeline"/>
    <dgm:cxn modelId="{82272004-48C1-495C-927C-AB8AC540C3FF}" type="presParOf" srcId="{E6BD08D8-50E5-4774-B1AE-0BF2B2CC3AC2}" destId="{00840495-7F07-4FC7-8841-D533502593B9}"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C28B0-3B90-4C07-AA4F-18CEE752F89C}">
      <dsp:nvSpPr>
        <dsp:cNvPr id="0" name=""/>
        <dsp:cNvSpPr/>
      </dsp:nvSpPr>
      <dsp:spPr>
        <a:xfrm>
          <a:off x="-307486" y="0"/>
          <a:ext cx="8987441" cy="789471"/>
        </a:xfrm>
        <a:prstGeom prst="roundRect">
          <a:avLst>
            <a:gd name="adj" fmla="val 10000"/>
          </a:avLst>
        </a:prstGeom>
        <a:solidFill>
          <a:srgbClr val="FFC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schemeClr val="tx1"/>
              </a:solidFill>
            </a:rPr>
            <a:t>Timelier access to multiple data sets</a:t>
          </a:r>
        </a:p>
      </dsp:txBody>
      <dsp:txXfrm>
        <a:off x="-284363" y="23123"/>
        <a:ext cx="8035182" cy="743225"/>
      </dsp:txXfrm>
    </dsp:sp>
    <dsp:sp modelId="{809B4EBC-A553-4DDC-8DC1-A8B9C5ED29F8}">
      <dsp:nvSpPr>
        <dsp:cNvPr id="0" name=""/>
        <dsp:cNvSpPr/>
      </dsp:nvSpPr>
      <dsp:spPr>
        <a:xfrm>
          <a:off x="418080" y="933011"/>
          <a:ext cx="8985797" cy="789471"/>
        </a:xfrm>
        <a:prstGeom prst="roundRect">
          <a:avLst>
            <a:gd name="adj" fmla="val 10000"/>
          </a:avLst>
        </a:prstGeom>
        <a:solidFill>
          <a:srgbClr val="FFC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schemeClr val="tx1"/>
              </a:solidFill>
            </a:rPr>
            <a:t>Consolidated data repository for data analytics activities</a:t>
          </a:r>
        </a:p>
      </dsp:txBody>
      <dsp:txXfrm>
        <a:off x="441203" y="956134"/>
        <a:ext cx="7654139" cy="743225"/>
      </dsp:txXfrm>
    </dsp:sp>
    <dsp:sp modelId="{EA73D09A-66BF-4A37-85D1-DA288117A1FC}">
      <dsp:nvSpPr>
        <dsp:cNvPr id="0" name=""/>
        <dsp:cNvSpPr/>
      </dsp:nvSpPr>
      <dsp:spPr>
        <a:xfrm>
          <a:off x="1014404" y="1866023"/>
          <a:ext cx="9221004" cy="789471"/>
        </a:xfrm>
        <a:prstGeom prst="roundRect">
          <a:avLst>
            <a:gd name="adj" fmla="val 10000"/>
          </a:avLst>
        </a:prstGeom>
        <a:solidFill>
          <a:srgbClr val="FFC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schemeClr val="tx1"/>
              </a:solidFill>
            </a:rPr>
            <a:t>Access to data visualization tools</a:t>
          </a:r>
        </a:p>
      </dsp:txBody>
      <dsp:txXfrm>
        <a:off x="1037527" y="1889146"/>
        <a:ext cx="7867226" cy="743225"/>
      </dsp:txXfrm>
    </dsp:sp>
    <dsp:sp modelId="{522CEDB3-6365-4842-87CC-D99AE2922100}">
      <dsp:nvSpPr>
        <dsp:cNvPr id="0" name=""/>
        <dsp:cNvSpPr/>
      </dsp:nvSpPr>
      <dsp:spPr>
        <a:xfrm>
          <a:off x="1574729" y="2799034"/>
          <a:ext cx="9549843" cy="789471"/>
        </a:xfrm>
        <a:prstGeom prst="roundRect">
          <a:avLst>
            <a:gd name="adj" fmla="val 10000"/>
          </a:avLst>
        </a:prstGeom>
        <a:solidFill>
          <a:srgbClr val="006AB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              Decreased public health response times &amp; improved health outcomes</a:t>
          </a:r>
        </a:p>
      </dsp:txBody>
      <dsp:txXfrm>
        <a:off x="1597852" y="2822157"/>
        <a:ext cx="8137499" cy="743225"/>
      </dsp:txXfrm>
    </dsp:sp>
    <dsp:sp modelId="{A9AC88BC-27F6-43DE-BD4F-E5DD4F0F1B05}">
      <dsp:nvSpPr>
        <dsp:cNvPr id="0" name=""/>
        <dsp:cNvSpPr/>
      </dsp:nvSpPr>
      <dsp:spPr>
        <a:xfrm>
          <a:off x="7999912" y="604663"/>
          <a:ext cx="513156" cy="513156"/>
        </a:xfrm>
        <a:prstGeom prst="downArrow">
          <a:avLst>
            <a:gd name="adj1" fmla="val 55000"/>
            <a:gd name="adj2" fmla="val 45000"/>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115372" y="604663"/>
        <a:ext cx="282236" cy="386150"/>
      </dsp:txXfrm>
    </dsp:sp>
    <dsp:sp modelId="{8A326A0C-D4F3-4F58-8AFD-7DAD8B82A676}">
      <dsp:nvSpPr>
        <dsp:cNvPr id="0" name=""/>
        <dsp:cNvSpPr/>
      </dsp:nvSpPr>
      <dsp:spPr>
        <a:xfrm>
          <a:off x="8724657" y="1537674"/>
          <a:ext cx="513156" cy="513156"/>
        </a:xfrm>
        <a:prstGeom prst="downArrow">
          <a:avLst>
            <a:gd name="adj1" fmla="val 55000"/>
            <a:gd name="adj2" fmla="val 45000"/>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840117" y="1537674"/>
        <a:ext cx="282236" cy="386150"/>
      </dsp:txXfrm>
    </dsp:sp>
    <dsp:sp modelId="{1D702CF5-AD1C-4382-A243-B5328AC69953}">
      <dsp:nvSpPr>
        <dsp:cNvPr id="0" name=""/>
        <dsp:cNvSpPr/>
      </dsp:nvSpPr>
      <dsp:spPr>
        <a:xfrm>
          <a:off x="9438585" y="2470686"/>
          <a:ext cx="513156" cy="513156"/>
        </a:xfrm>
        <a:prstGeom prst="downArrow">
          <a:avLst>
            <a:gd name="adj1" fmla="val 55000"/>
            <a:gd name="adj2" fmla="val 45000"/>
          </a:avLst>
        </a:prstGeom>
        <a:solidFill>
          <a:srgbClr val="C0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554045" y="2470686"/>
        <a:ext cx="282236" cy="386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0D106-FD8B-4420-99A7-EAD1232495BE}">
      <dsp:nvSpPr>
        <dsp:cNvPr id="0" name=""/>
        <dsp:cNvSpPr/>
      </dsp:nvSpPr>
      <dsp:spPr>
        <a:xfrm>
          <a:off x="0" y="39687"/>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TexasAIM Data Visualizations</a:t>
          </a:r>
        </a:p>
      </dsp:txBody>
      <dsp:txXfrm>
        <a:off x="0" y="39687"/>
        <a:ext cx="3286125" cy="1971675"/>
      </dsp:txXfrm>
    </dsp:sp>
    <dsp:sp modelId="{FE0EB613-16D2-4FD8-9F72-FF3EC5CC1C2C}">
      <dsp:nvSpPr>
        <dsp:cNvPr id="0" name=""/>
        <dsp:cNvSpPr/>
      </dsp:nvSpPr>
      <dsp:spPr>
        <a:xfrm>
          <a:off x="3614737" y="39687"/>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HTMB Databook into Texas Health Data</a:t>
          </a:r>
        </a:p>
      </dsp:txBody>
      <dsp:txXfrm>
        <a:off x="3614737" y="39687"/>
        <a:ext cx="3286125" cy="1971675"/>
      </dsp:txXfrm>
    </dsp:sp>
    <dsp:sp modelId="{FBBCFD05-036E-46FB-9A62-DAB8584C8D34}">
      <dsp:nvSpPr>
        <dsp:cNvPr id="0" name=""/>
        <dsp:cNvSpPr/>
      </dsp:nvSpPr>
      <dsp:spPr>
        <a:xfrm>
          <a:off x="7229475" y="39687"/>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Parent/Guardian Form for Texas Early Hearing Detection</a:t>
          </a:r>
        </a:p>
      </dsp:txBody>
      <dsp:txXfrm>
        <a:off x="7229475" y="39687"/>
        <a:ext cx="3286125" cy="1971675"/>
      </dsp:txXfrm>
    </dsp:sp>
    <dsp:sp modelId="{7690499D-A5B6-4335-A41B-6B9251FB9C30}">
      <dsp:nvSpPr>
        <dsp:cNvPr id="0" name=""/>
        <dsp:cNvSpPr/>
      </dsp:nvSpPr>
      <dsp:spPr>
        <a:xfrm>
          <a:off x="1807368" y="2339975"/>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Maternal Mortality Review System (MMRS)</a:t>
          </a:r>
        </a:p>
      </dsp:txBody>
      <dsp:txXfrm>
        <a:off x="1807368" y="2339975"/>
        <a:ext cx="3286125" cy="1971675"/>
      </dsp:txXfrm>
    </dsp:sp>
    <dsp:sp modelId="{1BD9632B-CFCF-447D-AF93-715198BDB377}">
      <dsp:nvSpPr>
        <dsp:cNvPr id="0" name=""/>
        <dsp:cNvSpPr/>
      </dsp:nvSpPr>
      <dsp:spPr>
        <a:xfrm>
          <a:off x="5422106" y="2339975"/>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Maternal Child Health Quality Improvement System (MCHQIS)</a:t>
          </a:r>
        </a:p>
      </dsp:txBody>
      <dsp:txXfrm>
        <a:off x="5422106" y="2339975"/>
        <a:ext cx="3286125" cy="1971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1CC0C-A8C9-49D4-987B-85656AD51DE0}">
      <dsp:nvSpPr>
        <dsp:cNvPr id="0" name=""/>
        <dsp:cNvSpPr/>
      </dsp:nvSpPr>
      <dsp:spPr>
        <a:xfrm>
          <a:off x="2583448" y="159414"/>
          <a:ext cx="3270819" cy="3270800"/>
        </a:xfrm>
        <a:prstGeom prst="ellips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kern="1200"/>
            <a:t>SHARP</a:t>
          </a:r>
        </a:p>
        <a:p>
          <a:pPr marL="0" lvl="0" indent="0" algn="ctr" defTabSz="977900">
            <a:lnSpc>
              <a:spcPct val="90000"/>
            </a:lnSpc>
            <a:spcBef>
              <a:spcPct val="0"/>
            </a:spcBef>
            <a:spcAft>
              <a:spcPct val="35000"/>
            </a:spcAft>
            <a:buNone/>
          </a:pPr>
          <a:r>
            <a:rPr lang="en-US" sz="2200" kern="1200"/>
            <a:t>Environment for combining new + existing data sources harnessed with SHARP’s analytical tools</a:t>
          </a:r>
        </a:p>
      </dsp:txBody>
      <dsp:txXfrm>
        <a:off x="3062448" y="638412"/>
        <a:ext cx="2312819" cy="2312804"/>
      </dsp:txXfrm>
    </dsp:sp>
    <dsp:sp modelId="{A0828435-363C-41AF-9293-EA8AA3A5E07E}">
      <dsp:nvSpPr>
        <dsp:cNvPr id="0" name=""/>
        <dsp:cNvSpPr/>
      </dsp:nvSpPr>
      <dsp:spPr>
        <a:xfrm rot="10777203">
          <a:off x="1642898" y="1676300"/>
          <a:ext cx="1196927" cy="32682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BB0280-FDC7-4805-883D-E5E34E563A94}">
      <dsp:nvSpPr>
        <dsp:cNvPr id="0" name=""/>
        <dsp:cNvSpPr/>
      </dsp:nvSpPr>
      <dsp:spPr>
        <a:xfrm>
          <a:off x="-144686" y="1574871"/>
          <a:ext cx="2337444" cy="5203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a:t>MCH Data Sets</a:t>
          </a:r>
          <a:endParaRPr lang="en-US" sz="2000" kern="1200"/>
        </a:p>
      </dsp:txBody>
      <dsp:txXfrm>
        <a:off x="-129446" y="1590111"/>
        <a:ext cx="2306964" cy="489866"/>
      </dsp:txXfrm>
    </dsp:sp>
    <dsp:sp modelId="{7CE1D2CF-AE0E-4716-90F3-FA40199F0A80}">
      <dsp:nvSpPr>
        <dsp:cNvPr id="0" name=""/>
        <dsp:cNvSpPr/>
      </dsp:nvSpPr>
      <dsp:spPr>
        <a:xfrm rot="11578547">
          <a:off x="1654470" y="650153"/>
          <a:ext cx="1389921" cy="2614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BC3C2C-4FD8-4B8F-9D7B-80FF021035A6}">
      <dsp:nvSpPr>
        <dsp:cNvPr id="0" name=""/>
        <dsp:cNvSpPr/>
      </dsp:nvSpPr>
      <dsp:spPr>
        <a:xfrm>
          <a:off x="0" y="352524"/>
          <a:ext cx="2387069" cy="653248"/>
        </a:xfrm>
        <a:prstGeom prst="roundRect">
          <a:avLst>
            <a:gd name="adj" fmla="val 10000"/>
          </a:avLst>
        </a:prstGeom>
        <a:solidFill>
          <a:srgbClr val="6D9D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a:t>Quarterly THCIC Data</a:t>
          </a:r>
        </a:p>
      </dsp:txBody>
      <dsp:txXfrm>
        <a:off x="19133" y="371657"/>
        <a:ext cx="2348803" cy="614982"/>
      </dsp:txXfrm>
    </dsp:sp>
    <dsp:sp modelId="{C489F3B7-A635-4C8D-A1F4-B94C757DD4CC}">
      <dsp:nvSpPr>
        <dsp:cNvPr id="0" name=""/>
        <dsp:cNvSpPr/>
      </dsp:nvSpPr>
      <dsp:spPr>
        <a:xfrm rot="10021995">
          <a:off x="1512645" y="2596965"/>
          <a:ext cx="1542052" cy="34200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3ADA86-6D4D-430E-99AF-C7BE79903469}">
      <dsp:nvSpPr>
        <dsp:cNvPr id="0" name=""/>
        <dsp:cNvSpPr/>
      </dsp:nvSpPr>
      <dsp:spPr>
        <a:xfrm>
          <a:off x="38267" y="2555077"/>
          <a:ext cx="1755365" cy="686277"/>
        </a:xfrm>
        <a:prstGeom prst="roundRect">
          <a:avLst>
            <a:gd name="adj" fmla="val 10000"/>
          </a:avLst>
        </a:prstGeom>
        <a:solidFill>
          <a:srgbClr val="6D9D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a:t>Vital Event Data</a:t>
          </a:r>
        </a:p>
      </dsp:txBody>
      <dsp:txXfrm>
        <a:off x="58367" y="2575177"/>
        <a:ext cx="1715165" cy="6460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0D106-FD8B-4420-99A7-EAD1232495BE}">
      <dsp:nvSpPr>
        <dsp:cNvPr id="0" name=""/>
        <dsp:cNvSpPr/>
      </dsp:nvSpPr>
      <dsp:spPr>
        <a:xfrm>
          <a:off x="1748064" y="2975"/>
          <a:ext cx="3342605" cy="2005563"/>
        </a:xfrm>
        <a:prstGeom prst="rect">
          <a:avLst/>
        </a:prstGeom>
        <a:solidFill>
          <a:srgbClr val="0055A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Newborn</a:t>
          </a:r>
          <a:r>
            <a:rPr lang="en-US" sz="2900" kern="1200" baseline="0"/>
            <a:t> Screening Care Coordination System</a:t>
          </a:r>
        </a:p>
        <a:p>
          <a:pPr marL="0" lvl="0" indent="0" algn="ctr" defTabSz="1289050">
            <a:lnSpc>
              <a:spcPct val="90000"/>
            </a:lnSpc>
            <a:spcBef>
              <a:spcPct val="0"/>
            </a:spcBef>
            <a:spcAft>
              <a:spcPct val="35000"/>
            </a:spcAft>
            <a:buNone/>
          </a:pPr>
          <a:r>
            <a:rPr lang="en-US" sz="2900" kern="1200" baseline="0"/>
            <a:t>(NBS)</a:t>
          </a:r>
          <a:endParaRPr lang="en-US" sz="2900" kern="1200"/>
        </a:p>
      </dsp:txBody>
      <dsp:txXfrm>
        <a:off x="1748064" y="2975"/>
        <a:ext cx="3342605" cy="2005563"/>
      </dsp:txXfrm>
    </dsp:sp>
    <dsp:sp modelId="{FE0EB613-16D2-4FD8-9F72-FF3EC5CC1C2C}">
      <dsp:nvSpPr>
        <dsp:cNvPr id="0" name=""/>
        <dsp:cNvSpPr/>
      </dsp:nvSpPr>
      <dsp:spPr>
        <a:xfrm>
          <a:off x="5424930" y="2975"/>
          <a:ext cx="3342605" cy="2005563"/>
        </a:xfrm>
        <a:prstGeom prst="rect">
          <a:avLst/>
        </a:prstGeom>
        <a:solidFill>
          <a:srgbClr val="0055A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Child</a:t>
          </a:r>
          <a:r>
            <a:rPr lang="en-US" sz="2900" kern="1200" baseline="0"/>
            <a:t> Health Reporting System (CHRS)</a:t>
          </a:r>
          <a:endParaRPr lang="en-US" sz="2900" kern="1200"/>
        </a:p>
      </dsp:txBody>
      <dsp:txXfrm>
        <a:off x="5424930" y="2975"/>
        <a:ext cx="3342605" cy="2005563"/>
      </dsp:txXfrm>
    </dsp:sp>
    <dsp:sp modelId="{7690499D-A5B6-4335-A41B-6B9251FB9C30}">
      <dsp:nvSpPr>
        <dsp:cNvPr id="0" name=""/>
        <dsp:cNvSpPr/>
      </dsp:nvSpPr>
      <dsp:spPr>
        <a:xfrm>
          <a:off x="1748064" y="2342799"/>
          <a:ext cx="3342605" cy="2005563"/>
        </a:xfrm>
        <a:prstGeom prst="rect">
          <a:avLst/>
        </a:prstGeom>
        <a:solidFill>
          <a:srgbClr val="0055A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Enhancement of MMRS</a:t>
          </a:r>
        </a:p>
      </dsp:txBody>
      <dsp:txXfrm>
        <a:off x="1748064" y="2342799"/>
        <a:ext cx="3342605" cy="2005563"/>
      </dsp:txXfrm>
    </dsp:sp>
    <dsp:sp modelId="{1BD9632B-CFCF-447D-AF93-715198BDB377}">
      <dsp:nvSpPr>
        <dsp:cNvPr id="0" name=""/>
        <dsp:cNvSpPr/>
      </dsp:nvSpPr>
      <dsp:spPr>
        <a:xfrm>
          <a:off x="5424930" y="2342799"/>
          <a:ext cx="3342605" cy="2005563"/>
        </a:xfrm>
        <a:prstGeom prst="rect">
          <a:avLst/>
        </a:prstGeom>
        <a:solidFill>
          <a:srgbClr val="0055A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Expansion of MCHQIS</a:t>
          </a:r>
        </a:p>
      </dsp:txBody>
      <dsp:txXfrm>
        <a:off x="5424930" y="2342799"/>
        <a:ext cx="3342605" cy="20055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D2916-2E4D-4209-9510-BCABFB21D82C}">
      <dsp:nvSpPr>
        <dsp:cNvPr id="0" name=""/>
        <dsp:cNvSpPr/>
      </dsp:nvSpPr>
      <dsp:spPr>
        <a:xfrm>
          <a:off x="2886826" y="0"/>
          <a:ext cx="2533189" cy="210727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latin typeface="Verdana" panose="020B0604030504040204" pitchFamily="34" charset="0"/>
              <a:ea typeface="Verdana" panose="020B0604030504040204" pitchFamily="34" charset="0"/>
            </a:rPr>
            <a:t>Birth Defects Registry</a:t>
          </a:r>
          <a:endParaRPr lang="en-US" sz="3500" kern="1200"/>
        </a:p>
      </dsp:txBody>
      <dsp:txXfrm>
        <a:off x="2886826" y="0"/>
        <a:ext cx="2533189" cy="2107273"/>
      </dsp:txXfrm>
    </dsp:sp>
    <dsp:sp modelId="{C17ACE46-64D6-4ABA-B024-E91CFF7A2D59}">
      <dsp:nvSpPr>
        <dsp:cNvPr id="0" name=""/>
        <dsp:cNvSpPr/>
      </dsp:nvSpPr>
      <dsp:spPr>
        <a:xfrm>
          <a:off x="5674890" y="0"/>
          <a:ext cx="2705072" cy="210727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latin typeface="Verdana" panose="020B0604030504040204" pitchFamily="34" charset="0"/>
              <a:ea typeface="Verdana" panose="020B0604030504040204" pitchFamily="34" charset="0"/>
            </a:rPr>
            <a:t>Blood Lead Registry </a:t>
          </a:r>
          <a:endParaRPr lang="en-US" sz="3500" kern="1200"/>
        </a:p>
      </dsp:txBody>
      <dsp:txXfrm>
        <a:off x="5674890" y="0"/>
        <a:ext cx="2705072" cy="2107273"/>
      </dsp:txXfrm>
    </dsp:sp>
    <dsp:sp modelId="{91DC8234-AED2-407B-B3C7-B85E180BBC61}">
      <dsp:nvSpPr>
        <dsp:cNvPr id="0" name=""/>
        <dsp:cNvSpPr/>
      </dsp:nvSpPr>
      <dsp:spPr>
        <a:xfrm>
          <a:off x="1450209" y="2458933"/>
          <a:ext cx="5801290" cy="210727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latin typeface="Verdana" panose="020B0604030504040204" pitchFamily="34" charset="0"/>
              <a:ea typeface="Verdana" panose="020B0604030504040204" pitchFamily="34" charset="0"/>
            </a:rPr>
            <a:t>Reportable Conditions Knowledge Management System (RCKMS)</a:t>
          </a:r>
          <a:endParaRPr lang="en-US" sz="3500" kern="1200"/>
        </a:p>
      </dsp:txBody>
      <dsp:txXfrm>
        <a:off x="1450209" y="2458933"/>
        <a:ext cx="5801290" cy="2107273"/>
      </dsp:txXfrm>
    </dsp:sp>
    <dsp:sp modelId="{08C9DBCC-E353-4C55-BBA8-4A0DAD2AA79A}">
      <dsp:nvSpPr>
        <dsp:cNvPr id="0" name=""/>
        <dsp:cNvSpPr/>
      </dsp:nvSpPr>
      <dsp:spPr>
        <a:xfrm>
          <a:off x="228517" y="996"/>
          <a:ext cx="2370472" cy="210727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Vital Statistics Systems</a:t>
          </a:r>
        </a:p>
      </dsp:txBody>
      <dsp:txXfrm>
        <a:off x="228517" y="996"/>
        <a:ext cx="2370472" cy="21072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3D3A0-C70A-4DEC-A66F-9AC12D90536D}">
      <dsp:nvSpPr>
        <dsp:cNvPr id="0" name=""/>
        <dsp:cNvSpPr/>
      </dsp:nvSpPr>
      <dsp:spPr>
        <a:xfrm>
          <a:off x="0" y="1899761"/>
          <a:ext cx="8947934"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1">
          <a:scrgbClr r="0" g="0" b="0"/>
        </a:lnRef>
        <a:fillRef idx="1">
          <a:scrgbClr r="0" g="0" b="0"/>
        </a:fillRef>
        <a:effectRef idx="2">
          <a:scrgbClr r="0" g="0" b="0"/>
        </a:effectRef>
        <a:fontRef idx="minor"/>
      </dsp:style>
    </dsp:sp>
    <dsp:sp modelId="{AB57C8C7-2630-4CF5-9A4E-BF138F07A34F}">
      <dsp:nvSpPr>
        <dsp:cNvPr id="0" name=""/>
        <dsp:cNvSpPr/>
      </dsp:nvSpPr>
      <dsp:spPr>
        <a:xfrm rot="8100000">
          <a:off x="64524" y="437820"/>
          <a:ext cx="279413" cy="279413"/>
        </a:xfrm>
        <a:prstGeom prst="teardrop">
          <a:avLst>
            <a:gd name="adj" fmla="val 115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E749D5C-206C-475F-B13B-5A4344BADC0F}">
      <dsp:nvSpPr>
        <dsp:cNvPr id="0" name=""/>
        <dsp:cNvSpPr/>
      </dsp:nvSpPr>
      <dsp:spPr>
        <a:xfrm>
          <a:off x="95565" y="468861"/>
          <a:ext cx="217332" cy="217332"/>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2">
          <a:scrgbClr r="0" g="0" b="0"/>
        </a:effectRef>
        <a:fontRef idx="minor"/>
      </dsp:style>
    </dsp:sp>
    <dsp:sp modelId="{B2CC1E8B-7050-4E75-9303-7632D8846CF2}">
      <dsp:nvSpPr>
        <dsp:cNvPr id="0" name=""/>
        <dsp:cNvSpPr/>
      </dsp:nvSpPr>
      <dsp:spPr>
        <a:xfrm>
          <a:off x="401806" y="775102"/>
          <a:ext cx="2973384" cy="1124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Respiratory Virus</a:t>
          </a:r>
        </a:p>
      </dsp:txBody>
      <dsp:txXfrm>
        <a:off x="401806" y="775102"/>
        <a:ext cx="2973384" cy="1124658"/>
      </dsp:txXfrm>
    </dsp:sp>
    <dsp:sp modelId="{8E9DF46E-F9C9-4871-A4ED-6C1416B7D567}">
      <dsp:nvSpPr>
        <dsp:cNvPr id="0" name=""/>
        <dsp:cNvSpPr/>
      </dsp:nvSpPr>
      <dsp:spPr>
        <a:xfrm>
          <a:off x="401806" y="379952"/>
          <a:ext cx="2973384" cy="395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Jan. 2024</a:t>
          </a:r>
        </a:p>
      </dsp:txBody>
      <dsp:txXfrm>
        <a:off x="401806" y="379952"/>
        <a:ext cx="2973384" cy="395150"/>
      </dsp:txXfrm>
    </dsp:sp>
    <dsp:sp modelId="{2A3E720D-FD8F-4F03-AE88-EFC6EF5632C1}">
      <dsp:nvSpPr>
        <dsp:cNvPr id="0" name=""/>
        <dsp:cNvSpPr/>
      </dsp:nvSpPr>
      <dsp:spPr>
        <a:xfrm>
          <a:off x="204231" y="775102"/>
          <a:ext cx="0" cy="1124658"/>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9CF57DF-F327-4A4C-9544-E4A0890F5528}">
      <dsp:nvSpPr>
        <dsp:cNvPr id="0" name=""/>
        <dsp:cNvSpPr/>
      </dsp:nvSpPr>
      <dsp:spPr>
        <a:xfrm>
          <a:off x="168668" y="1864197"/>
          <a:ext cx="71127" cy="71127"/>
        </a:xfrm>
        <a:prstGeom prst="ellipse">
          <a:avLst/>
        </a:prstGeom>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2396274-715B-482A-9F56-7D04AA26E381}">
      <dsp:nvSpPr>
        <dsp:cNvPr id="0" name=""/>
        <dsp:cNvSpPr/>
      </dsp:nvSpPr>
      <dsp:spPr>
        <a:xfrm rot="18900000">
          <a:off x="1848601" y="3082288"/>
          <a:ext cx="279413" cy="279413"/>
        </a:xfrm>
        <a:prstGeom prst="teardrop">
          <a:avLst>
            <a:gd name="adj" fmla="val 115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52FC826-EF01-4F31-993B-AE0EE0544A0A}">
      <dsp:nvSpPr>
        <dsp:cNvPr id="0" name=""/>
        <dsp:cNvSpPr/>
      </dsp:nvSpPr>
      <dsp:spPr>
        <a:xfrm>
          <a:off x="1879641" y="3113329"/>
          <a:ext cx="217332" cy="217332"/>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2">
          <a:scrgbClr r="0" g="0" b="0"/>
        </a:effectRef>
        <a:fontRef idx="minor"/>
      </dsp:style>
    </dsp:sp>
    <dsp:sp modelId="{E598FDDD-D7AF-46F4-8DFF-B67364229E75}">
      <dsp:nvSpPr>
        <dsp:cNvPr id="0" name=""/>
        <dsp:cNvSpPr/>
      </dsp:nvSpPr>
      <dsp:spPr>
        <a:xfrm>
          <a:off x="2185883" y="1899761"/>
          <a:ext cx="2973384" cy="1124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Maternal and Child Health </a:t>
          </a:r>
        </a:p>
        <a:p>
          <a:pPr marL="114300" lvl="1" indent="-114300" algn="l" defTabSz="533400">
            <a:lnSpc>
              <a:spcPct val="90000"/>
            </a:lnSpc>
            <a:spcBef>
              <a:spcPct val="0"/>
            </a:spcBef>
            <a:spcAft>
              <a:spcPct val="15000"/>
            </a:spcAft>
            <a:buChar char="•"/>
          </a:pPr>
          <a:r>
            <a:rPr lang="en-US" sz="1200" kern="1200" dirty="0"/>
            <a:t>Infant Mortality and Morbidity </a:t>
          </a:r>
        </a:p>
        <a:p>
          <a:pPr marL="114300" lvl="1" indent="-114300" algn="l" defTabSz="533400">
            <a:lnSpc>
              <a:spcPct val="90000"/>
            </a:lnSpc>
            <a:spcBef>
              <a:spcPct val="0"/>
            </a:spcBef>
            <a:spcAft>
              <a:spcPct val="15000"/>
            </a:spcAft>
            <a:buChar char="•"/>
          </a:pPr>
          <a:r>
            <a:rPr lang="en-US" sz="1200" kern="1200" dirty="0"/>
            <a:t>Maternal Health</a:t>
          </a:r>
        </a:p>
      </dsp:txBody>
      <dsp:txXfrm>
        <a:off x="2185883" y="1899761"/>
        <a:ext cx="2973384" cy="1124658"/>
      </dsp:txXfrm>
    </dsp:sp>
    <dsp:sp modelId="{F1BEE9C4-EF9B-4B86-B0A6-DD515C465D91}">
      <dsp:nvSpPr>
        <dsp:cNvPr id="0" name=""/>
        <dsp:cNvSpPr/>
      </dsp:nvSpPr>
      <dsp:spPr>
        <a:xfrm>
          <a:off x="2185883" y="3024420"/>
          <a:ext cx="2973384" cy="395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June 2024</a:t>
          </a:r>
        </a:p>
      </dsp:txBody>
      <dsp:txXfrm>
        <a:off x="2185883" y="3024420"/>
        <a:ext cx="2973384" cy="395150"/>
      </dsp:txXfrm>
    </dsp:sp>
    <dsp:sp modelId="{54E47830-7983-4F68-900B-CFEA07F4D064}">
      <dsp:nvSpPr>
        <dsp:cNvPr id="0" name=""/>
        <dsp:cNvSpPr/>
      </dsp:nvSpPr>
      <dsp:spPr>
        <a:xfrm>
          <a:off x="1988308" y="1899761"/>
          <a:ext cx="0" cy="1124658"/>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E3DB296-D5AE-4630-9946-10A1007BE59A}">
      <dsp:nvSpPr>
        <dsp:cNvPr id="0" name=""/>
        <dsp:cNvSpPr/>
      </dsp:nvSpPr>
      <dsp:spPr>
        <a:xfrm>
          <a:off x="1952744" y="1864197"/>
          <a:ext cx="71127" cy="71127"/>
        </a:xfrm>
        <a:prstGeom prst="ellipse">
          <a:avLst/>
        </a:prstGeom>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5E1DA31-D752-432E-A574-12C9B91F1031}">
      <dsp:nvSpPr>
        <dsp:cNvPr id="0" name=""/>
        <dsp:cNvSpPr/>
      </dsp:nvSpPr>
      <dsp:spPr>
        <a:xfrm rot="8100000">
          <a:off x="3632678" y="429909"/>
          <a:ext cx="279413" cy="279413"/>
        </a:xfrm>
        <a:prstGeom prst="teardrop">
          <a:avLst>
            <a:gd name="adj" fmla="val 115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11A542C-58FB-4EDF-A868-70DDFBC8586D}">
      <dsp:nvSpPr>
        <dsp:cNvPr id="0" name=""/>
        <dsp:cNvSpPr/>
      </dsp:nvSpPr>
      <dsp:spPr>
        <a:xfrm>
          <a:off x="3663718" y="460950"/>
          <a:ext cx="217332" cy="217332"/>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2">
          <a:scrgbClr r="0" g="0" b="0"/>
        </a:effectRef>
        <a:fontRef idx="minor"/>
      </dsp:style>
    </dsp:sp>
    <dsp:sp modelId="{55A88D0D-D84E-4DF9-AA15-1E4413C1F707}">
      <dsp:nvSpPr>
        <dsp:cNvPr id="0" name=""/>
        <dsp:cNvSpPr/>
      </dsp:nvSpPr>
      <dsp:spPr>
        <a:xfrm>
          <a:off x="3969960" y="-552400"/>
          <a:ext cx="2973384" cy="4046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endParaRPr lang="en-US" sz="1500" kern="1200" dirty="0"/>
        </a:p>
      </dsp:txBody>
      <dsp:txXfrm>
        <a:off x="3969960" y="-552400"/>
        <a:ext cx="2973384" cy="4046274"/>
      </dsp:txXfrm>
    </dsp:sp>
    <dsp:sp modelId="{BFC70A04-D4F3-4A43-9B39-812BF3C5E0F0}">
      <dsp:nvSpPr>
        <dsp:cNvPr id="0" name=""/>
        <dsp:cNvSpPr/>
      </dsp:nvSpPr>
      <dsp:spPr>
        <a:xfrm>
          <a:off x="3969960" y="0"/>
          <a:ext cx="2973384" cy="1421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t>August 2024</a:t>
          </a:r>
        </a:p>
        <a:p>
          <a:pPr marL="0" lvl="0" indent="0" algn="l" defTabSz="755650">
            <a:lnSpc>
              <a:spcPct val="90000"/>
            </a:lnSpc>
            <a:spcBef>
              <a:spcPct val="0"/>
            </a:spcBef>
            <a:spcAft>
              <a:spcPct val="35000"/>
            </a:spcAft>
            <a:buNone/>
            <a:defRPr b="1"/>
          </a:pPr>
          <a:r>
            <a:rPr lang="en-US" sz="1300" b="0" kern="1200" dirty="0"/>
            <a:t>NEDSS </a:t>
          </a:r>
        </a:p>
      </dsp:txBody>
      <dsp:txXfrm>
        <a:off x="3969960" y="0"/>
        <a:ext cx="2973384" cy="1421664"/>
      </dsp:txXfrm>
    </dsp:sp>
    <dsp:sp modelId="{3E808322-463C-4A91-9700-1B003ABF6EDF}">
      <dsp:nvSpPr>
        <dsp:cNvPr id="0" name=""/>
        <dsp:cNvSpPr/>
      </dsp:nvSpPr>
      <dsp:spPr>
        <a:xfrm>
          <a:off x="3772384" y="767240"/>
          <a:ext cx="0" cy="1124658"/>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AF247F2-1C0E-40F4-82C8-587E6796A24B}">
      <dsp:nvSpPr>
        <dsp:cNvPr id="0" name=""/>
        <dsp:cNvSpPr/>
      </dsp:nvSpPr>
      <dsp:spPr>
        <a:xfrm>
          <a:off x="3736821" y="1856335"/>
          <a:ext cx="71127" cy="71127"/>
        </a:xfrm>
        <a:prstGeom prst="ellipse">
          <a:avLst/>
        </a:prstGeom>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ADC273A-C642-4F64-BED4-065267447911}">
      <dsp:nvSpPr>
        <dsp:cNvPr id="0" name=""/>
        <dsp:cNvSpPr/>
      </dsp:nvSpPr>
      <dsp:spPr>
        <a:xfrm rot="18900000">
          <a:off x="5416754" y="3082288"/>
          <a:ext cx="279413" cy="279413"/>
        </a:xfrm>
        <a:prstGeom prst="teardrop">
          <a:avLst>
            <a:gd name="adj" fmla="val 115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3367EBE-6D97-423E-80FB-B0C3A2F9F942}">
      <dsp:nvSpPr>
        <dsp:cNvPr id="0" name=""/>
        <dsp:cNvSpPr/>
      </dsp:nvSpPr>
      <dsp:spPr>
        <a:xfrm>
          <a:off x="5447795" y="3113329"/>
          <a:ext cx="217332" cy="217332"/>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2">
          <a:scrgbClr r="0" g="0" b="0"/>
        </a:effectRef>
        <a:fontRef idx="minor"/>
      </dsp:style>
    </dsp:sp>
    <dsp:sp modelId="{2C72CAAE-A2E6-4DA2-9839-6AFF2E5F5145}">
      <dsp:nvSpPr>
        <dsp:cNvPr id="0" name=""/>
        <dsp:cNvSpPr/>
      </dsp:nvSpPr>
      <dsp:spPr>
        <a:xfrm>
          <a:off x="5754036" y="1899761"/>
          <a:ext cx="2973384" cy="1124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Congenital Syphilis Epi Profile</a:t>
          </a:r>
        </a:p>
      </dsp:txBody>
      <dsp:txXfrm>
        <a:off x="5754036" y="1899761"/>
        <a:ext cx="2973384" cy="1124658"/>
      </dsp:txXfrm>
    </dsp:sp>
    <dsp:sp modelId="{4E2E0AA4-EEFB-4731-8AF3-0017ACA915F3}">
      <dsp:nvSpPr>
        <dsp:cNvPr id="0" name=""/>
        <dsp:cNvSpPr/>
      </dsp:nvSpPr>
      <dsp:spPr>
        <a:xfrm>
          <a:off x="5754036" y="3024420"/>
          <a:ext cx="2973384" cy="395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Fall 2024</a:t>
          </a:r>
        </a:p>
      </dsp:txBody>
      <dsp:txXfrm>
        <a:off x="5754036" y="3024420"/>
        <a:ext cx="2973384" cy="395150"/>
      </dsp:txXfrm>
    </dsp:sp>
    <dsp:sp modelId="{BE733F10-1DD2-456F-ACEC-5EB824B3F0CF}">
      <dsp:nvSpPr>
        <dsp:cNvPr id="0" name=""/>
        <dsp:cNvSpPr/>
      </dsp:nvSpPr>
      <dsp:spPr>
        <a:xfrm>
          <a:off x="5556461" y="1899761"/>
          <a:ext cx="0" cy="1124658"/>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2C33C9F-A84B-49D7-B1B9-4094378AD468}">
      <dsp:nvSpPr>
        <dsp:cNvPr id="0" name=""/>
        <dsp:cNvSpPr/>
      </dsp:nvSpPr>
      <dsp:spPr>
        <a:xfrm>
          <a:off x="5520897" y="1864197"/>
          <a:ext cx="71127" cy="71127"/>
        </a:xfrm>
        <a:prstGeom prst="ellipse">
          <a:avLst/>
        </a:prstGeom>
        <a:gradFill rotWithShape="0">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2E4C3CE-E2C1-47DF-AAE2-0AA709CF8C36}" type="datetimeFigureOut">
              <a:rPr lang="en-US" smtClean="0"/>
              <a:t>4/10/2024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C70C7D23-FBC7-4F65-A258-D8976F01D6E5}" type="slidenum">
              <a:rPr lang="en-US" smtClean="0"/>
              <a:t>‹#›</a:t>
            </a:fld>
            <a:endParaRPr lang="en-US"/>
          </a:p>
        </p:txBody>
      </p:sp>
    </p:spTree>
    <p:extLst>
      <p:ext uri="{BB962C8B-B14F-4D97-AF65-F5344CB8AC3E}">
        <p14:creationId xmlns:p14="http://schemas.microsoft.com/office/powerpoint/2010/main" val="1427802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LGC</a:t>
            </a:r>
          </a:p>
        </p:txBody>
      </p:sp>
      <p:sp>
        <p:nvSpPr>
          <p:cNvPr id="4" name="Footer Placeholder 3"/>
          <p:cNvSpPr>
            <a:spLocks noGrp="1"/>
          </p:cNvSpPr>
          <p:nvPr>
            <p:ph type="ftr" sz="quarter" idx="4"/>
          </p:nvPr>
        </p:nvSpPr>
        <p:spPr/>
        <p:txBody>
          <a:bodyPr/>
          <a:lstStyle/>
          <a:p>
            <a:r>
              <a:rPr lang="en-US"/>
              <a:t>Draft - for interanal use only; created 2/24/2023</a:t>
            </a:r>
          </a:p>
        </p:txBody>
      </p:sp>
      <p:sp>
        <p:nvSpPr>
          <p:cNvPr id="5" name="Slide Number Placeholder 4"/>
          <p:cNvSpPr>
            <a:spLocks noGrp="1"/>
          </p:cNvSpPr>
          <p:nvPr>
            <p:ph type="sldNum" sz="quarter" idx="5"/>
          </p:nvPr>
        </p:nvSpPr>
        <p:spPr/>
        <p:txBody>
          <a:bodyPr/>
          <a:lstStyle/>
          <a:p>
            <a:fld id="{B017B013-83AD-4323-B047-BB1900FFBB7E}" type="slidenum">
              <a:rPr lang="en-US" smtClean="0"/>
              <a:t>3</a:t>
            </a:fld>
            <a:endParaRPr lang="en-US"/>
          </a:p>
        </p:txBody>
      </p:sp>
    </p:spTree>
    <p:extLst>
      <p:ext uri="{BB962C8B-B14F-4D97-AF65-F5344CB8AC3E}">
        <p14:creationId xmlns:p14="http://schemas.microsoft.com/office/powerpoint/2010/main" val="2522950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058863"/>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17B013-83AD-4323-B047-BB1900FFBB7E}" type="slidenum">
              <a:rPr lang="en-US" smtClean="0"/>
              <a:t>6</a:t>
            </a:fld>
            <a:endParaRPr lang="en-US"/>
          </a:p>
        </p:txBody>
      </p:sp>
      <p:sp>
        <p:nvSpPr>
          <p:cNvPr id="5" name="Footer Placeholder 4">
            <a:extLst>
              <a:ext uri="{FF2B5EF4-FFF2-40B4-BE49-F238E27FC236}">
                <a16:creationId xmlns:a16="http://schemas.microsoft.com/office/drawing/2014/main" id="{72793C10-87C0-4C90-814F-2D91B16357A3}"/>
              </a:ext>
            </a:extLst>
          </p:cNvPr>
          <p:cNvSpPr>
            <a:spLocks noGrp="1"/>
          </p:cNvSpPr>
          <p:nvPr>
            <p:ph type="ftr" sz="quarter" idx="4"/>
          </p:nvPr>
        </p:nvSpPr>
        <p:spPr/>
        <p:txBody>
          <a:bodyPr/>
          <a:lstStyle/>
          <a:p>
            <a:r>
              <a:rPr lang="en-US"/>
              <a:t>Draft - for interanal use only; created 2/24/2023</a:t>
            </a:r>
          </a:p>
        </p:txBody>
      </p:sp>
    </p:spTree>
    <p:extLst>
      <p:ext uri="{BB962C8B-B14F-4D97-AF65-F5344CB8AC3E}">
        <p14:creationId xmlns:p14="http://schemas.microsoft.com/office/powerpoint/2010/main" val="1344871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defTabSz="933237">
              <a:buFont typeface="Arial" panose="020B0604020202020204" pitchFamily="34" charset="0"/>
              <a:buChar char="•"/>
              <a:defRPr/>
            </a:pPr>
            <a:r>
              <a:rPr lang="en-US" dirty="0"/>
              <a:t>Providing access to </a:t>
            </a:r>
            <a:r>
              <a:rPr lang="en-US" dirty="0" err="1"/>
              <a:t>TexasAIM</a:t>
            </a:r>
            <a:r>
              <a:rPr lang="en-US" dirty="0"/>
              <a:t> data visualizations in Qualtrics for faculty and participating facilities</a:t>
            </a:r>
          </a:p>
          <a:p>
            <a:pPr marL="174982" indent="-174982">
              <a:buFont typeface="Arial" panose="020B0604020202020204" pitchFamily="34" charset="0"/>
              <a:buChar char="•"/>
              <a:defRPr/>
            </a:pPr>
            <a:r>
              <a:rPr lang="en-US" dirty="0"/>
              <a:t>Integration of the Health Texas Mothers and Babies (HTMB) Databook into Texas Health Data in collaboration with the Center for Health Statistics and Senior Advisor for Data Modernization</a:t>
            </a:r>
            <a:endParaRPr lang="en-US" dirty="0">
              <a:ea typeface="Calibri"/>
              <a:cs typeface="Calibri"/>
            </a:endParaRPr>
          </a:p>
          <a:p>
            <a:pPr marL="174982" indent="-174982" defTabSz="933237">
              <a:buFont typeface="Arial" panose="020B0604020202020204" pitchFamily="34" charset="0"/>
              <a:buChar char="•"/>
              <a:defRPr/>
            </a:pPr>
            <a:r>
              <a:rPr lang="en-US" dirty="0"/>
              <a:t>Electronic form submissions for Parents/Guardians for Texas Early Hearing Detection screening</a:t>
            </a:r>
            <a:endParaRPr lang="en-US" dirty="0">
              <a:ea typeface="Calibri"/>
              <a:cs typeface="Calibri"/>
            </a:endParaRPr>
          </a:p>
          <a:p>
            <a:pPr marL="174982" indent="-174982" defTabSz="933237">
              <a:buFont typeface="Arial" panose="020B0604020202020204" pitchFamily="34" charset="0"/>
              <a:buChar char="•"/>
              <a:defRPr/>
            </a:pPr>
            <a:r>
              <a:rPr lang="en-US" dirty="0"/>
              <a:t>Maternal Mortality Review System (MMRS) – Texas-centric Maternal Mortality Review System for Maternal Mortality and Morbidity Review Committee, </a:t>
            </a:r>
            <a:r>
              <a:rPr lang="en-US" b="1" dirty="0"/>
              <a:t>automation of file redaction</a:t>
            </a:r>
            <a:endParaRPr lang="en-US" b="1" dirty="0">
              <a:ea typeface="Calibri"/>
              <a:cs typeface="Calibri"/>
            </a:endParaRPr>
          </a:p>
          <a:p>
            <a:pPr marL="174982" indent="-174982" defTabSz="933237">
              <a:buFont typeface="Arial" panose="020B0604020202020204" pitchFamily="34" charset="0"/>
              <a:buChar char="•"/>
              <a:defRPr/>
            </a:pPr>
            <a:r>
              <a:rPr lang="en-US" dirty="0"/>
              <a:t>Maternal Child Health Quality Improvement System (MCHQIS) – integrating data sets into SHARP for enhanced public health response for case review teams in addition to providing timelier data analysis and visualizations for stakeholders</a:t>
            </a:r>
            <a:endParaRPr lang="en-US" dirty="0">
              <a:ea typeface="Calibri"/>
              <a:cs typeface="Calibri"/>
            </a:endParaRPr>
          </a:p>
        </p:txBody>
      </p:sp>
      <p:sp>
        <p:nvSpPr>
          <p:cNvPr id="4" name="Footer Placeholder 3"/>
          <p:cNvSpPr>
            <a:spLocks noGrp="1"/>
          </p:cNvSpPr>
          <p:nvPr>
            <p:ph type="ftr" sz="quarter" idx="4"/>
          </p:nvPr>
        </p:nvSpPr>
        <p:spPr/>
        <p:txBody>
          <a:bodyPr/>
          <a:lstStyle/>
          <a:p>
            <a:r>
              <a:rPr lang="en-US"/>
              <a:t>Draft - for interanal use only; created 2/24/2023</a:t>
            </a:r>
          </a:p>
        </p:txBody>
      </p:sp>
      <p:sp>
        <p:nvSpPr>
          <p:cNvPr id="5" name="Slide Number Placeholder 4"/>
          <p:cNvSpPr>
            <a:spLocks noGrp="1"/>
          </p:cNvSpPr>
          <p:nvPr>
            <p:ph type="sldNum" sz="quarter" idx="5"/>
          </p:nvPr>
        </p:nvSpPr>
        <p:spPr/>
        <p:txBody>
          <a:bodyPr/>
          <a:lstStyle/>
          <a:p>
            <a:fld id="{B017B013-83AD-4323-B047-BB1900FFBB7E}" type="slidenum">
              <a:rPr lang="en-US" smtClean="0"/>
              <a:t>7</a:t>
            </a:fld>
            <a:endParaRPr lang="en-US"/>
          </a:p>
        </p:txBody>
      </p:sp>
    </p:spTree>
    <p:extLst>
      <p:ext uri="{BB962C8B-B14F-4D97-AF65-F5344CB8AC3E}">
        <p14:creationId xmlns:p14="http://schemas.microsoft.com/office/powerpoint/2010/main" val="1311699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is an initial depiction of the MCHQIS effort.</a:t>
            </a:r>
          </a:p>
          <a:p>
            <a:endParaRPr lang="en-US">
              <a:cs typeface="Calibri"/>
            </a:endParaRPr>
          </a:p>
          <a:p>
            <a:r>
              <a:rPr lang="en-US" dirty="0">
                <a:cs typeface="Calibri"/>
              </a:rPr>
              <a:t>While the Maternal and Child Health Section platforms will be the first to be integrated into SHARP, CHI will integrate many of their platforms,  beyond MCH, into SHARP for a more global or comprehensive view of Maternal and Child Health.</a:t>
            </a:r>
            <a:endParaRPr lang="en-US" dirty="0">
              <a:ea typeface="Calibri"/>
              <a:cs typeface="Calibri"/>
            </a:endParaRPr>
          </a:p>
          <a:p>
            <a:endParaRPr lang="en-US">
              <a:cs typeface="Calibri"/>
            </a:endParaRPr>
          </a:p>
          <a:p>
            <a:r>
              <a:rPr lang="en-US" dirty="0">
                <a:cs typeface="Calibri"/>
              </a:rPr>
              <a:t>SHARP supports the development of user access based on rules and legislative authority to have access. Not all users will have access to all things. Their roles will define their access</a:t>
            </a:r>
          </a:p>
        </p:txBody>
      </p:sp>
      <p:sp>
        <p:nvSpPr>
          <p:cNvPr id="4" name="Slide Number Placeholder 3"/>
          <p:cNvSpPr>
            <a:spLocks noGrp="1"/>
          </p:cNvSpPr>
          <p:nvPr>
            <p:ph type="sldNum" sz="quarter" idx="5"/>
          </p:nvPr>
        </p:nvSpPr>
        <p:spPr/>
        <p:txBody>
          <a:bodyPr/>
          <a:lstStyle/>
          <a:p>
            <a:fld id="{B017B013-83AD-4323-B047-BB1900FFBB7E}" type="slidenum">
              <a:rPr lang="en-US" smtClean="0"/>
              <a:t>8</a:t>
            </a:fld>
            <a:endParaRPr lang="en-US"/>
          </a:p>
        </p:txBody>
      </p:sp>
      <p:sp>
        <p:nvSpPr>
          <p:cNvPr id="5" name="Footer Placeholder 4">
            <a:extLst>
              <a:ext uri="{FF2B5EF4-FFF2-40B4-BE49-F238E27FC236}">
                <a16:creationId xmlns:a16="http://schemas.microsoft.com/office/drawing/2014/main" id="{457BBA2B-2B14-4F8B-826C-C7BAD5041F41}"/>
              </a:ext>
            </a:extLst>
          </p:cNvPr>
          <p:cNvSpPr>
            <a:spLocks noGrp="1"/>
          </p:cNvSpPr>
          <p:nvPr>
            <p:ph type="ftr" sz="quarter" idx="4"/>
          </p:nvPr>
        </p:nvSpPr>
        <p:spPr/>
        <p:txBody>
          <a:bodyPr/>
          <a:lstStyle/>
          <a:p>
            <a:r>
              <a:rPr lang="en-US"/>
              <a:t>Draft - for interanal use only; created 2/24/2023</a:t>
            </a:r>
          </a:p>
        </p:txBody>
      </p:sp>
    </p:spTree>
    <p:extLst>
      <p:ext uri="{BB962C8B-B14F-4D97-AF65-F5344CB8AC3E}">
        <p14:creationId xmlns:p14="http://schemas.microsoft.com/office/powerpoint/2010/main" val="2397352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t>Newborn Screening Care Coordination Screening System – consolidation of reporting and care coordination systems supporting follow-up for abnormal newborn screening labs and integration into SHARP</a:t>
            </a:r>
          </a:p>
          <a:p>
            <a:pPr>
              <a:defRPr/>
            </a:pPr>
            <a:r>
              <a:rPr lang="en-US"/>
              <a:t>Child Health Reporting System – development of system that supports the immunizations and vision hearing spinal screening school and daycare reporting</a:t>
            </a:r>
            <a:endParaRPr lang="en-US">
              <a:ea typeface="Calibri"/>
              <a:cs typeface="Calibri"/>
            </a:endParaRPr>
          </a:p>
          <a:p>
            <a:pPr defTabSz="933237">
              <a:defRPr/>
            </a:pPr>
            <a:r>
              <a:rPr lang="en-US"/>
              <a:t>Enhancement of MMRS – bidirectional feed to and from SHARP of case information</a:t>
            </a:r>
          </a:p>
          <a:p>
            <a:pPr defTabSz="933237">
              <a:defRPr/>
            </a:pPr>
            <a:r>
              <a:rPr lang="en-US"/>
              <a:t>Expansion of MCHQIS – ingestion of additional datasets (eligible reports from Medicaid, All Payor, Qualtrics surveys, EHRs, TEHDI), additional reports and visualizations, creation of additional stakeholder user access</a:t>
            </a:r>
          </a:p>
        </p:txBody>
      </p:sp>
      <p:sp>
        <p:nvSpPr>
          <p:cNvPr id="4" name="Footer Placeholder 3"/>
          <p:cNvSpPr>
            <a:spLocks noGrp="1"/>
          </p:cNvSpPr>
          <p:nvPr>
            <p:ph type="ftr" sz="quarter" idx="4"/>
          </p:nvPr>
        </p:nvSpPr>
        <p:spPr/>
        <p:txBody>
          <a:bodyPr/>
          <a:lstStyle/>
          <a:p>
            <a:r>
              <a:rPr lang="en-US"/>
              <a:t>Draft - for interanal use only; created 2/24/2023</a:t>
            </a:r>
          </a:p>
        </p:txBody>
      </p:sp>
      <p:sp>
        <p:nvSpPr>
          <p:cNvPr id="5" name="Slide Number Placeholder 4"/>
          <p:cNvSpPr>
            <a:spLocks noGrp="1"/>
          </p:cNvSpPr>
          <p:nvPr>
            <p:ph type="sldNum" sz="quarter" idx="5"/>
          </p:nvPr>
        </p:nvSpPr>
        <p:spPr/>
        <p:txBody>
          <a:bodyPr/>
          <a:lstStyle/>
          <a:p>
            <a:fld id="{B017B013-83AD-4323-B047-BB1900FFBB7E}" type="slidenum">
              <a:rPr lang="en-US" smtClean="0"/>
              <a:t>9</a:t>
            </a:fld>
            <a:endParaRPr lang="en-US"/>
          </a:p>
        </p:txBody>
      </p:sp>
    </p:spTree>
    <p:extLst>
      <p:ext uri="{BB962C8B-B14F-4D97-AF65-F5344CB8AC3E}">
        <p14:creationId xmlns:p14="http://schemas.microsoft.com/office/powerpoint/2010/main" val="2034357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Verdana" panose="020B0604030504040204" pitchFamily="34" charset="0"/>
                <a:ea typeface="Verdana" panose="020B0604030504040204" pitchFamily="34" charset="0"/>
              </a:rPr>
              <a:t>Vital Statistics Systems – Digital Mailroom (document scanning), Interoperability with CDC system, Order Automation, Automation of Vital Events verification</a:t>
            </a:r>
          </a:p>
          <a:p>
            <a:endParaRPr lang="en-US">
              <a:latin typeface="Verdana" panose="020B0604030504040204" pitchFamily="34" charset="0"/>
              <a:ea typeface="Verdana" panose="020B0604030504040204" pitchFamily="34" charset="0"/>
            </a:endParaRPr>
          </a:p>
          <a:p>
            <a:r>
              <a:rPr lang="en-US">
                <a:latin typeface="Verdana" panose="020B0604030504040204" pitchFamily="34" charset="0"/>
                <a:ea typeface="Verdana" panose="020B0604030504040204" pitchFamily="34" charset="0"/>
              </a:rPr>
              <a:t>Birth Defects Registry – development of a new Birth Defects registry supporting case identification, follow-up, and reporting; integration with SHARP</a:t>
            </a:r>
          </a:p>
          <a:p>
            <a:endParaRPr lang="en-US">
              <a:latin typeface="Verdana" panose="020B0604030504040204" pitchFamily="34" charset="0"/>
              <a:ea typeface="Verdana" panose="020B0604030504040204" pitchFamily="34" charset="0"/>
            </a:endParaRPr>
          </a:p>
          <a:p>
            <a:r>
              <a:rPr lang="en-US">
                <a:latin typeface="Verdana" panose="020B0604030504040204" pitchFamily="34" charset="0"/>
                <a:ea typeface="Verdana" panose="020B0604030504040204" pitchFamily="34" charset="0"/>
              </a:rPr>
              <a:t>Blood Lead Registry – development of a new Blood Lead registry supporting case identification, follow-up, and reporting; integration with SHARP</a:t>
            </a:r>
          </a:p>
          <a:p>
            <a:endParaRPr lang="en-US">
              <a:latin typeface="Verdana" panose="020B0604030504040204" pitchFamily="34" charset="0"/>
              <a:ea typeface="Verdana" panose="020B0604030504040204" pitchFamily="34" charset="0"/>
            </a:endParaRPr>
          </a:p>
          <a:p>
            <a:r>
              <a:rPr lang="en-US">
                <a:latin typeface="Verdana" panose="020B0604030504040204" pitchFamily="34" charset="0"/>
                <a:ea typeface="Verdana" panose="020B0604030504040204" pitchFamily="34" charset="0"/>
              </a:rPr>
              <a:t>Reportable Conditions Knowledge Management System (RCKMS) – expanding the leveraging the RCKMS system to support the identification of reportable condition cases in need of review or follow-up for different programs</a:t>
            </a:r>
          </a:p>
          <a:p>
            <a:endParaRPr lang="en-US">
              <a:latin typeface="Verdana" panose="020B0604030504040204" pitchFamily="34" charset="0"/>
              <a:ea typeface="Verdana" panose="020B0604030504040204" pitchFamily="34" charset="0"/>
            </a:endParaRPr>
          </a:p>
          <a:p>
            <a:endParaRPr lang="en-US">
              <a:latin typeface="Verdana" panose="020B0604030504040204" pitchFamily="34" charset="0"/>
              <a:ea typeface="Verdana" panose="020B0604030504040204" pitchFamily="34" charset="0"/>
            </a:endParaRPr>
          </a:p>
          <a:p>
            <a:endParaRPr lang="en-US"/>
          </a:p>
        </p:txBody>
      </p:sp>
      <p:sp>
        <p:nvSpPr>
          <p:cNvPr id="4" name="Footer Placeholder 3"/>
          <p:cNvSpPr>
            <a:spLocks noGrp="1"/>
          </p:cNvSpPr>
          <p:nvPr>
            <p:ph type="ftr" sz="quarter" idx="4"/>
          </p:nvPr>
        </p:nvSpPr>
        <p:spPr/>
        <p:txBody>
          <a:bodyPr/>
          <a:lstStyle/>
          <a:p>
            <a:r>
              <a:rPr lang="en-US"/>
              <a:t>Draft - for interanal use only; created 2/24/2023</a:t>
            </a:r>
          </a:p>
        </p:txBody>
      </p:sp>
      <p:sp>
        <p:nvSpPr>
          <p:cNvPr id="5" name="Slide Number Placeholder 4"/>
          <p:cNvSpPr>
            <a:spLocks noGrp="1"/>
          </p:cNvSpPr>
          <p:nvPr>
            <p:ph type="sldNum" sz="quarter" idx="5"/>
          </p:nvPr>
        </p:nvSpPr>
        <p:spPr/>
        <p:txBody>
          <a:bodyPr/>
          <a:lstStyle/>
          <a:p>
            <a:fld id="{B017B013-83AD-4323-B047-BB1900FFBB7E}" type="slidenum">
              <a:rPr lang="en-US" smtClean="0"/>
              <a:t>10</a:t>
            </a:fld>
            <a:endParaRPr lang="en-US"/>
          </a:p>
        </p:txBody>
      </p:sp>
    </p:spTree>
    <p:extLst>
      <p:ext uri="{BB962C8B-B14F-4D97-AF65-F5344CB8AC3E}">
        <p14:creationId xmlns:p14="http://schemas.microsoft.com/office/powerpoint/2010/main" val="2734829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Draft - for interanal use only; created 2/24/2023</a:t>
            </a:r>
          </a:p>
        </p:txBody>
      </p:sp>
      <p:sp>
        <p:nvSpPr>
          <p:cNvPr id="5" name="Slide Number Placeholder 4"/>
          <p:cNvSpPr>
            <a:spLocks noGrp="1"/>
          </p:cNvSpPr>
          <p:nvPr>
            <p:ph type="sldNum" sz="quarter" idx="5"/>
          </p:nvPr>
        </p:nvSpPr>
        <p:spPr/>
        <p:txBody>
          <a:bodyPr/>
          <a:lstStyle/>
          <a:p>
            <a:fld id="{B017B013-83AD-4323-B047-BB1900FFBB7E}" type="slidenum">
              <a:rPr lang="en-US" smtClean="0"/>
              <a:t>11</a:t>
            </a:fld>
            <a:endParaRPr lang="en-US"/>
          </a:p>
        </p:txBody>
      </p:sp>
    </p:spTree>
    <p:extLst>
      <p:ext uri="{BB962C8B-B14F-4D97-AF65-F5344CB8AC3E}">
        <p14:creationId xmlns:p14="http://schemas.microsoft.com/office/powerpoint/2010/main" val="281396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dirty="0"/>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423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832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fld id="{DE9FCCAD-7EC3-41F9-AF25-DBEBDFD2D03C}" type="datetimeFigureOut">
              <a:rPr lang="en-US" smtClean="0"/>
              <a:t>4/10/2024</a:t>
            </a:fld>
            <a:endParaRPr lang="en-US"/>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700580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fld id="{DE9FCCAD-7EC3-41F9-AF25-DBEBDFD2D03C}" type="datetimeFigureOut">
              <a:rPr lang="en-US" smtClean="0"/>
              <a:t>4/10/2024</a:t>
            </a:fld>
            <a:endParaRPr lang="en-US"/>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1696611"/>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550571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BAD0-BB98-A11E-F995-6FCDF6B17676}"/>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608F28CD-5485-A8C6-FCF1-65219909A548}"/>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05B01-495C-9C81-591D-E0A2662CB891}"/>
              </a:ext>
            </a:extLst>
          </p:cNvPr>
          <p:cNvSpPr>
            <a:spLocks noGrp="1"/>
          </p:cNvSpPr>
          <p:nvPr>
            <p:ph type="dt" sz="half" idx="10"/>
          </p:nvPr>
        </p:nvSpPr>
        <p:spPr/>
        <p:txBody>
          <a:bodyPr/>
          <a:lstStyle/>
          <a:p>
            <a:fld id="{F8DF75BD-B101-41E0-BD1B-5B147DB5BD67}" type="datetimeFigureOut">
              <a:rPr lang="en-US" smtClean="0"/>
              <a:t>4/10/2024</a:t>
            </a:fld>
            <a:endParaRPr lang="en-US"/>
          </a:p>
        </p:txBody>
      </p:sp>
      <p:sp>
        <p:nvSpPr>
          <p:cNvPr id="5" name="Footer Placeholder 4">
            <a:extLst>
              <a:ext uri="{FF2B5EF4-FFF2-40B4-BE49-F238E27FC236}">
                <a16:creationId xmlns:a16="http://schemas.microsoft.com/office/drawing/2014/main" id="{CCAC6029-C82B-A416-1972-9F88C82CA8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5C814-3C44-A9ED-108D-139E01E85F69}"/>
              </a:ext>
            </a:extLst>
          </p:cNvPr>
          <p:cNvSpPr>
            <a:spLocks noGrp="1"/>
          </p:cNvSpPr>
          <p:nvPr>
            <p:ph type="sldNum" sz="quarter" idx="12"/>
          </p:nvPr>
        </p:nvSpPr>
        <p:spPr/>
        <p:txBody>
          <a:bodyPr/>
          <a:lstStyle/>
          <a:p>
            <a:fld id="{39B21E56-A344-4A5E-BE0C-AB9D1914F8CE}" type="slidenum">
              <a:rPr lang="en-US" smtClean="0"/>
              <a:t>‹#›</a:t>
            </a:fld>
            <a:endParaRPr lang="en-US"/>
          </a:p>
        </p:txBody>
      </p:sp>
    </p:spTree>
    <p:extLst>
      <p:ext uri="{BB962C8B-B14F-4D97-AF65-F5344CB8AC3E}">
        <p14:creationId xmlns:p14="http://schemas.microsoft.com/office/powerpoint/2010/main" val="356856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192743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r>
              <a:rPr lang="en-US" dirty="0"/>
              <a:t>Presentation Title</a:t>
            </a:r>
          </a:p>
        </p:txBody>
      </p:sp>
    </p:spTree>
    <p:extLst>
      <p:ext uri="{BB962C8B-B14F-4D97-AF65-F5344CB8AC3E}">
        <p14:creationId xmlns:p14="http://schemas.microsoft.com/office/powerpoint/2010/main" val="368294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338947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dirty="0"/>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dirty="0"/>
          </a:p>
          <a:p>
            <a:endParaRPr lang="en-US" dirty="0"/>
          </a:p>
          <a:p>
            <a:endParaRPr lang="en-US" dirty="0"/>
          </a:p>
          <a:p>
            <a:r>
              <a:rPr lang="en-US" dirty="0"/>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fld id="{5205D06A-407B-46FA-A0EC-F072866C22BF}" type="datetimeFigureOut">
              <a:rPr lang="en-US" smtClean="0"/>
              <a:t>4/10/2024</a:t>
            </a:fld>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22895253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0FFC8C-FFA4-4B32-A71B-6DF399E1577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369" b="8164"/>
          <a:stretch/>
        </p:blipFill>
        <p:spPr>
          <a:xfrm>
            <a:off x="0" y="0"/>
            <a:ext cx="12192000" cy="6858000"/>
          </a:xfrm>
          <a:prstGeom prst="rect">
            <a:avLst/>
          </a:prstGeom>
          <a:ln>
            <a:noFill/>
          </a:ln>
        </p:spPr>
      </p:pic>
      <p:cxnSp>
        <p:nvCxnSpPr>
          <p:cNvPr id="8" name="Straight Connector 22" title="&quot; &quot;">
            <a:extLst>
              <a:ext uri="{FF2B5EF4-FFF2-40B4-BE49-F238E27FC236}">
                <a16:creationId xmlns:a16="http://schemas.microsoft.com/office/drawing/2014/main" id="{B0F96CC1-470A-4CE3-9A55-CB49B5FCDE62}"/>
              </a:ext>
            </a:extLst>
          </p:cNvPr>
          <p:cNvCxnSpPr>
            <a:cxnSpLocks noChangeShapeType="1"/>
          </p:cNvCxnSpPr>
          <p:nvPr userDrawn="1"/>
        </p:nvCxnSpPr>
        <p:spPr bwMode="auto">
          <a:xfrm>
            <a:off x="0" y="171256"/>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10" name="Picture 9" title="Texas Department of State Health Services logo">
            <a:extLst>
              <a:ext uri="{FF2B5EF4-FFF2-40B4-BE49-F238E27FC236}">
                <a16:creationId xmlns:a16="http://schemas.microsoft.com/office/drawing/2014/main" id="{A2B8BECE-B9F2-4BF8-901C-9069CB22B8A5}"/>
              </a:ext>
            </a:extLst>
          </p:cNvPr>
          <p:cNvPicPr>
            <a:picLocks noChangeAspect="1"/>
          </p:cNvPicPr>
          <p:nvPr userDrawn="1"/>
        </p:nvPicPr>
        <p:blipFill>
          <a:blip r:embed="rId3"/>
          <a:stretch>
            <a:fillRect/>
          </a:stretch>
        </p:blipFill>
        <p:spPr>
          <a:xfrm>
            <a:off x="1151715" y="2096908"/>
            <a:ext cx="9888569" cy="2664183"/>
          </a:xfrm>
          <a:prstGeom prst="rect">
            <a:avLst/>
          </a:prstGeom>
        </p:spPr>
      </p:pic>
    </p:spTree>
    <p:extLst>
      <p:ext uri="{BB962C8B-B14F-4D97-AF65-F5344CB8AC3E}">
        <p14:creationId xmlns:p14="http://schemas.microsoft.com/office/powerpoint/2010/main" val="1614926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367938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60346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6181725" y="365125"/>
            <a:ext cx="5781675" cy="5811838"/>
          </a:xfrm>
        </p:spPr>
        <p:txBody>
          <a:bodyPr/>
          <a:lstStyle/>
          <a:p>
            <a:r>
              <a:rPr lang="en-US"/>
              <a:t>Click icon to add chart</a:t>
            </a:r>
            <a:endParaRPr lang="en-US" dirty="0"/>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181725"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222223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6191250" y="365124"/>
            <a:ext cx="5899150" cy="5811837"/>
          </a:xfrm>
        </p:spPr>
        <p:txBody>
          <a:bodyPr/>
          <a:lstStyle/>
          <a:p>
            <a:r>
              <a:rPr lang="en-US"/>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1881937"/>
            <a:ext cx="61912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409867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839788" y="1681163"/>
            <a:ext cx="5157787"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6172200" y="1681163"/>
            <a:ext cx="5183188"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4/10/2024</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151788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4/10/2024</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a:t>Click icon to add table</a:t>
            </a:r>
          </a:p>
        </p:txBody>
      </p:sp>
    </p:spTree>
    <p:extLst>
      <p:ext uri="{BB962C8B-B14F-4D97-AF65-F5344CB8AC3E}">
        <p14:creationId xmlns:p14="http://schemas.microsoft.com/office/powerpoint/2010/main" val="256461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fld id="{DE9FCCAD-7EC3-41F9-AF25-DBEBDFD2D03C}" type="datetimeFigureOut">
              <a:rPr lang="en-US" smtClean="0"/>
              <a:t>4/10/2024</a:t>
            </a:fld>
            <a:endParaRPr lang="en-US"/>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34626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4.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1.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2.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10" Type="http://schemas.openxmlformats.org/officeDocument/2006/relationships/image" Target="../media/image1.png"/><Relationship Id="rId4" Type="http://schemas.openxmlformats.org/officeDocument/2006/relationships/slideLayout" Target="../slideLayouts/slideLayout28.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FCCAD-7EC3-41F9-AF25-DBEBDFD2D03C}" type="datetimeFigureOut">
              <a:rPr lang="en-US" smtClean="0"/>
              <a:t>4/10/2024</a:t>
            </a:fld>
            <a:endParaRPr lang="en-US"/>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31E7-C65A-4205-BD59-AD27FEB0E13B}" type="slidenum">
              <a:rPr lang="en-US" smtClean="0"/>
              <a:t>‹#›</a:t>
            </a:fld>
            <a:endParaRPr lang="en-US"/>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3078457"/>
      </p:ext>
    </p:extLst>
  </p:cSld>
  <p:clrMap bg1="lt1" tx1="dk1" bg2="lt2" tx2="dk2" accent1="accent1" accent2="accent2" accent3="accent3" accent4="accent4" accent5="accent5" accent6="accent6" hlink="hlink" folHlink="folHlink"/>
  <p:sldLayoutIdLst>
    <p:sldLayoutId id="2147483701" r:id="rId1"/>
    <p:sldLayoutId id="2147483651" r:id="rId2"/>
    <p:sldLayoutId id="2147483662" r:id="rId3"/>
    <p:sldLayoutId id="2147483652" r:id="rId4"/>
    <p:sldLayoutId id="2147483672" r:id="rId5"/>
    <p:sldLayoutId id="2147483673" r:id="rId6"/>
    <p:sldLayoutId id="2147483653" r:id="rId7"/>
    <p:sldLayoutId id="2147483697" r:id="rId8"/>
    <p:sldLayoutId id="2147483674" r:id="rId9"/>
    <p:sldLayoutId id="2147483702" r:id="rId10"/>
    <p:sldLayoutId id="2147483655" r:id="rId11"/>
    <p:sldLayoutId id="2147483658" r:id="rId12"/>
    <p:sldLayoutId id="2147483704" r:id="rId13"/>
    <p:sldLayoutId id="2147483707" r:id="rId14"/>
  </p:sldLayoutIdLst>
  <p:txStyles>
    <p:titleStyle>
      <a:lvl1pPr algn="l" defTabSz="914400" rtl="0" eaLnBrk="1" latinLnBrk="0" hangingPunct="1">
        <a:lnSpc>
          <a:spcPct val="90000"/>
        </a:lnSpc>
        <a:spcBef>
          <a:spcPct val="0"/>
        </a:spcBef>
        <a:buNone/>
        <a:defRPr sz="4400" b="1"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dirty="0">
                <a:ln>
                  <a:noFill/>
                </a:ln>
                <a:solidFill>
                  <a:srgbClr val="003087"/>
                </a:solidFill>
                <a:effectLst/>
                <a:uLnTx/>
                <a:uFillTx/>
                <a:latin typeface="Calibri" panose="020F0502020204030204"/>
                <a:ea typeface="+mj-ea"/>
                <a:cs typeface="+mj-cs"/>
              </a:rPr>
              <a:t>Click to edit Master title style</a:t>
            </a:r>
            <a:endParaRPr lang="en-US" dirty="0"/>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 id="2147483705" r:id="rId10"/>
  </p:sldLayoutIdLst>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0">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5D06A-407B-46FA-A0EC-F072866C22BF}" type="datetimeFigureOut">
              <a:rPr lang="en-US" smtClean="0"/>
              <a:t>4/10/2024</a:t>
            </a:fld>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685" r:id="rId2"/>
    <p:sldLayoutId id="2147483679" r:id="rId3"/>
    <p:sldLayoutId id="2147483680" r:id="rId4"/>
    <p:sldLayoutId id="2147483681" r:id="rId5"/>
    <p:sldLayoutId id="2147483682" r:id="rId6"/>
    <p:sldLayoutId id="2147483683" r:id="rId7"/>
    <p:sldLayoutId id="2147483684" r:id="rId8"/>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microsoft.com/office/2018/10/relationships/comments" Target="../comments/modernComment_259_447F5EDB.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23_197F801A.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D6D2F-B96D-B569-165A-D73E165FBBBA}"/>
              </a:ext>
            </a:extLst>
          </p:cNvPr>
          <p:cNvSpPr>
            <a:spLocks noGrp="1"/>
          </p:cNvSpPr>
          <p:nvPr>
            <p:ph type="title"/>
          </p:nvPr>
        </p:nvSpPr>
        <p:spPr/>
        <p:txBody>
          <a:bodyPr>
            <a:noAutofit/>
          </a:bodyPr>
          <a:lstStyle/>
          <a:p>
            <a:pPr marR="0" rtl="0"/>
            <a:r>
              <a:rPr lang="en-US" sz="4800" b="1" i="0" u="none" strike="noStrike" baseline="0" dirty="0">
                <a:latin typeface="Times New Roman" panose="02020603050405020304" pitchFamily="18" charset="0"/>
              </a:rPr>
              <a:t>Modernizing Public Health in Texas</a:t>
            </a:r>
          </a:p>
        </p:txBody>
      </p:sp>
      <p:sp>
        <p:nvSpPr>
          <p:cNvPr id="4" name="Text Placeholder 3">
            <a:extLst>
              <a:ext uri="{FF2B5EF4-FFF2-40B4-BE49-F238E27FC236}">
                <a16:creationId xmlns:a16="http://schemas.microsoft.com/office/drawing/2014/main" id="{5D2F5D0C-25C6-72D9-7E4E-3F76FABDEACB}"/>
              </a:ext>
            </a:extLst>
          </p:cNvPr>
          <p:cNvSpPr>
            <a:spLocks noGrp="1"/>
          </p:cNvSpPr>
          <p:nvPr>
            <p:ph type="body" idx="1"/>
          </p:nvPr>
        </p:nvSpPr>
        <p:spPr/>
        <p:txBody>
          <a:bodyPr/>
          <a:lstStyle/>
          <a:p>
            <a:r>
              <a:rPr lang="en-US" sz="3200" b="1" i="0" u="none" strike="noStrike" baseline="0" dirty="0">
                <a:latin typeface="Times New Roman" panose="02020603050405020304" pitchFamily="18" charset="0"/>
              </a:rPr>
              <a:t>Data Modernization and Strategic Data Sharing</a:t>
            </a:r>
            <a:endParaRPr lang="en-US" dirty="0"/>
          </a:p>
        </p:txBody>
      </p:sp>
      <p:sp>
        <p:nvSpPr>
          <p:cNvPr id="5" name="Text Placeholder 4">
            <a:extLst>
              <a:ext uri="{FF2B5EF4-FFF2-40B4-BE49-F238E27FC236}">
                <a16:creationId xmlns:a16="http://schemas.microsoft.com/office/drawing/2014/main" id="{C9EFBD5B-9CBF-9FC7-66DB-76F20236A81B}"/>
              </a:ext>
            </a:extLst>
          </p:cNvPr>
          <p:cNvSpPr>
            <a:spLocks noGrp="1"/>
          </p:cNvSpPr>
          <p:nvPr>
            <p:ph type="body" sz="quarter" idx="10"/>
          </p:nvPr>
        </p:nvSpPr>
        <p:spPr>
          <a:xfrm>
            <a:off x="838200" y="4432300"/>
            <a:ext cx="10509250" cy="961821"/>
          </a:xfrm>
        </p:spPr>
        <p:txBody>
          <a:bodyPr>
            <a:normAutofit fontScale="92500" lnSpcReduction="20000"/>
          </a:bodyPr>
          <a:lstStyle/>
          <a:p>
            <a:r>
              <a:rPr lang="en-US" dirty="0"/>
              <a:t>Imelda Garcia, MPH</a:t>
            </a:r>
          </a:p>
          <a:p>
            <a:r>
              <a:rPr lang="en-US" dirty="0"/>
              <a:t>Senior Advisor</a:t>
            </a:r>
          </a:p>
          <a:p>
            <a:r>
              <a:rPr lang="en-US" dirty="0"/>
              <a:t>April 10, 2024</a:t>
            </a:r>
          </a:p>
        </p:txBody>
      </p:sp>
    </p:spTree>
    <p:extLst>
      <p:ext uri="{BB962C8B-B14F-4D97-AF65-F5344CB8AC3E}">
        <p14:creationId xmlns:p14="http://schemas.microsoft.com/office/powerpoint/2010/main" val="2098764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3B1FEF-C383-9FAA-B0C4-532D32DE3D26}"/>
              </a:ext>
            </a:extLst>
          </p:cNvPr>
          <p:cNvSpPr>
            <a:spLocks noGrp="1"/>
          </p:cNvSpPr>
          <p:nvPr>
            <p:ph type="title"/>
          </p:nvPr>
        </p:nvSpPr>
        <p:spPr>
          <a:xfrm>
            <a:off x="2244521" y="260622"/>
            <a:ext cx="10920662" cy="1325563"/>
          </a:xfrm>
        </p:spPr>
        <p:txBody>
          <a:bodyPr anchor="ctr">
            <a:normAutofit/>
          </a:bodyPr>
          <a:lstStyle/>
          <a:p>
            <a:r>
              <a:rPr lang="en-US" dirty="0"/>
              <a:t>Other CHI Modernization Efforts</a:t>
            </a:r>
          </a:p>
        </p:txBody>
      </p:sp>
      <p:graphicFrame>
        <p:nvGraphicFramePr>
          <p:cNvPr id="2" name="Diagram 1">
            <a:extLst>
              <a:ext uri="{FF2B5EF4-FFF2-40B4-BE49-F238E27FC236}">
                <a16:creationId xmlns:a16="http://schemas.microsoft.com/office/drawing/2014/main" id="{809FB133-D188-8862-9D3F-8F95E757715A}"/>
              </a:ext>
            </a:extLst>
          </p:cNvPr>
          <p:cNvGraphicFramePr/>
          <p:nvPr/>
        </p:nvGraphicFramePr>
        <p:xfrm>
          <a:off x="1747252" y="1926668"/>
          <a:ext cx="8697495" cy="45662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628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A3901A1-6BE9-7E5E-25E0-C5CC094FC082}"/>
              </a:ext>
            </a:extLst>
          </p:cNvPr>
          <p:cNvSpPr>
            <a:spLocks noGrp="1"/>
          </p:cNvSpPr>
          <p:nvPr>
            <p:ph type="body" orient="vert" idx="1"/>
          </p:nvPr>
        </p:nvSpPr>
        <p:spPr>
          <a:xfrm>
            <a:off x="2405864" y="2024016"/>
            <a:ext cx="9513420" cy="4468859"/>
          </a:xfrm>
        </p:spPr>
        <p:txBody>
          <a:bodyPr vert="horz" lIns="91440" tIns="45720" rIns="91440" bIns="45720" rtlCol="0" anchor="t">
            <a:normAutofit/>
          </a:bodyPr>
          <a:lstStyle/>
          <a:p>
            <a:r>
              <a:rPr lang="en-US" sz="2000">
                <a:latin typeface="Verdana" panose="020B0604030504040204" pitchFamily="34" charset="0"/>
                <a:ea typeface="Verdana" panose="020B0604030504040204" pitchFamily="34" charset="0"/>
              </a:rPr>
              <a:t>DSHS – CHI, IDDI, Consumer Protection, OCSE/CHS, IDP, RLHO</a:t>
            </a:r>
          </a:p>
          <a:p>
            <a:r>
              <a:rPr lang="en-US" sz="2000" err="1">
                <a:latin typeface="Verdana"/>
                <a:ea typeface="Verdana"/>
              </a:rPr>
              <a:t>TexasAIM</a:t>
            </a:r>
            <a:r>
              <a:rPr lang="en-US" sz="2000">
                <a:latin typeface="Verdana"/>
                <a:ea typeface="Verdana"/>
              </a:rPr>
              <a:t> Faculty and Facilities </a:t>
            </a:r>
            <a:endParaRPr lang="en-US" sz="2000">
              <a:latin typeface="Verdana" panose="020B0604030504040204" pitchFamily="34" charset="0"/>
              <a:ea typeface="Verdana" panose="020B0604030504040204" pitchFamily="34" charset="0"/>
            </a:endParaRPr>
          </a:p>
          <a:p>
            <a:r>
              <a:rPr lang="en-US" sz="2000">
                <a:latin typeface="Verdana" panose="020B0604030504040204" pitchFamily="34" charset="0"/>
                <a:ea typeface="Verdana" panose="020B0604030504040204" pitchFamily="34" charset="0"/>
              </a:rPr>
              <a:t>Texas Maternal Mortality and Morbidity Review Committee (MMMRC)</a:t>
            </a:r>
          </a:p>
          <a:p>
            <a:r>
              <a:rPr lang="en-US" sz="2000">
                <a:latin typeface="Verdana" panose="020B0604030504040204" pitchFamily="34" charset="0"/>
                <a:ea typeface="Verdana" panose="020B0604030504040204" pitchFamily="34" charset="0"/>
              </a:rPr>
              <a:t>Texas Collaborative for Healthy Mothers and Babies (TCHMB)</a:t>
            </a:r>
          </a:p>
          <a:p>
            <a:r>
              <a:rPr lang="en-US" sz="2000">
                <a:latin typeface="Verdana" panose="020B0604030504040204" pitchFamily="34" charset="0"/>
                <a:ea typeface="Verdana" panose="020B0604030504040204" pitchFamily="34" charset="0"/>
              </a:rPr>
              <a:t>Texas Health and Human Services Commission</a:t>
            </a:r>
          </a:p>
          <a:p>
            <a:r>
              <a:rPr lang="en-US" sz="2000">
                <a:latin typeface="Verdana" panose="020B0604030504040204" pitchFamily="34" charset="0"/>
                <a:ea typeface="Verdana" panose="020B0604030504040204" pitchFamily="34" charset="0"/>
              </a:rPr>
              <a:t>Newborn Screening Advisory Council</a:t>
            </a:r>
          </a:p>
          <a:p>
            <a:r>
              <a:rPr lang="en-US" sz="2000">
                <a:latin typeface="Verdana" panose="020B0604030504040204" pitchFamily="34" charset="0"/>
                <a:ea typeface="Verdana" panose="020B0604030504040204" pitchFamily="34" charset="0"/>
              </a:rPr>
              <a:t>Regional Advisory Councils</a:t>
            </a:r>
          </a:p>
          <a:p>
            <a:pPr lvl="1"/>
            <a:r>
              <a:rPr lang="en-US" sz="1600">
                <a:latin typeface="Verdana" panose="020B0604030504040204" pitchFamily="34" charset="0"/>
                <a:ea typeface="Verdana" panose="020B0604030504040204" pitchFamily="34" charset="0"/>
              </a:rPr>
              <a:t>Pediatric Regional Councils</a:t>
            </a:r>
          </a:p>
          <a:p>
            <a:r>
              <a:rPr lang="en-US" sz="2000">
                <a:latin typeface="Verdana" panose="020B0604030504040204" pitchFamily="34" charset="0"/>
                <a:ea typeface="Verdana" panose="020B0604030504040204" pitchFamily="34" charset="0"/>
              </a:rPr>
              <a:t>Texas Hospital Association</a:t>
            </a:r>
          </a:p>
          <a:p>
            <a:r>
              <a:rPr lang="en-US" sz="2000">
                <a:latin typeface="Verdana" panose="020B0604030504040204" pitchFamily="34" charset="0"/>
                <a:ea typeface="Verdana" panose="020B0604030504040204" pitchFamily="34" charset="0"/>
              </a:rPr>
              <a:t>Researchers</a:t>
            </a:r>
          </a:p>
          <a:p>
            <a:r>
              <a:rPr lang="en-US" sz="2000">
                <a:latin typeface="Verdana" panose="020B0604030504040204" pitchFamily="34" charset="0"/>
                <a:ea typeface="Verdana" panose="020B0604030504040204" pitchFamily="34" charset="0"/>
              </a:rPr>
              <a:t>Public</a:t>
            </a:r>
          </a:p>
          <a:p>
            <a:pPr marL="0" indent="0">
              <a:buNone/>
            </a:pPr>
            <a:endParaRPr lang="en-US" sz="1500"/>
          </a:p>
        </p:txBody>
      </p:sp>
      <p:sp>
        <p:nvSpPr>
          <p:cNvPr id="4" name="Title 3">
            <a:extLst>
              <a:ext uri="{FF2B5EF4-FFF2-40B4-BE49-F238E27FC236}">
                <a16:creationId xmlns:a16="http://schemas.microsoft.com/office/drawing/2014/main" id="{5F3B1FEF-C383-9FAA-B0C4-532D32DE3D26}"/>
              </a:ext>
            </a:extLst>
          </p:cNvPr>
          <p:cNvSpPr>
            <a:spLocks noGrp="1"/>
          </p:cNvSpPr>
          <p:nvPr>
            <p:ph type="title"/>
          </p:nvPr>
        </p:nvSpPr>
        <p:spPr>
          <a:xfrm>
            <a:off x="2405864" y="365125"/>
            <a:ext cx="8947935" cy="1325563"/>
          </a:xfrm>
        </p:spPr>
        <p:txBody>
          <a:bodyPr anchor="ctr">
            <a:normAutofit/>
          </a:bodyPr>
          <a:lstStyle/>
          <a:p>
            <a:r>
              <a:rPr lang="en-US"/>
              <a:t>Stakeholders for these Efforts</a:t>
            </a:r>
          </a:p>
        </p:txBody>
      </p:sp>
    </p:spTree>
    <p:extLst>
      <p:ext uri="{BB962C8B-B14F-4D97-AF65-F5344CB8AC3E}">
        <p14:creationId xmlns:p14="http://schemas.microsoft.com/office/powerpoint/2010/main" val="2258180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B16632-66E1-A343-E8E7-3520B287C0DD}"/>
              </a:ext>
            </a:extLst>
          </p:cNvPr>
          <p:cNvSpPr>
            <a:spLocks noGrp="1"/>
          </p:cNvSpPr>
          <p:nvPr>
            <p:ph type="title"/>
          </p:nvPr>
        </p:nvSpPr>
        <p:spPr>
          <a:xfrm>
            <a:off x="2405864" y="365125"/>
            <a:ext cx="8947935" cy="1325563"/>
          </a:xfrm>
        </p:spPr>
        <p:txBody>
          <a:bodyPr anchor="ctr">
            <a:normAutofit/>
          </a:bodyPr>
          <a:lstStyle/>
          <a:p>
            <a:pPr marL="0" marR="0">
              <a:spcBef>
                <a:spcPts val="0"/>
              </a:spcBef>
              <a:spcAft>
                <a:spcPts val="800"/>
              </a:spcAft>
            </a:pPr>
            <a:r>
              <a:rPr lang="en-US" b="1">
                <a:effectLst/>
              </a:rPr>
              <a:t>Data Visualization/Dashboards</a:t>
            </a:r>
            <a:endParaRPr lang="en-US">
              <a:effectLst/>
            </a:endParaRPr>
          </a:p>
        </p:txBody>
      </p:sp>
      <p:graphicFrame>
        <p:nvGraphicFramePr>
          <p:cNvPr id="7" name="Content Placeholder 1">
            <a:extLst>
              <a:ext uri="{FF2B5EF4-FFF2-40B4-BE49-F238E27FC236}">
                <a16:creationId xmlns:a16="http://schemas.microsoft.com/office/drawing/2014/main" id="{64CB719D-DEFF-9810-75CE-D42FC891BCBE}"/>
              </a:ext>
            </a:extLst>
          </p:cNvPr>
          <p:cNvGraphicFramePr>
            <a:graphicFrameLocks noGrp="1"/>
          </p:cNvGraphicFramePr>
          <p:nvPr>
            <p:ph idx="1"/>
            <p:extLst>
              <p:ext uri="{D42A27DB-BD31-4B8C-83A1-F6EECF244321}">
                <p14:modId xmlns:p14="http://schemas.microsoft.com/office/powerpoint/2010/main" val="2454057812"/>
              </p:ext>
            </p:extLst>
          </p:nvPr>
        </p:nvGraphicFramePr>
        <p:xfrm>
          <a:off x="2405864" y="2236741"/>
          <a:ext cx="8947934" cy="3799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1756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8750D9-7F40-890A-F8BD-D64DABFAFEE4}"/>
              </a:ext>
            </a:extLst>
          </p:cNvPr>
          <p:cNvSpPr>
            <a:spLocks noGrp="1"/>
          </p:cNvSpPr>
          <p:nvPr>
            <p:ph idx="1"/>
          </p:nvPr>
        </p:nvSpPr>
        <p:spPr/>
        <p:txBody>
          <a:bodyPr>
            <a:normAutofit/>
          </a:bodyPr>
          <a:lstStyle/>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Roll out of MOUs for Vital Event/THCIC Data begins this month</a:t>
            </a:r>
          </a:p>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200">
                <a:effectLst/>
                <a:latin typeface="Calibri" panose="020F0502020204030204" pitchFamily="34" charset="0"/>
                <a:ea typeface="Calibri" panose="020F0502020204030204" pitchFamily="34" charset="0"/>
                <a:cs typeface="Times New Roman" panose="02020603050405020304" pitchFamily="18" charset="0"/>
              </a:rPr>
              <a:t>STD/HIV </a:t>
            </a:r>
            <a:r>
              <a:rPr lang="en-US" sz="2200" dirty="0">
                <a:effectLst/>
                <a:latin typeface="Calibri" panose="020F0502020204030204" pitchFamily="34" charset="0"/>
                <a:ea typeface="Calibri" panose="020F0502020204030204" pitchFamily="34" charset="0"/>
                <a:cs typeface="Times New Roman" panose="02020603050405020304" pitchFamily="18" charset="0"/>
              </a:rPr>
              <a:t>data via THISIS went live last week</a:t>
            </a:r>
          </a:p>
          <a:p>
            <a:pPr>
              <a:lnSpc>
                <a:spcPct val="107000"/>
              </a:lnSpc>
              <a:spcBef>
                <a:spcPts val="0"/>
              </a:spcBef>
              <a:spcAft>
                <a:spcPts val="800"/>
              </a:spcAft>
              <a:buSzPts val="1000"/>
              <a:buFont typeface="Wingdings" panose="05000000000000000000" pitchFamily="2" charset="2"/>
              <a:buChar char="Ø"/>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NEDSS Infectious Disease data via SHARP August 2024</a:t>
            </a:r>
          </a:p>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Immtrac2 data via SHARP Fall 2024</a:t>
            </a:r>
          </a:p>
        </p:txBody>
      </p:sp>
      <p:sp>
        <p:nvSpPr>
          <p:cNvPr id="3" name="Title 2">
            <a:extLst>
              <a:ext uri="{FF2B5EF4-FFF2-40B4-BE49-F238E27FC236}">
                <a16:creationId xmlns:a16="http://schemas.microsoft.com/office/drawing/2014/main" id="{E1B16632-66E1-A343-E8E7-3520B287C0DD}"/>
              </a:ext>
            </a:extLst>
          </p:cNvPr>
          <p:cNvSpPr>
            <a:spLocks noGrp="1"/>
          </p:cNvSpPr>
          <p:nvPr>
            <p:ph type="title"/>
          </p:nvPr>
        </p:nvSpPr>
        <p:spPr/>
        <p:txBody>
          <a:bodyPr>
            <a:normAutofit/>
          </a:bodyPr>
          <a:lstStyle/>
          <a:p>
            <a:pPr marL="0" marR="0">
              <a:lnSpc>
                <a:spcPct val="107000"/>
              </a:lnSpc>
              <a:spcBef>
                <a:spcPts val="0"/>
              </a:spcBef>
              <a:spcAft>
                <a:spcPts val="800"/>
              </a:spcAft>
            </a:pPr>
            <a:r>
              <a:rPr lang="en-US" b="1">
                <a:effectLst/>
                <a:latin typeface="Calibri" panose="020F0502020204030204" pitchFamily="34" charset="0"/>
                <a:ea typeface="Calibri" panose="020F0502020204030204" pitchFamily="34" charset="0"/>
                <a:cs typeface="Times New Roman" panose="02020603050405020304" pitchFamily="18" charset="0"/>
              </a:rPr>
              <a:t>Data Sharing Initiatives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949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8750D9-7F40-890A-F8BD-D64DABFAFEE4}"/>
              </a:ext>
            </a:extLst>
          </p:cNvPr>
          <p:cNvSpPr>
            <a:spLocks noGrp="1"/>
          </p:cNvSpPr>
          <p:nvPr>
            <p:ph idx="1"/>
          </p:nvPr>
        </p:nvSpPr>
        <p:spPr>
          <a:xfrm>
            <a:off x="2405864" y="2093305"/>
            <a:ext cx="8452658" cy="3799523"/>
          </a:xfrm>
        </p:spPr>
        <p:txBody>
          <a:bodyPr>
            <a:normAutofit/>
          </a:bodyPr>
          <a:lstStyle/>
          <a:p>
            <a:pPr marL="514350" indent="-514350">
              <a:buFont typeface="+mj-lt"/>
              <a:buAutoNum type="arabicPeriod"/>
            </a:pPr>
            <a:r>
              <a:rPr lang="en-US" dirty="0"/>
              <a:t>Data Modernization</a:t>
            </a:r>
          </a:p>
          <a:p>
            <a:pPr marL="971550" lvl="1" indent="-514350">
              <a:buFont typeface="+mj-lt"/>
              <a:buAutoNum type="alphaUcPeriod"/>
            </a:pPr>
            <a:r>
              <a:rPr lang="en-US" dirty="0"/>
              <a:t>NEDSS</a:t>
            </a:r>
          </a:p>
          <a:p>
            <a:pPr marL="971550" lvl="1" indent="-514350">
              <a:buFont typeface="+mj-lt"/>
              <a:buAutoNum type="alphaUcPeriod"/>
            </a:pPr>
            <a:r>
              <a:rPr lang="en-US" dirty="0"/>
              <a:t>ImmTrac2</a:t>
            </a:r>
          </a:p>
          <a:p>
            <a:pPr marL="971550" lvl="1" indent="-514350">
              <a:buFont typeface="+mj-lt"/>
              <a:buAutoNum type="alphaUcPeriod"/>
            </a:pPr>
            <a:r>
              <a:rPr lang="en-US" dirty="0"/>
              <a:t>Maternal Child Health</a:t>
            </a:r>
          </a:p>
          <a:p>
            <a:pPr marL="514350" indent="-514350">
              <a:buFont typeface="+mj-lt"/>
              <a:buAutoNum type="arabicPeriod"/>
            </a:pPr>
            <a:r>
              <a:rPr lang="en-US" dirty="0"/>
              <a:t>Data Visualizations</a:t>
            </a:r>
          </a:p>
          <a:p>
            <a:pPr marL="514350" indent="-514350">
              <a:buFont typeface="+mj-lt"/>
              <a:buAutoNum type="arabicPeriod"/>
            </a:pPr>
            <a:r>
              <a:rPr lang="en-US" dirty="0"/>
              <a:t>Data Sharing</a:t>
            </a:r>
          </a:p>
        </p:txBody>
      </p:sp>
      <p:sp>
        <p:nvSpPr>
          <p:cNvPr id="3" name="Title 2">
            <a:extLst>
              <a:ext uri="{FF2B5EF4-FFF2-40B4-BE49-F238E27FC236}">
                <a16:creationId xmlns:a16="http://schemas.microsoft.com/office/drawing/2014/main" id="{E1B16632-66E1-A343-E8E7-3520B287C0DD}"/>
              </a:ext>
            </a:extLst>
          </p:cNvPr>
          <p:cNvSpPr>
            <a:spLocks noGrp="1"/>
          </p:cNvSpPr>
          <p:nvPr>
            <p:ph type="title"/>
          </p:nvPr>
        </p:nvSpPr>
        <p:spPr/>
        <p:txBody>
          <a:bodyPr>
            <a:normAutofit/>
          </a:bodyPr>
          <a:lstStyle/>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Agenda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919804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13289C-82A9-CABF-F271-78ED6CB587C4}"/>
              </a:ext>
            </a:extLst>
          </p:cNvPr>
          <p:cNvSpPr>
            <a:spLocks noGrp="1"/>
          </p:cNvSpPr>
          <p:nvPr>
            <p:ph idx="1"/>
          </p:nvPr>
        </p:nvSpPr>
        <p:spPr>
          <a:xfrm>
            <a:off x="838200" y="1355362"/>
            <a:ext cx="10515600" cy="4351338"/>
          </a:xfrm>
        </p:spPr>
        <p:txBody>
          <a:bodyPr>
            <a:normAutofit/>
          </a:bodyPr>
          <a:lstStyle/>
          <a:p>
            <a:pPr marL="0" indent="0">
              <a:buNone/>
            </a:pPr>
            <a:r>
              <a:rPr lang="en-US" sz="3600" dirty="0"/>
              <a:t>Improve overall public health outcomes.</a:t>
            </a:r>
          </a:p>
        </p:txBody>
      </p:sp>
      <p:sp>
        <p:nvSpPr>
          <p:cNvPr id="2" name="Title 1">
            <a:extLst>
              <a:ext uri="{FF2B5EF4-FFF2-40B4-BE49-F238E27FC236}">
                <a16:creationId xmlns:a16="http://schemas.microsoft.com/office/drawing/2014/main" id="{98BE0434-4D60-BB9E-CD18-3167499C0FB7}"/>
              </a:ext>
            </a:extLst>
          </p:cNvPr>
          <p:cNvSpPr>
            <a:spLocks noGrp="1"/>
          </p:cNvSpPr>
          <p:nvPr>
            <p:ph type="title"/>
          </p:nvPr>
        </p:nvSpPr>
        <p:spPr/>
        <p:txBody>
          <a:bodyPr/>
          <a:lstStyle/>
          <a:p>
            <a:r>
              <a:rPr lang="en-US" dirty="0"/>
              <a:t>Project Goal:</a:t>
            </a:r>
          </a:p>
        </p:txBody>
      </p:sp>
      <p:graphicFrame>
        <p:nvGraphicFramePr>
          <p:cNvPr id="5" name="Diagram 4">
            <a:extLst>
              <a:ext uri="{FF2B5EF4-FFF2-40B4-BE49-F238E27FC236}">
                <a16:creationId xmlns:a16="http://schemas.microsoft.com/office/drawing/2014/main" id="{166D4CC2-0458-C7C2-2D43-6936067D3F8F}"/>
              </a:ext>
            </a:extLst>
          </p:cNvPr>
          <p:cNvGraphicFramePr/>
          <p:nvPr/>
        </p:nvGraphicFramePr>
        <p:xfrm>
          <a:off x="687456" y="1984602"/>
          <a:ext cx="10817087" cy="3588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687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8750D9-7F40-890A-F8BD-D64DABFAFEE4}"/>
              </a:ext>
            </a:extLst>
          </p:cNvPr>
          <p:cNvSpPr>
            <a:spLocks noGrp="1"/>
          </p:cNvSpPr>
          <p:nvPr>
            <p:ph idx="1"/>
          </p:nvPr>
        </p:nvSpPr>
        <p:spPr>
          <a:xfrm>
            <a:off x="2405864" y="2093305"/>
            <a:ext cx="8452658" cy="3799523"/>
          </a:xfrm>
        </p:spPr>
        <p:txBody>
          <a:bodyPr>
            <a:normAutofit fontScale="85000" lnSpcReduction="20000"/>
          </a:bodyPr>
          <a:lstStyle/>
          <a:p>
            <a:pPr>
              <a:lnSpc>
                <a:spcPct val="107000"/>
              </a:lnSpc>
              <a:spcBef>
                <a:spcPts val="0"/>
              </a:spcBef>
              <a:spcAft>
                <a:spcPts val="800"/>
              </a:spcAft>
              <a:buSzPts val="1000"/>
              <a:buFont typeface="Wingdings" panose="05000000000000000000" pitchFamily="2" charset="2"/>
              <a:buChar char="Ø"/>
              <a:tabLst>
                <a:tab pos="4572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Outbreak Management Module Upgrade (released December 2023)</a:t>
            </a:r>
          </a:p>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Integration with Immtrac2</a:t>
            </a:r>
          </a:p>
          <a:p>
            <a:pPr marR="0" lvl="1">
              <a:lnSpc>
                <a:spcPct val="107000"/>
              </a:lnSpc>
              <a:spcBef>
                <a:spcPts val="0"/>
              </a:spcBef>
              <a:spcAft>
                <a:spcPts val="800"/>
              </a:spcAft>
              <a:buSzPts val="1000"/>
              <a:buFont typeface="Wingdings" panose="05000000000000000000" pitchFamily="2" charset="2"/>
              <a:buChar char="Ø"/>
              <a:tabLst>
                <a:tab pos="9144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Bulk Vaccine Uploads</a:t>
            </a:r>
          </a:p>
          <a:p>
            <a:pPr marR="0" lvl="1">
              <a:lnSpc>
                <a:spcPct val="107000"/>
              </a:lnSpc>
              <a:spcBef>
                <a:spcPts val="0"/>
              </a:spcBef>
              <a:spcAft>
                <a:spcPts val="800"/>
              </a:spcAft>
              <a:buSzPts val="1000"/>
              <a:buFont typeface="Wingdings" panose="05000000000000000000" pitchFamily="2" charset="2"/>
              <a:buChar char="Ø"/>
              <a:tabLst>
                <a:tab pos="9144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Vaccine query (single use vaccine search added in NEDSS) – released in January 2024</a:t>
            </a:r>
          </a:p>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TB added February 2024 </a:t>
            </a:r>
          </a:p>
          <a:p>
            <a:pPr marR="0" lvl="0">
              <a:lnSpc>
                <a:spcPct val="107000"/>
              </a:lnSpc>
              <a:spcBef>
                <a:spcPts val="0"/>
              </a:spcBef>
              <a:spcAft>
                <a:spcPts val="800"/>
              </a:spcAft>
              <a:buSzPts val="1000"/>
              <a:buFont typeface="Wingdings" panose="05000000000000000000" pitchFamily="2" charset="2"/>
              <a:buChar char="Ø"/>
              <a:tabLst>
                <a:tab pos="4572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Estimated STD go live - January 2025</a:t>
            </a:r>
          </a:p>
          <a:p>
            <a:pPr>
              <a:lnSpc>
                <a:spcPct val="107000"/>
              </a:lnSpc>
              <a:spcBef>
                <a:spcPts val="0"/>
              </a:spcBef>
              <a:spcAft>
                <a:spcPts val="800"/>
              </a:spcAft>
              <a:buSzPts val="1000"/>
              <a:buFont typeface="Wingdings" panose="05000000000000000000" pitchFamily="2" charset="2"/>
              <a:buChar char="Ø"/>
              <a:tabLst>
                <a:tab pos="45720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U.S Digital Service to add HIV/STD simple reports Summer 2024</a:t>
            </a:r>
          </a:p>
          <a:p>
            <a:pPr>
              <a:lnSpc>
                <a:spcPct val="107000"/>
              </a:lnSpc>
              <a:spcBef>
                <a:spcPts val="0"/>
              </a:spcBef>
              <a:spcAft>
                <a:spcPts val="800"/>
              </a:spcAft>
              <a:buSzPts val="1000"/>
              <a:buFont typeface="Wingdings" panose="05000000000000000000" pitchFamily="2" charset="2"/>
              <a:buChar char="Ø"/>
              <a:tabLst>
                <a:tab pos="457200" algn="l"/>
              </a:tabLst>
            </a:pPr>
            <a:r>
              <a:rPr lang="en-US" sz="2400" dirty="0">
                <a:latin typeface="Calibri" panose="020F0502020204030204" pitchFamily="34" charset="0"/>
                <a:ea typeface="Calibri" panose="020F0502020204030204" pitchFamily="34" charset="0"/>
                <a:cs typeface="Times New Roman" panose="02020603050405020304" pitchFamily="18" charset="0"/>
              </a:rPr>
              <a:t>Continued work on converting paper labs to electronic reporting (HIV/STD)</a:t>
            </a:r>
          </a:p>
          <a:p>
            <a:pPr>
              <a:lnSpc>
                <a:spcPct val="107000"/>
              </a:lnSpc>
              <a:spcBef>
                <a:spcPts val="0"/>
              </a:spcBef>
              <a:spcAft>
                <a:spcPts val="800"/>
              </a:spcAft>
              <a:buSzPts val="1000"/>
              <a:buFont typeface="Wingdings" panose="05000000000000000000" pitchFamily="2" charset="2"/>
              <a:buChar char="Ø"/>
              <a:tabLst>
                <a:tab pos="457200" algn="l"/>
              </a:tabLst>
            </a:pPr>
            <a:r>
              <a:rPr lang="en-US" sz="2400" dirty="0">
                <a:latin typeface="Calibri" panose="020F0502020204030204" pitchFamily="34" charset="0"/>
                <a:ea typeface="Calibri" panose="020F0502020204030204" pitchFamily="34" charset="0"/>
                <a:cs typeface="Times New Roman" panose="02020603050405020304" pitchFamily="18" charset="0"/>
              </a:rPr>
              <a:t>Continued work on </a:t>
            </a:r>
            <a:r>
              <a:rPr lang="en-US" sz="2400" dirty="0" err="1">
                <a:latin typeface="Calibri" panose="020F0502020204030204" pitchFamily="34" charset="0"/>
                <a:ea typeface="Calibri" panose="020F0502020204030204" pitchFamily="34" charset="0"/>
                <a:cs typeface="Times New Roman" panose="02020603050405020304" pitchFamily="18" charset="0"/>
              </a:rPr>
              <a:t>eFaxing</a:t>
            </a:r>
            <a:r>
              <a:rPr lang="en-US" sz="2400" dirty="0">
                <a:latin typeface="Calibri" panose="020F0502020204030204" pitchFamily="34" charset="0"/>
                <a:ea typeface="Calibri" panose="020F0502020204030204" pitchFamily="34" charset="0"/>
                <a:cs typeface="Times New Roman" panose="02020603050405020304" pitchFamily="18" charset="0"/>
              </a:rPr>
              <a:t> with military</a:t>
            </a:r>
          </a:p>
          <a:p>
            <a:pPr marR="0" lvl="0">
              <a:lnSpc>
                <a:spcPct val="107000"/>
              </a:lnSpc>
              <a:spcBef>
                <a:spcPts val="0"/>
              </a:spcBef>
              <a:spcAft>
                <a:spcPts val="800"/>
              </a:spcAft>
              <a:buSzPts val="1000"/>
              <a:buFont typeface="Wingdings" panose="05000000000000000000" pitchFamily="2" charset="2"/>
              <a:buChar char="Ø"/>
              <a:tabLst>
                <a:tab pos="457200"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1B16632-66E1-A343-E8E7-3520B287C0DD}"/>
              </a:ext>
            </a:extLst>
          </p:cNvPr>
          <p:cNvSpPr>
            <a:spLocks noGrp="1"/>
          </p:cNvSpPr>
          <p:nvPr>
            <p:ph type="title"/>
          </p:nvPr>
        </p:nvSpPr>
        <p:spPr/>
        <p:txBody>
          <a:bodyPr>
            <a:normAutofit/>
          </a:bodyPr>
          <a:lstStyle/>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NEDSS Updates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365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8750D9-7F40-890A-F8BD-D64DABFAFEE4}"/>
              </a:ext>
            </a:extLst>
          </p:cNvPr>
          <p:cNvSpPr>
            <a:spLocks noGrp="1"/>
          </p:cNvSpPr>
          <p:nvPr>
            <p:ph idx="1"/>
          </p:nvPr>
        </p:nvSpPr>
        <p:spPr>
          <a:xfrm>
            <a:off x="2405864" y="2093305"/>
            <a:ext cx="8452658" cy="3799523"/>
          </a:xfrm>
        </p:spPr>
        <p:txBody>
          <a:bodyPr>
            <a:normAutofit/>
          </a:bodyPr>
          <a:lstStyle/>
          <a:p>
            <a:pPr marR="0" lvl="0">
              <a:spcBef>
                <a:spcPts val="0"/>
              </a:spcBef>
              <a:spcAft>
                <a:spcPts val="0"/>
              </a:spcAft>
              <a:buFont typeface="Wingdings" panose="05000000000000000000" pitchFamily="2" charset="2"/>
              <a:buChar char="Ø"/>
            </a:pPr>
            <a:r>
              <a:rPr lang="en-US" sz="2400" dirty="0">
                <a:effectLst/>
                <a:ea typeface="Times New Roman" panose="02020603050405020304" pitchFamily="18" charset="0"/>
                <a:cs typeface="Calibri" panose="020F0502020204030204" pitchFamily="34" charset="0"/>
              </a:rPr>
              <a:t>Front end user facing improvements</a:t>
            </a:r>
            <a:endParaRPr lang="en-US" sz="2400" dirty="0">
              <a:effectLst/>
              <a:ea typeface="Calibri" panose="020F0502020204030204" pitchFamily="34" charset="0"/>
              <a:cs typeface="Calibri" panose="020F0502020204030204" pitchFamily="34" charset="0"/>
            </a:endParaRPr>
          </a:p>
          <a:p>
            <a:pPr marR="0" lvl="1">
              <a:spcBef>
                <a:spcPts val="0"/>
              </a:spcBef>
              <a:spcAft>
                <a:spcPts val="0"/>
              </a:spcAft>
              <a:buFont typeface="Wingdings" panose="05000000000000000000" pitchFamily="2" charset="2"/>
              <a:buChar char="Ø"/>
            </a:pPr>
            <a:r>
              <a:rPr lang="en-US" dirty="0">
                <a:effectLst/>
                <a:ea typeface="Times New Roman" panose="02020603050405020304" pitchFamily="18" charset="0"/>
                <a:cs typeface="Calibri" panose="020F0502020204030204" pitchFamily="34" charset="0"/>
              </a:rPr>
              <a:t>New Provider Activity Dashboard </a:t>
            </a:r>
            <a:r>
              <a:rPr lang="en-US" dirty="0" err="1">
                <a:effectLst/>
                <a:ea typeface="Times New Roman" panose="02020603050405020304" pitchFamily="18" charset="0"/>
                <a:cs typeface="Calibri" panose="020F0502020204030204" pitchFamily="34" charset="0"/>
              </a:rPr>
              <a:t>PowerBI</a:t>
            </a:r>
            <a:r>
              <a:rPr lang="en-US" dirty="0">
                <a:effectLst/>
                <a:ea typeface="Times New Roman" panose="02020603050405020304" pitchFamily="18" charset="0"/>
                <a:cs typeface="Calibri" panose="020F0502020204030204" pitchFamily="34" charset="0"/>
              </a:rPr>
              <a:t> – user can display the following reports including historical:</a:t>
            </a:r>
            <a:endParaRPr lang="en-US" dirty="0">
              <a:effectLst/>
              <a:ea typeface="Calibri" panose="020F0502020204030204" pitchFamily="34" charset="0"/>
              <a:cs typeface="Calibri" panose="020F0502020204030204" pitchFamily="34" charset="0"/>
            </a:endParaRPr>
          </a:p>
          <a:p>
            <a:pPr marR="0" lvl="2">
              <a:spcBef>
                <a:spcPts val="0"/>
              </a:spcBef>
              <a:spcAft>
                <a:spcPts val="0"/>
              </a:spcAft>
              <a:buFont typeface="Wingdings" panose="05000000000000000000" pitchFamily="2" charset="2"/>
              <a:buChar char="Ø"/>
            </a:pPr>
            <a:r>
              <a:rPr lang="en-US" sz="2400" dirty="0">
                <a:effectLst/>
                <a:ea typeface="Times New Roman" panose="02020603050405020304" pitchFamily="18" charset="0"/>
                <a:cs typeface="Calibri" panose="020F0502020204030204" pitchFamily="34" charset="0"/>
              </a:rPr>
              <a:t>Texas Immunization Provider Summary (TIPS)</a:t>
            </a:r>
            <a:endParaRPr lang="en-US" sz="2400" dirty="0">
              <a:effectLst/>
              <a:ea typeface="Calibri" panose="020F0502020204030204" pitchFamily="34" charset="0"/>
              <a:cs typeface="Calibri" panose="020F0502020204030204" pitchFamily="34" charset="0"/>
            </a:endParaRPr>
          </a:p>
          <a:p>
            <a:pPr marR="0" lvl="2">
              <a:spcBef>
                <a:spcPts val="0"/>
              </a:spcBef>
              <a:spcAft>
                <a:spcPts val="0"/>
              </a:spcAft>
              <a:buFont typeface="Wingdings" panose="05000000000000000000" pitchFamily="2" charset="2"/>
              <a:buChar char="Ø"/>
            </a:pPr>
            <a:r>
              <a:rPr lang="en-US" sz="2400" dirty="0">
                <a:effectLst/>
                <a:ea typeface="Times New Roman" panose="02020603050405020304" pitchFamily="18" charset="0"/>
                <a:cs typeface="Calibri" panose="020F0502020204030204" pitchFamily="34" charset="0"/>
              </a:rPr>
              <a:t>Provider Activity Report (PAR)</a:t>
            </a:r>
            <a:endParaRPr lang="en-US" sz="2400" dirty="0">
              <a:effectLst/>
              <a:ea typeface="Calibri" panose="020F0502020204030204" pitchFamily="34" charset="0"/>
              <a:cs typeface="Calibri" panose="020F0502020204030204" pitchFamily="34" charset="0"/>
            </a:endParaRPr>
          </a:p>
          <a:p>
            <a:pPr marR="0" lvl="2">
              <a:spcBef>
                <a:spcPts val="0"/>
              </a:spcBef>
              <a:spcAft>
                <a:spcPts val="0"/>
              </a:spcAft>
              <a:buFont typeface="Wingdings" panose="05000000000000000000" pitchFamily="2" charset="2"/>
              <a:buChar char="Ø"/>
            </a:pPr>
            <a:r>
              <a:rPr lang="en-US" sz="2400" dirty="0">
                <a:effectLst/>
                <a:ea typeface="Times New Roman" panose="02020603050405020304" pitchFamily="18" charset="0"/>
                <a:cs typeface="Calibri" panose="020F0502020204030204" pitchFamily="34" charset="0"/>
              </a:rPr>
              <a:t>Consent Acceptance Rate Evaluation (CARE)</a:t>
            </a:r>
            <a:endParaRPr lang="en-US" sz="2400" dirty="0">
              <a:effectLst/>
              <a:ea typeface="Calibri" panose="020F0502020204030204" pitchFamily="34" charset="0"/>
              <a:cs typeface="Calibri" panose="020F0502020204030204" pitchFamily="34" charset="0"/>
            </a:endParaRPr>
          </a:p>
          <a:p>
            <a:pPr marR="0" lvl="1">
              <a:spcBef>
                <a:spcPts val="0"/>
              </a:spcBef>
              <a:spcAft>
                <a:spcPts val="0"/>
              </a:spcAft>
              <a:buFont typeface="Wingdings" panose="05000000000000000000" pitchFamily="2" charset="2"/>
              <a:buChar char="Ø"/>
            </a:pPr>
            <a:r>
              <a:rPr lang="en-US" dirty="0">
                <a:effectLst/>
                <a:ea typeface="Times New Roman" panose="02020603050405020304" pitchFamily="18" charset="0"/>
                <a:cs typeface="Calibri" panose="020F0502020204030204" pitchFamily="34" charset="0"/>
              </a:rPr>
              <a:t>18 Year-old Target Report</a:t>
            </a:r>
            <a:endParaRPr lang="en-US" dirty="0">
              <a:effectLst/>
              <a:ea typeface="Calibri" panose="020F0502020204030204" pitchFamily="34" charset="0"/>
              <a:cs typeface="Calibri" panose="020F0502020204030204" pitchFamily="34" charset="0"/>
            </a:endParaRPr>
          </a:p>
          <a:p>
            <a:pPr marR="0" lvl="1">
              <a:spcBef>
                <a:spcPts val="0"/>
              </a:spcBef>
              <a:spcAft>
                <a:spcPts val="0"/>
              </a:spcAft>
              <a:buFont typeface="Wingdings" panose="05000000000000000000" pitchFamily="2" charset="2"/>
              <a:buChar char="Ø"/>
            </a:pPr>
            <a:r>
              <a:rPr lang="en-US" dirty="0">
                <a:effectLst/>
                <a:ea typeface="Times New Roman" panose="02020603050405020304" pitchFamily="18" charset="0"/>
                <a:cs typeface="Calibri" panose="020F0502020204030204" pitchFamily="34" charset="0"/>
              </a:rPr>
              <a:t>Reminder/Recall Letter</a:t>
            </a:r>
            <a:endParaRPr lang="en-US" dirty="0">
              <a:effectLst/>
              <a:ea typeface="Calibri" panose="020F0502020204030204" pitchFamily="34" charset="0"/>
              <a:cs typeface="Calibri" panose="020F0502020204030204" pitchFamily="34" charset="0"/>
            </a:endParaRPr>
          </a:p>
          <a:p>
            <a:pPr marR="0" lvl="1">
              <a:spcBef>
                <a:spcPts val="0"/>
              </a:spcBef>
              <a:spcAft>
                <a:spcPts val="0"/>
              </a:spcAft>
              <a:buFont typeface="Wingdings" panose="05000000000000000000" pitchFamily="2" charset="2"/>
              <a:buChar char="Ø"/>
            </a:pPr>
            <a:r>
              <a:rPr lang="en-US" dirty="0">
                <a:effectLst/>
                <a:ea typeface="Times New Roman" panose="02020603050405020304" pitchFamily="18" charset="0"/>
                <a:cs typeface="Calibri" panose="020F0502020204030204" pitchFamily="34" charset="0"/>
              </a:rPr>
              <a:t>Immunization History Report</a:t>
            </a:r>
            <a:endParaRPr lang="en-US" dirty="0">
              <a:effectLst/>
              <a:ea typeface="Calibri" panose="020F0502020204030204" pitchFamily="34" charset="0"/>
              <a:cs typeface="Calibri" panose="020F0502020204030204" pitchFamily="34" charset="0"/>
            </a:endParaRPr>
          </a:p>
          <a:p>
            <a:pPr marR="0" lvl="0">
              <a:lnSpc>
                <a:spcPct val="107000"/>
              </a:lnSpc>
              <a:spcBef>
                <a:spcPts val="0"/>
              </a:spcBef>
              <a:spcAft>
                <a:spcPts val="800"/>
              </a:spcAft>
              <a:buSzPts val="1000"/>
              <a:buFont typeface="Wingdings" panose="05000000000000000000" pitchFamily="2" charset="2"/>
              <a:buChar char="Ø"/>
              <a:tabLst>
                <a:tab pos="457200"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1B16632-66E1-A343-E8E7-3520B287C0DD}"/>
              </a:ext>
            </a:extLst>
          </p:cNvPr>
          <p:cNvSpPr>
            <a:spLocks noGrp="1"/>
          </p:cNvSpPr>
          <p:nvPr>
            <p:ph type="title"/>
          </p:nvPr>
        </p:nvSpPr>
        <p:spPr/>
        <p:txBody>
          <a:bodyPr>
            <a:normAutofit/>
          </a:bodyPr>
          <a:lstStyle/>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ImmTrac2 Updates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86266"/>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C838FA-9689-4901-AA3D-9C1AD11918DF}"/>
              </a:ext>
            </a:extLst>
          </p:cNvPr>
          <p:cNvSpPr>
            <a:spLocks noGrp="1"/>
          </p:cNvSpPr>
          <p:nvPr>
            <p:ph type="title"/>
          </p:nvPr>
        </p:nvSpPr>
        <p:spPr>
          <a:xfrm>
            <a:off x="831850" y="1762297"/>
            <a:ext cx="10515600" cy="1971503"/>
          </a:xfrm>
        </p:spPr>
        <p:txBody>
          <a:bodyPr anchor="ctr">
            <a:normAutofit/>
          </a:bodyPr>
          <a:lstStyle/>
          <a:p>
            <a:r>
              <a:rPr lang="en-US"/>
              <a:t>MCH Data Modernization</a:t>
            </a:r>
          </a:p>
        </p:txBody>
      </p:sp>
      <p:sp>
        <p:nvSpPr>
          <p:cNvPr id="11" name="Text Placeholder 3">
            <a:extLst>
              <a:ext uri="{FF2B5EF4-FFF2-40B4-BE49-F238E27FC236}">
                <a16:creationId xmlns:a16="http://schemas.microsoft.com/office/drawing/2014/main" id="{9D9E91C4-453F-71B0-5FA9-8714C3BA4251}"/>
              </a:ext>
            </a:extLst>
          </p:cNvPr>
          <p:cNvSpPr>
            <a:spLocks noGrp="1"/>
          </p:cNvSpPr>
          <p:nvPr>
            <p:ph type="body" sz="quarter" idx="10"/>
          </p:nvPr>
        </p:nvSpPr>
        <p:spPr>
          <a:xfrm>
            <a:off x="838200" y="4146267"/>
            <a:ext cx="10509250" cy="1971503"/>
          </a:xfrm>
        </p:spPr>
        <p:txBody>
          <a:bodyPr>
            <a:normAutofit/>
          </a:bodyPr>
          <a:lstStyle/>
          <a:p>
            <a:r>
              <a:rPr lang="en-US" sz="2400"/>
              <a:t>Community Health Improvement Division</a:t>
            </a:r>
          </a:p>
          <a:p>
            <a:r>
              <a:rPr lang="en-US" sz="2400"/>
              <a:t>Texas Department of State Health Services</a:t>
            </a:r>
            <a:endParaRPr lang="en-US"/>
          </a:p>
        </p:txBody>
      </p:sp>
      <p:sp>
        <p:nvSpPr>
          <p:cNvPr id="2" name="Slide Number Placeholder 1" hidden="1">
            <a:extLst>
              <a:ext uri="{FF2B5EF4-FFF2-40B4-BE49-F238E27FC236}">
                <a16:creationId xmlns:a16="http://schemas.microsoft.com/office/drawing/2014/main" id="{37807A92-E9B7-41C5-8400-7418BDF70A1B}"/>
              </a:ext>
            </a:extLst>
          </p:cNvPr>
          <p:cNvSpPr>
            <a:spLocks noGrp="1"/>
          </p:cNvSpPr>
          <p:nvPr>
            <p:ph type="sldNum" sz="quarter" idx="4294967295"/>
          </p:nvPr>
        </p:nvSpPr>
        <p:spPr>
          <a:xfrm>
            <a:off x="8610600" y="6356350"/>
            <a:ext cx="2743200" cy="365125"/>
          </a:xfrm>
        </p:spPr>
        <p:txBody>
          <a:bodyPr/>
          <a:lstStyle/>
          <a:p>
            <a:pPr>
              <a:spcAft>
                <a:spcPts val="600"/>
              </a:spcAft>
            </a:pPr>
            <a:fld id="{7597D868-7E28-48BD-8921-3C0ABD546831}" type="slidenum">
              <a:rPr lang="en-US" smtClean="0"/>
              <a:pPr>
                <a:spcAft>
                  <a:spcPts val="600"/>
                </a:spcAft>
              </a:pPr>
              <a:t>6</a:t>
            </a:fld>
            <a:endParaRPr lang="en-US"/>
          </a:p>
        </p:txBody>
      </p:sp>
    </p:spTree>
    <p:extLst>
      <p:ext uri="{BB962C8B-B14F-4D97-AF65-F5344CB8AC3E}">
        <p14:creationId xmlns:p14="http://schemas.microsoft.com/office/powerpoint/2010/main" val="4132057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FC9E6-14A7-D802-8867-9C81A12E259E}"/>
              </a:ext>
            </a:extLst>
          </p:cNvPr>
          <p:cNvSpPr>
            <a:spLocks noGrp="1"/>
          </p:cNvSpPr>
          <p:nvPr>
            <p:ph type="title"/>
          </p:nvPr>
        </p:nvSpPr>
        <p:spPr>
          <a:xfrm>
            <a:off x="2240280" y="234497"/>
            <a:ext cx="8924109" cy="1325563"/>
          </a:xfrm>
        </p:spPr>
        <p:txBody>
          <a:bodyPr anchor="ctr">
            <a:normAutofit/>
          </a:bodyPr>
          <a:lstStyle/>
          <a:p>
            <a:r>
              <a:rPr lang="en-US" dirty="0"/>
              <a:t>Current MCH Modernization Projects</a:t>
            </a:r>
          </a:p>
        </p:txBody>
      </p:sp>
      <p:graphicFrame>
        <p:nvGraphicFramePr>
          <p:cNvPr id="6" name="Content Placeholder 2">
            <a:extLst>
              <a:ext uri="{FF2B5EF4-FFF2-40B4-BE49-F238E27FC236}">
                <a16:creationId xmlns:a16="http://schemas.microsoft.com/office/drawing/2014/main" id="{99FBE773-2CEA-86F3-A619-B546FFCD2BE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94884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4AF1363-17EC-42E1-8156-50C3FE7095BD}"/>
              </a:ext>
            </a:extLst>
          </p:cNvPr>
          <p:cNvSpPr/>
          <p:nvPr/>
        </p:nvSpPr>
        <p:spPr>
          <a:xfrm>
            <a:off x="7000301" y="1347527"/>
            <a:ext cx="2146912" cy="1360986"/>
          </a:xfrm>
          <a:prstGeom prst="roundRect">
            <a:avLst/>
          </a:prstGeom>
          <a:solidFill>
            <a:schemeClr val="accent1">
              <a:lumMod val="5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t>TABLEAU</a:t>
            </a:r>
          </a:p>
          <a:p>
            <a:pPr algn="ctr"/>
            <a:r>
              <a:rPr lang="en-US" sz="1600"/>
              <a:t>End use for various purposes, including internal and external dashboards</a:t>
            </a:r>
          </a:p>
        </p:txBody>
      </p:sp>
      <p:sp>
        <p:nvSpPr>
          <p:cNvPr id="10" name="Rectangle: Rounded Corners 9">
            <a:extLst>
              <a:ext uri="{FF2B5EF4-FFF2-40B4-BE49-F238E27FC236}">
                <a16:creationId xmlns:a16="http://schemas.microsoft.com/office/drawing/2014/main" id="{B37A4DA1-8615-089B-3D2E-180A5932762B}"/>
              </a:ext>
            </a:extLst>
          </p:cNvPr>
          <p:cNvSpPr/>
          <p:nvPr/>
        </p:nvSpPr>
        <p:spPr>
          <a:xfrm>
            <a:off x="7193096" y="2838889"/>
            <a:ext cx="1954115" cy="1287540"/>
          </a:xfrm>
          <a:prstGeom prst="roundRect">
            <a:avLst/>
          </a:prstGeom>
          <a:solidFill>
            <a:schemeClr val="accent1">
              <a:lumMod val="5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t>ArcGIS</a:t>
            </a:r>
          </a:p>
          <a:p>
            <a:pPr algn="ctr"/>
            <a:r>
              <a:rPr lang="en-US" sz="1600"/>
              <a:t>End use for various purposes, including internal and external maps</a:t>
            </a:r>
          </a:p>
        </p:txBody>
      </p:sp>
      <p:sp>
        <p:nvSpPr>
          <p:cNvPr id="5" name="Rectangle: Rounded Corners 4">
            <a:extLst>
              <a:ext uri="{FF2B5EF4-FFF2-40B4-BE49-F238E27FC236}">
                <a16:creationId xmlns:a16="http://schemas.microsoft.com/office/drawing/2014/main" id="{CB21EA6F-D9D6-2905-D381-61BABA50DC41}"/>
              </a:ext>
            </a:extLst>
          </p:cNvPr>
          <p:cNvSpPr/>
          <p:nvPr/>
        </p:nvSpPr>
        <p:spPr>
          <a:xfrm>
            <a:off x="6660614" y="4303757"/>
            <a:ext cx="1954116" cy="1204914"/>
          </a:xfrm>
          <a:prstGeom prst="roundRect">
            <a:avLst/>
          </a:prstGeom>
          <a:solidFill>
            <a:schemeClr val="accent1">
              <a:lumMod val="50000"/>
            </a:schemeClr>
          </a:solid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t>Power BI</a:t>
            </a:r>
          </a:p>
          <a:p>
            <a:pPr algn="ctr"/>
            <a:r>
              <a:rPr lang="en-US" sz="1600"/>
              <a:t>Development of Reports and Visualizations</a:t>
            </a:r>
          </a:p>
        </p:txBody>
      </p:sp>
      <p:sp>
        <p:nvSpPr>
          <p:cNvPr id="3" name="Arrow: Left 2">
            <a:extLst>
              <a:ext uri="{FF2B5EF4-FFF2-40B4-BE49-F238E27FC236}">
                <a16:creationId xmlns:a16="http://schemas.microsoft.com/office/drawing/2014/main" id="{66DD1C4D-A3CA-35C1-84E1-E49662EDDF99}"/>
              </a:ext>
            </a:extLst>
          </p:cNvPr>
          <p:cNvSpPr/>
          <p:nvPr/>
        </p:nvSpPr>
        <p:spPr>
          <a:xfrm rot="12311401">
            <a:off x="5511919" y="4312381"/>
            <a:ext cx="1122225" cy="374923"/>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 name="Arrow: Left 3">
            <a:extLst>
              <a:ext uri="{FF2B5EF4-FFF2-40B4-BE49-F238E27FC236}">
                <a16:creationId xmlns:a16="http://schemas.microsoft.com/office/drawing/2014/main" id="{669E335E-3F95-83CA-5103-0D0C34643A84}"/>
              </a:ext>
            </a:extLst>
          </p:cNvPr>
          <p:cNvSpPr/>
          <p:nvPr/>
        </p:nvSpPr>
        <p:spPr>
          <a:xfrm rot="10800000">
            <a:off x="6198819" y="3283258"/>
            <a:ext cx="925418" cy="409129"/>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Arrow: Left 8">
            <a:extLst>
              <a:ext uri="{FF2B5EF4-FFF2-40B4-BE49-F238E27FC236}">
                <a16:creationId xmlns:a16="http://schemas.microsoft.com/office/drawing/2014/main" id="{1B9BAB64-8695-4629-A926-3E57ABE6C45D}"/>
              </a:ext>
            </a:extLst>
          </p:cNvPr>
          <p:cNvSpPr/>
          <p:nvPr/>
        </p:nvSpPr>
        <p:spPr>
          <a:xfrm rot="9504840">
            <a:off x="5849675" y="2295112"/>
            <a:ext cx="1101737" cy="472588"/>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 name="Title 1">
            <a:extLst>
              <a:ext uri="{FF2B5EF4-FFF2-40B4-BE49-F238E27FC236}">
                <a16:creationId xmlns:a16="http://schemas.microsoft.com/office/drawing/2014/main" id="{2A60DDC1-856D-4E76-B08D-A48C0AD5868E}"/>
              </a:ext>
            </a:extLst>
          </p:cNvPr>
          <p:cNvSpPr>
            <a:spLocks noGrp="1"/>
          </p:cNvSpPr>
          <p:nvPr>
            <p:ph type="title"/>
          </p:nvPr>
        </p:nvSpPr>
        <p:spPr>
          <a:xfrm>
            <a:off x="2186620" y="214660"/>
            <a:ext cx="10336306" cy="1325563"/>
          </a:xfrm>
        </p:spPr>
        <p:txBody>
          <a:bodyPr/>
          <a:lstStyle/>
          <a:p>
            <a:r>
              <a:rPr lang="en-US" dirty="0"/>
              <a:t>MCH Quality Improvement System (MCHQIS)</a:t>
            </a:r>
          </a:p>
        </p:txBody>
      </p:sp>
      <p:graphicFrame>
        <p:nvGraphicFramePr>
          <p:cNvPr id="6" name="Content Placeholder 5">
            <a:extLst>
              <a:ext uri="{FF2B5EF4-FFF2-40B4-BE49-F238E27FC236}">
                <a16:creationId xmlns:a16="http://schemas.microsoft.com/office/drawing/2014/main" id="{6A5EF6D7-8ACF-4566-894C-408D5D49A6A2}"/>
              </a:ext>
            </a:extLst>
          </p:cNvPr>
          <p:cNvGraphicFramePr>
            <a:graphicFrameLocks noGrp="1"/>
          </p:cNvGraphicFramePr>
          <p:nvPr>
            <p:ph idx="1"/>
          </p:nvPr>
        </p:nvGraphicFramePr>
        <p:xfrm>
          <a:off x="473890" y="1598514"/>
          <a:ext cx="5854268" cy="4389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309A81B6-DE38-4DB3-AB17-E87F4B5EDA91}"/>
              </a:ext>
            </a:extLst>
          </p:cNvPr>
          <p:cNvSpPr txBox="1"/>
          <p:nvPr/>
        </p:nvSpPr>
        <p:spPr>
          <a:xfrm>
            <a:off x="6345599" y="5613944"/>
            <a:ext cx="2581274" cy="461665"/>
          </a:xfrm>
          <a:prstGeom prst="rect">
            <a:avLst/>
          </a:prstGeom>
          <a:noFill/>
        </p:spPr>
        <p:txBody>
          <a:bodyPr wrap="square" lIns="91440" tIns="45720" rIns="91440" bIns="45720" rtlCol="0" anchor="t">
            <a:spAutoFit/>
          </a:bodyPr>
          <a:lstStyle/>
          <a:p>
            <a:pPr algn="ctr"/>
            <a:r>
              <a:rPr lang="en-US" sz="1200"/>
              <a:t>Data visualizations, including hospitals participating in quality improvement</a:t>
            </a:r>
          </a:p>
        </p:txBody>
      </p:sp>
      <p:sp>
        <p:nvSpPr>
          <p:cNvPr id="67" name="Rectangle: Rounded Corners 66">
            <a:extLst>
              <a:ext uri="{FF2B5EF4-FFF2-40B4-BE49-F238E27FC236}">
                <a16:creationId xmlns:a16="http://schemas.microsoft.com/office/drawing/2014/main" id="{30DFF490-38F4-18F6-E793-AFEDCA574DE4}"/>
              </a:ext>
            </a:extLst>
          </p:cNvPr>
          <p:cNvSpPr/>
          <p:nvPr/>
        </p:nvSpPr>
        <p:spPr>
          <a:xfrm>
            <a:off x="9406929" y="1897286"/>
            <a:ext cx="2451252" cy="3176529"/>
          </a:xfrm>
          <a:prstGeom prst="roundRect">
            <a:avLst/>
          </a:prstGeom>
          <a:solidFill>
            <a:srgbClr val="C00000"/>
          </a:solidFill>
          <a:ln w="57150">
            <a:solidFill>
              <a:srgbClr val="001843"/>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ts val="1600"/>
              </a:spcBef>
            </a:pPr>
            <a:r>
              <a:rPr lang="en-US" sz="2800" b="1" dirty="0">
                <a:solidFill>
                  <a:srgbClr val="001843"/>
                </a:solidFill>
                <a:cs typeface="Calibri"/>
              </a:rPr>
              <a:t>Outputs*:</a:t>
            </a:r>
            <a:endParaRPr lang="en-US" dirty="0"/>
          </a:p>
          <a:p>
            <a:pPr algn="ctr">
              <a:spcBef>
                <a:spcPts val="1600"/>
              </a:spcBef>
            </a:pPr>
            <a:r>
              <a:rPr lang="en-US" dirty="0">
                <a:solidFill>
                  <a:srgbClr val="001843"/>
                </a:solidFill>
                <a:cs typeface="Calibri"/>
              </a:rPr>
              <a:t>Dashboards</a:t>
            </a:r>
            <a:endParaRPr lang="en-US" dirty="0">
              <a:cs typeface="Calibri" panose="020F0502020204030204"/>
            </a:endParaRPr>
          </a:p>
          <a:p>
            <a:pPr algn="ctr">
              <a:spcBef>
                <a:spcPts val="1600"/>
              </a:spcBef>
            </a:pPr>
            <a:r>
              <a:rPr lang="en-US" dirty="0">
                <a:solidFill>
                  <a:srgbClr val="001843"/>
                </a:solidFill>
                <a:cs typeface="Calibri"/>
              </a:rPr>
              <a:t>Visualizations</a:t>
            </a:r>
            <a:endParaRPr lang="en-US" dirty="0">
              <a:solidFill>
                <a:srgbClr val="000000"/>
              </a:solidFill>
              <a:cs typeface="Calibri"/>
            </a:endParaRPr>
          </a:p>
          <a:p>
            <a:pPr algn="ctr">
              <a:spcBef>
                <a:spcPts val="1600"/>
              </a:spcBef>
            </a:pPr>
            <a:r>
              <a:rPr lang="en-US" dirty="0">
                <a:solidFill>
                  <a:srgbClr val="001843"/>
                </a:solidFill>
                <a:cs typeface="Calibri"/>
              </a:rPr>
              <a:t>Reports</a:t>
            </a:r>
            <a:endParaRPr lang="en-US" dirty="0">
              <a:cs typeface="Calibri"/>
            </a:endParaRPr>
          </a:p>
          <a:p>
            <a:pPr algn="ctr">
              <a:spcBef>
                <a:spcPts val="1600"/>
              </a:spcBef>
            </a:pPr>
            <a:r>
              <a:rPr lang="en-US" dirty="0">
                <a:solidFill>
                  <a:srgbClr val="001843"/>
                </a:solidFill>
                <a:ea typeface="Calibri"/>
                <a:cs typeface="Calibri"/>
              </a:rPr>
              <a:t>Line Lists</a:t>
            </a:r>
            <a:endParaRPr lang="en-US" dirty="0">
              <a:solidFill>
                <a:srgbClr val="001843"/>
              </a:solidFill>
              <a:cs typeface="Calibri"/>
            </a:endParaRPr>
          </a:p>
          <a:p>
            <a:pPr algn="ctr">
              <a:spcBef>
                <a:spcPts val="1600"/>
              </a:spcBef>
            </a:pPr>
            <a:r>
              <a:rPr lang="en-US" dirty="0">
                <a:solidFill>
                  <a:srgbClr val="001843"/>
                </a:solidFill>
                <a:cs typeface="Calibri"/>
              </a:rPr>
              <a:t>Analyses</a:t>
            </a:r>
            <a:endParaRPr lang="en-US" dirty="0"/>
          </a:p>
          <a:p>
            <a:pPr algn="ctr"/>
            <a:endParaRPr lang="en-US">
              <a:solidFill>
                <a:srgbClr val="FFFFFF"/>
              </a:solidFill>
              <a:cs typeface="Calibri"/>
            </a:endParaRPr>
          </a:p>
        </p:txBody>
      </p:sp>
      <p:sp>
        <p:nvSpPr>
          <p:cNvPr id="27" name="TextBox 26">
            <a:extLst>
              <a:ext uri="{FF2B5EF4-FFF2-40B4-BE49-F238E27FC236}">
                <a16:creationId xmlns:a16="http://schemas.microsoft.com/office/drawing/2014/main" id="{0E464233-4D18-87E9-CBF3-827C32DB3DF3}"/>
              </a:ext>
            </a:extLst>
          </p:cNvPr>
          <p:cNvSpPr txBox="1"/>
          <p:nvPr/>
        </p:nvSpPr>
        <p:spPr>
          <a:xfrm>
            <a:off x="9510434" y="5186704"/>
            <a:ext cx="224891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rgbClr val="001843"/>
                </a:solidFill>
                <a:ea typeface="Calibri"/>
                <a:cs typeface="Calibri"/>
              </a:rPr>
              <a:t>*Access defined by user roles</a:t>
            </a:r>
            <a:endParaRPr lang="en-US"/>
          </a:p>
        </p:txBody>
      </p:sp>
    </p:spTree>
    <p:extLst>
      <p:ext uri="{BB962C8B-B14F-4D97-AF65-F5344CB8AC3E}">
        <p14:creationId xmlns:p14="http://schemas.microsoft.com/office/powerpoint/2010/main" val="3546913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FC9E6-14A7-D802-8867-9C81A12E259E}"/>
              </a:ext>
            </a:extLst>
          </p:cNvPr>
          <p:cNvSpPr>
            <a:spLocks noGrp="1"/>
          </p:cNvSpPr>
          <p:nvPr>
            <p:ph type="title"/>
          </p:nvPr>
        </p:nvSpPr>
        <p:spPr>
          <a:xfrm>
            <a:off x="2188029" y="217079"/>
            <a:ext cx="10515600" cy="1325563"/>
          </a:xfrm>
        </p:spPr>
        <p:txBody>
          <a:bodyPr anchor="ctr">
            <a:normAutofit/>
          </a:bodyPr>
          <a:lstStyle/>
          <a:p>
            <a:r>
              <a:rPr lang="en-US" dirty="0"/>
              <a:t>Future MCH Modernization Considerations</a:t>
            </a:r>
          </a:p>
        </p:txBody>
      </p:sp>
      <p:graphicFrame>
        <p:nvGraphicFramePr>
          <p:cNvPr id="6" name="Content Placeholder 2">
            <a:extLst>
              <a:ext uri="{FF2B5EF4-FFF2-40B4-BE49-F238E27FC236}">
                <a16:creationId xmlns:a16="http://schemas.microsoft.com/office/drawing/2014/main" id="{99FBE773-2CEA-86F3-A619-B546FFCD2BE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6746508"/>
      </p:ext>
    </p:extLst>
  </p:cSld>
  <p:clrMapOvr>
    <a:masterClrMapping/>
  </p:clrMapOvr>
</p:sld>
</file>

<file path=ppt/theme/theme1.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683E1146-0F7A-4BF5-8A2F-3CF7ECB0942A}"/>
    </a:ext>
  </a:extLst>
</a:theme>
</file>

<file path=ppt/theme/theme2.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3.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DSHS-Powerpoint-Template</Template>
  <TotalTime>124928</TotalTime>
  <Words>987</Words>
  <Application>Microsoft Office PowerPoint</Application>
  <PresentationFormat>Widescreen</PresentationFormat>
  <Paragraphs>143</Paragraphs>
  <Slides>13</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Arial</vt:lpstr>
      <vt:lpstr>Calibri</vt:lpstr>
      <vt:lpstr>Calibri Light</vt:lpstr>
      <vt:lpstr>Times New Roman</vt:lpstr>
      <vt:lpstr>Verdana</vt:lpstr>
      <vt:lpstr>Wingdings</vt:lpstr>
      <vt:lpstr>DSHS Slide Theme</vt:lpstr>
      <vt:lpstr>DSHS Slide Layout 2</vt:lpstr>
      <vt:lpstr>DSHS Slide Layout 3</vt:lpstr>
      <vt:lpstr>Modernizing Public Health in Texas</vt:lpstr>
      <vt:lpstr>Agenda</vt:lpstr>
      <vt:lpstr>Project Goal:</vt:lpstr>
      <vt:lpstr>NEDSS Updates</vt:lpstr>
      <vt:lpstr>ImmTrac2 Updates</vt:lpstr>
      <vt:lpstr>MCH Data Modernization</vt:lpstr>
      <vt:lpstr>Current MCH Modernization Projects</vt:lpstr>
      <vt:lpstr>MCH Quality Improvement System (MCHQIS)</vt:lpstr>
      <vt:lpstr>Future MCH Modernization Considerations</vt:lpstr>
      <vt:lpstr>Other CHI Modernization Efforts</vt:lpstr>
      <vt:lpstr>Stakeholders for these Efforts</vt:lpstr>
      <vt:lpstr>Data Visualization/Dashboards</vt:lpstr>
      <vt:lpstr>Data Sharing Initiatives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Texas Department of State Health Services</dc:creator>
  <cp:lastModifiedBy>Harrell,Norris (DSHS)</cp:lastModifiedBy>
  <cp:revision>279</cp:revision>
  <dcterms:created xsi:type="dcterms:W3CDTF">2018-12-06T15:25:41Z</dcterms:created>
  <dcterms:modified xsi:type="dcterms:W3CDTF">2024-04-10T13:47:28Z</dcterms:modified>
</cp:coreProperties>
</file>