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  <p:sldMasterId id="2147483666" r:id="rId5"/>
    <p:sldMasterId id="2147483676" r:id="rId6"/>
    <p:sldMasterId id="2147483675" r:id="rId7"/>
    <p:sldMasterId id="2147483715" r:id="rId8"/>
    <p:sldMasterId id="2147483726" r:id="rId9"/>
  </p:sldMasterIdLst>
  <p:notesMasterIdLst>
    <p:notesMasterId r:id="rId24"/>
  </p:notesMasterIdLst>
  <p:handoutMasterIdLst>
    <p:handoutMasterId r:id="rId25"/>
  </p:handoutMasterIdLst>
  <p:sldIdLst>
    <p:sldId id="604" r:id="rId10"/>
    <p:sldId id="2147478989" r:id="rId11"/>
    <p:sldId id="2147310213" r:id="rId12"/>
    <p:sldId id="2147469295" r:id="rId13"/>
    <p:sldId id="2147478990" r:id="rId14"/>
    <p:sldId id="2147469299" r:id="rId15"/>
    <p:sldId id="2147469261" r:id="rId16"/>
    <p:sldId id="2147478991" r:id="rId17"/>
    <p:sldId id="2147469300" r:id="rId18"/>
    <p:sldId id="2147469292" r:id="rId19"/>
    <p:sldId id="2147478992" r:id="rId20"/>
    <p:sldId id="2147478987" r:id="rId21"/>
    <p:sldId id="2147478988" r:id="rId22"/>
    <p:sldId id="2147478985" r:id="rId2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E74640B-DC5F-69F2-0D2F-E5FB7F49E2C8}" name="DelToro,Jessica (DSHS)" initials="D(" userId="S::jessica.deltoro@dshs.texas.gov::e9078f98-305a-4671-a626-3a2e69978c65" providerId="AD"/>
  <p188:author id="{44FED20B-FFDF-C7CB-6D2C-78338D2305C4}" name="Minnerly,Sydney (DSHS)" initials="M(" userId="S::Sydney.Minnerly@dshs.texas.gov::5b9b2c1b-ed12-4f8b-8c4c-631f864b1854" providerId="AD"/>
  <p188:author id="{9332672F-07E9-D33E-FDBC-FDF231419189}" name="Minnerly,Sydney (DSHS)" initials="M(" userId="S::sydney.minnerly@dshs.texas.gov::5b9b2c1b-ed12-4f8b-8c4c-631f864b1854" providerId="AD"/>
  <p188:author id="{18B1164C-ACDF-1690-3722-81A9743D1D95}" name="Hall,Manda (DSHS)" initials="H(" userId="S::Manda.Hall@dshs.texas.gov::a7348d4d-904f-4a11-918e-2f635bb45adc" providerId="AD"/>
  <p188:author id="{C5E34261-8568-0BF8-FAB4-ADEB2BB0EADE}" name="Bradford,Carrie (DSHS)" initials="B(" userId="S::Carrie.Bradford1@dshs.texas.gov::36ad5c1e-c4ac-4c1f-b561-8d0d76db85af" providerId="AD"/>
  <p188:author id="{5F09A483-BD78-6018-86A1-8E0CFFDE93A4}" name="HerreraVasquez,Dyanne (DSHS)" initials="H(" userId="S::Dyanne.HerreraVasquez@dshs.texas.gov::34cfd491-8951-431a-b4c3-0720f2f2021c" providerId="AD"/>
  <p188:author id="{8FBC0D84-1B13-3819-A8A5-4E7E91E7964D}" name="Kovic,Fatima  (DSHS)" initials="K(" userId="S::Fatima.Kovic2@dshs.texas.gov::4f77db23-9b1e-41e7-8fa0-ed653b0cd48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A"/>
    <a:srgbClr val="0063AB"/>
    <a:srgbClr val="11618A"/>
    <a:srgbClr val="FFC600"/>
    <a:srgbClr val="6D9DCD"/>
    <a:srgbClr val="87A672"/>
    <a:srgbClr val="0055A1"/>
    <a:srgbClr val="D9E7FF"/>
    <a:srgbClr val="007CBC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833" autoAdjust="0"/>
  </p:normalViewPr>
  <p:slideViewPr>
    <p:cSldViewPr snapToGrid="0">
      <p:cViewPr varScale="1">
        <p:scale>
          <a:sx n="104" d="100"/>
          <a:sy n="104" d="100"/>
        </p:scale>
        <p:origin x="293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viewProps" Target="viewProps.xml"/><Relationship Id="rId30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36718F-AE2F-478A-9F21-7B01197A10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1F86AA-FC01-4345-A6DC-9667C61477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61E6702D-A3B5-400A-A22B-FC72EC6259A3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0BEEB1-B2AE-44A2-AA28-6E6A407CDF0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12F7DBB-77CC-4570-8EB1-B65F27ACB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0636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FF69E21-1818-4022-9DBE-DC89AB5D4D7B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r>
              <a:rPr lang="en-US"/>
              <a:t>3/27/2024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17B013-83AD-4323-B047-BB1900FFB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720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058863"/>
            <a:ext cx="5584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17B013-83AD-4323-B047-BB1900FFBB7E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3C10-87C0-4C90-814F-2D91B16357A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3/27/2024</a:t>
            </a:r>
          </a:p>
        </p:txBody>
      </p:sp>
    </p:spTree>
    <p:extLst>
      <p:ext uri="{BB962C8B-B14F-4D97-AF65-F5344CB8AC3E}">
        <p14:creationId xmlns:p14="http://schemas.microsoft.com/office/powerpoint/2010/main" val="1728439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058863"/>
            <a:ext cx="5584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17B013-83AD-4323-B047-BB1900FFBB7E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3C10-87C0-4C90-814F-2D91B16357A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3/27/2024</a:t>
            </a:r>
          </a:p>
        </p:txBody>
      </p:sp>
    </p:spTree>
    <p:extLst>
      <p:ext uri="{BB962C8B-B14F-4D97-AF65-F5344CB8AC3E}">
        <p14:creationId xmlns:p14="http://schemas.microsoft.com/office/powerpoint/2010/main" val="236162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058863"/>
            <a:ext cx="5584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17B013-83AD-4323-B047-BB1900FFBB7E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3C10-87C0-4C90-814F-2D91B16357A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3/27/2024</a:t>
            </a:r>
          </a:p>
        </p:txBody>
      </p:sp>
    </p:spTree>
    <p:extLst>
      <p:ext uri="{BB962C8B-B14F-4D97-AF65-F5344CB8AC3E}">
        <p14:creationId xmlns:p14="http://schemas.microsoft.com/office/powerpoint/2010/main" val="3040311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058863"/>
            <a:ext cx="5584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17B013-83AD-4323-B047-BB1900FFBB7E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3C10-87C0-4C90-814F-2D91B16357A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3/27/2024</a:t>
            </a:r>
          </a:p>
        </p:txBody>
      </p:sp>
    </p:spTree>
    <p:extLst>
      <p:ext uri="{BB962C8B-B14F-4D97-AF65-F5344CB8AC3E}">
        <p14:creationId xmlns:p14="http://schemas.microsoft.com/office/powerpoint/2010/main" val="917024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058863"/>
            <a:ext cx="5584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17B013-83AD-4323-B047-BB1900FFBB7E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3C10-87C0-4C90-814F-2D91B16357A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3/27/2024</a:t>
            </a:r>
          </a:p>
        </p:txBody>
      </p:sp>
    </p:spTree>
    <p:extLst>
      <p:ext uri="{BB962C8B-B14F-4D97-AF65-F5344CB8AC3E}">
        <p14:creationId xmlns:p14="http://schemas.microsoft.com/office/powerpoint/2010/main" val="756150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Layout">
    <p:bg>
      <p:bgPr>
        <a:gradFill>
          <a:gsLst>
            <a:gs pos="0">
              <a:srgbClr val="556A7E"/>
            </a:gs>
            <a:gs pos="35000">
              <a:srgbClr val="556A7E"/>
            </a:gs>
            <a:gs pos="100000">
              <a:srgbClr val="333333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&quot;&quot;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62297"/>
            <a:ext cx="10515600" cy="1971503"/>
          </a:xfrm>
          <a:ln w="63500">
            <a:solidFill>
              <a:schemeClr val="bg1"/>
            </a:solidFill>
          </a:ln>
        </p:spPr>
        <p:txBody>
          <a:bodyPr anchor="ctr" anchorCtr="0">
            <a:normAutofit/>
          </a:bodyPr>
          <a:lstStyle>
            <a:lvl1pPr algn="ctr">
              <a:defRPr sz="6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9"/>
            <a:ext cx="10515600" cy="544878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BBC5130-6735-419A-B1B8-C36EA21FC4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432300"/>
            <a:ext cx="10509250" cy="727075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</a:t>
            </a:r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C518FDB4-615D-4BD8-B84D-E2866EE4D7D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161925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15D4D-9686-98A6-CBED-80DE0A1413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8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3E62DF9-FC82-4F23-899A-C9F89F8829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66750" y="742950"/>
            <a:ext cx="10858500" cy="5372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F70E1DB0-FA35-4359-A511-0FFBC260B0C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161925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13">
            <a:extLst>
              <a:ext uri="{FF2B5EF4-FFF2-40B4-BE49-F238E27FC236}">
                <a16:creationId xmlns:a16="http://schemas.microsoft.com/office/drawing/2014/main" id="{8A831F79-4C68-2ED4-83FC-393E26C0F4FD}"/>
              </a:ext>
            </a:extLst>
          </p:cNvPr>
          <p:cNvSpPr txBox="1">
            <a:spLocks/>
          </p:cNvSpPr>
          <p:nvPr userDrawn="1"/>
        </p:nvSpPr>
        <p:spPr>
          <a:xfrm>
            <a:off x="11134725" y="6218590"/>
            <a:ext cx="438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1B6698-EAFE-4EF4-8E59-4E345DB884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13">
            <a:extLst>
              <a:ext uri="{FF2B5EF4-FFF2-40B4-BE49-F238E27FC236}">
                <a16:creationId xmlns:a16="http://schemas.microsoft.com/office/drawing/2014/main" id="{0169D709-E96C-C88B-9537-68AFE1C2CED4}"/>
              </a:ext>
            </a:extLst>
          </p:cNvPr>
          <p:cNvSpPr txBox="1">
            <a:spLocks/>
          </p:cNvSpPr>
          <p:nvPr userDrawn="1"/>
        </p:nvSpPr>
        <p:spPr>
          <a:xfrm>
            <a:off x="11134725" y="6218590"/>
            <a:ext cx="438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1B6698-EAFE-4EF4-8E59-4E345DB884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081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AC3F-E8C3-47D6-9C29-15820A7AE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4D5C3B-0D78-4F4C-9165-AB9D4B0FC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entagon 9" title="&quot;&quot;">
            <a:extLst>
              <a:ext uri="{FF2B5EF4-FFF2-40B4-BE49-F238E27FC236}">
                <a16:creationId xmlns:a16="http://schemas.microsoft.com/office/drawing/2014/main" id="{7CC38CDD-64DC-4DFD-A53D-533ECED83431}"/>
              </a:ext>
            </a:extLst>
          </p:cNvPr>
          <p:cNvSpPr/>
          <p:nvPr/>
        </p:nvSpPr>
        <p:spPr>
          <a:xfrm>
            <a:off x="0" y="1696611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  <p:sp>
        <p:nvSpPr>
          <p:cNvPr id="11" name="Slide Number Placeholder 13">
            <a:extLst>
              <a:ext uri="{FF2B5EF4-FFF2-40B4-BE49-F238E27FC236}">
                <a16:creationId xmlns:a16="http://schemas.microsoft.com/office/drawing/2014/main" id="{21C526F1-340D-42BA-0137-FDB14E2B9884}"/>
              </a:ext>
            </a:extLst>
          </p:cNvPr>
          <p:cNvSpPr txBox="1">
            <a:spLocks/>
          </p:cNvSpPr>
          <p:nvPr userDrawn="1"/>
        </p:nvSpPr>
        <p:spPr>
          <a:xfrm>
            <a:off x="11134725" y="6218590"/>
            <a:ext cx="438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1B6698-EAFE-4EF4-8E59-4E345DB884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64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13">
            <a:extLst>
              <a:ext uri="{FF2B5EF4-FFF2-40B4-BE49-F238E27FC236}">
                <a16:creationId xmlns:a16="http://schemas.microsoft.com/office/drawing/2014/main" id="{E67EBD53-0AB9-C7DC-4064-55D7773DC34D}"/>
              </a:ext>
            </a:extLst>
          </p:cNvPr>
          <p:cNvSpPr txBox="1">
            <a:spLocks/>
          </p:cNvSpPr>
          <p:nvPr userDrawn="1"/>
        </p:nvSpPr>
        <p:spPr>
          <a:xfrm>
            <a:off x="11134725" y="6218590"/>
            <a:ext cx="438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1B6698-EAFE-4EF4-8E59-4E345DB884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49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7C08E-E5FC-4F14-993F-305CF8A4F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6A655AA-EB69-4406-B886-8905A423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4253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89CE3-59F3-4862-823A-0FEB939B0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5863" y="1825625"/>
            <a:ext cx="434407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462D6-05EC-42BC-90B3-E1244B682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9728" y="1825625"/>
            <a:ext cx="434407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244305F-9E51-4C97-993B-6CFA7BD87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8530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FF2B2-B59F-4D5B-A313-235F016BE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27564" y="1857375"/>
            <a:ext cx="4405946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BA152-9EDA-4028-9FB3-1B5DFCFAC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27563" y="2505075"/>
            <a:ext cx="440594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FF0849-E536-4C9C-A18E-53D9F5C3E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49440" y="1857375"/>
            <a:ext cx="4405948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BC04F7-725C-41F9-A8AE-514B61337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49440" y="2505075"/>
            <a:ext cx="440594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AF102D7-3CF1-4506-A572-0F149F76C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71161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A279DC7-45CD-4962-BAF3-9EA0BFF1F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6652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7F793-1857-4684-9922-D6742A64826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13000" y="409575"/>
            <a:ext cx="9472613" cy="568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13">
            <a:extLst>
              <a:ext uri="{FF2B5EF4-FFF2-40B4-BE49-F238E27FC236}">
                <a16:creationId xmlns:a16="http://schemas.microsoft.com/office/drawing/2014/main" id="{D284011F-7977-31DD-1402-42679BC4E5E7}"/>
              </a:ext>
            </a:extLst>
          </p:cNvPr>
          <p:cNvSpPr txBox="1">
            <a:spLocks/>
          </p:cNvSpPr>
          <p:nvPr userDrawn="1"/>
        </p:nvSpPr>
        <p:spPr>
          <a:xfrm>
            <a:off x="11134725" y="6218590"/>
            <a:ext cx="438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1B6698-EAFE-4EF4-8E59-4E345DB884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827F273-769B-2ADF-214A-4D08893156E6}"/>
              </a:ext>
            </a:extLst>
          </p:cNvPr>
          <p:cNvSpPr txBox="1">
            <a:spLocks/>
          </p:cNvSpPr>
          <p:nvPr userDrawn="1"/>
        </p:nvSpPr>
        <p:spPr>
          <a:xfrm>
            <a:off x="353683" y="6356349"/>
            <a:ext cx="28467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Updated: July 27, 2023</a:t>
            </a:r>
          </a:p>
        </p:txBody>
      </p:sp>
    </p:spTree>
    <p:extLst>
      <p:ext uri="{BB962C8B-B14F-4D97-AF65-F5344CB8AC3E}">
        <p14:creationId xmlns:p14="http://schemas.microsoft.com/office/powerpoint/2010/main" val="3166493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3">
            <a:extLst>
              <a:ext uri="{FF2B5EF4-FFF2-40B4-BE49-F238E27FC236}">
                <a16:creationId xmlns:a16="http://schemas.microsoft.com/office/drawing/2014/main" id="{F687FB2F-4C63-BEAD-D858-89A3783CFB6A}"/>
              </a:ext>
            </a:extLst>
          </p:cNvPr>
          <p:cNvSpPr txBox="1">
            <a:spLocks/>
          </p:cNvSpPr>
          <p:nvPr userDrawn="1"/>
        </p:nvSpPr>
        <p:spPr>
          <a:xfrm>
            <a:off x="11134725" y="6218590"/>
            <a:ext cx="438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1B6698-EAFE-4EF4-8E59-4E345DB884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0791CEC-A550-34E1-DBBB-9300A6B941AA}"/>
              </a:ext>
            </a:extLst>
          </p:cNvPr>
          <p:cNvSpPr txBox="1">
            <a:spLocks/>
          </p:cNvSpPr>
          <p:nvPr userDrawn="1"/>
        </p:nvSpPr>
        <p:spPr>
          <a:xfrm>
            <a:off x="353683" y="6356349"/>
            <a:ext cx="28467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Updated: July 27, 2023</a:t>
            </a:r>
          </a:p>
        </p:txBody>
      </p:sp>
    </p:spTree>
    <p:extLst>
      <p:ext uri="{BB962C8B-B14F-4D97-AF65-F5344CB8AC3E}">
        <p14:creationId xmlns:p14="http://schemas.microsoft.com/office/powerpoint/2010/main" val="1728097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>
          <a:gsLst>
            <a:gs pos="0">
              <a:srgbClr val="005CB9"/>
            </a:gs>
            <a:gs pos="35000">
              <a:srgbClr val="005CB9"/>
            </a:gs>
            <a:gs pos="100000">
              <a:srgbClr val="1F4E79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4640CF87-8DF6-4C8B-97AA-9ABBA6BC43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/>
          <a:stretch/>
        </p:blipFill>
        <p:spPr>
          <a:xfrm>
            <a:off x="1" y="6014859"/>
            <a:ext cx="12192000" cy="843141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13F4D1B-EF1A-49B9-B402-0B004EF26F3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5997388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title="Texas Department of State Health Services logo">
            <a:extLst>
              <a:ext uri="{FF2B5EF4-FFF2-40B4-BE49-F238E27FC236}">
                <a16:creationId xmlns:a16="http://schemas.microsoft.com/office/drawing/2014/main" id="{CBA3BA64-CAE0-4BE1-AAB8-D83A5CA4B1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" y="5979918"/>
            <a:ext cx="3236672" cy="8728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860611"/>
            <a:ext cx="10515600" cy="2873190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54629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22B5D5-FCFF-42FF-AE3D-76CF37FAA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77890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7AA98-2AF5-4BC2-9262-C4B6AFB91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1784" y="2049463"/>
            <a:ext cx="4932016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A0B201C-AA90-47D5-96C6-0D8499E36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5311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4D9B1-AB0A-4034-96D1-1272B15D7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00" y="1894114"/>
            <a:ext cx="4357396" cy="432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9CA2B5-7745-4EE4-AA6B-4C0451540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83355" y="1"/>
            <a:ext cx="5408646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BB432F0-4273-4145-92A4-EE447DB1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365125"/>
            <a:ext cx="4357397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10280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D3D943-9064-4951-B936-9F56B4BCB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19A5C61-4DCC-422D-B66E-7FA5A8D32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73314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Layout">
    <p:bg>
      <p:bgPr>
        <a:gradFill>
          <a:gsLst>
            <a:gs pos="0">
              <a:srgbClr val="556A7E"/>
            </a:gs>
            <a:gs pos="35000">
              <a:srgbClr val="556A7E"/>
            </a:gs>
            <a:gs pos="100000">
              <a:srgbClr val="333333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&quot;&quot;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62297"/>
            <a:ext cx="10515600" cy="1971503"/>
          </a:xfrm>
          <a:ln w="63500">
            <a:solidFill>
              <a:schemeClr val="bg1"/>
            </a:solidFill>
          </a:ln>
        </p:spPr>
        <p:txBody>
          <a:bodyPr anchor="ctr" anchorCtr="0">
            <a:normAutofit/>
          </a:bodyPr>
          <a:lstStyle>
            <a:lvl1pPr algn="ctr">
              <a:defRPr sz="6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9"/>
            <a:ext cx="10515600" cy="544878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BBC5130-6735-419A-B1B8-C36EA21FC4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432300"/>
            <a:ext cx="10509250" cy="727075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</a:t>
            </a:r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C518FDB4-615D-4BD8-B84D-E2866EE4D7D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161925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15D4D-9686-98A6-CBED-80DE0A1413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070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69900" y="1665291"/>
            <a:ext cx="9348787" cy="4633910"/>
          </a:xfrm>
          <a:prstGeom prst="rect">
            <a:avLst/>
          </a:prstGeom>
        </p:spPr>
        <p:txBody>
          <a:bodyPr/>
          <a:lstStyle>
            <a:lvl1pPr>
              <a:tabLst>
                <a:tab pos="8972326" algn="r"/>
              </a:tabLst>
              <a:defRPr/>
            </a:lvl1pPr>
            <a:lvl2pPr>
              <a:tabLst>
                <a:tab pos="8972326" algn="r"/>
              </a:tabLst>
              <a:defRPr/>
            </a:lvl2pPr>
            <a:lvl3pPr>
              <a:tabLst>
                <a:tab pos="8972326" algn="r"/>
              </a:tabLst>
              <a:defRPr/>
            </a:lvl3pPr>
            <a:lvl4pPr>
              <a:tabLst>
                <a:tab pos="8972326" algn="r"/>
              </a:tabLst>
              <a:defRPr/>
            </a:lvl4pPr>
            <a:lvl5pPr>
              <a:tabLst>
                <a:tab pos="6705432" algn="r"/>
              </a:tabLst>
              <a:defRPr baseline="0"/>
            </a:lvl5pPr>
            <a:lvl6pPr>
              <a:tabLst>
                <a:tab pos="8972326" algn="r"/>
              </a:tabLst>
              <a:defRPr/>
            </a:lvl6pPr>
            <a:lvl7pPr>
              <a:tabLst>
                <a:tab pos="8972326" algn="r"/>
              </a:tabLst>
              <a:defRPr/>
            </a:lvl7pPr>
            <a:lvl8pPr>
              <a:tabLst>
                <a:tab pos="8972326" algn="r"/>
              </a:tabLst>
              <a:defRPr/>
            </a:lvl8pPr>
            <a:lvl9pPr>
              <a:tabLst>
                <a:tab pos="8972326" algn="r"/>
              </a:tabLst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200" b="0" i="1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lIns="0" tIns="0" rIns="0" bIns="0" rtlCol="0" anchor="t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6451249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5682-FAE2-42A3-AF81-49944D0B8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13">
            <a:extLst>
              <a:ext uri="{FF2B5EF4-FFF2-40B4-BE49-F238E27FC236}">
                <a16:creationId xmlns:a16="http://schemas.microsoft.com/office/drawing/2014/main" id="{C2D0F89E-4B82-652C-4ED4-FA083DA43A3B}"/>
              </a:ext>
            </a:extLst>
          </p:cNvPr>
          <p:cNvSpPr txBox="1">
            <a:spLocks/>
          </p:cNvSpPr>
          <p:nvPr userDrawn="1"/>
        </p:nvSpPr>
        <p:spPr>
          <a:xfrm>
            <a:off x="11134725" y="6218590"/>
            <a:ext cx="438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1B6698-EAFE-4EF4-8E59-4E345DB884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7137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F599D-6C02-48E0-8201-93256B595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30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AEDC7E3-DEC9-4498-81FE-201C83A126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690688"/>
            <a:ext cx="5257800" cy="4729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E24D776-7FA7-4215-BC62-AA2523B364B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1566863"/>
            <a:ext cx="6096000" cy="5068889"/>
          </a:xfrm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4531778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Section Header">
    <p:bg>
      <p:bgPr>
        <a:gradFill>
          <a:gsLst>
            <a:gs pos="0">
              <a:srgbClr val="005CB9"/>
            </a:gs>
            <a:gs pos="35000">
              <a:srgbClr val="005CB9"/>
            </a:gs>
            <a:gs pos="100000">
              <a:srgbClr val="1F4E79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4640CF87-8DF6-4C8B-97AA-9ABBA6BC43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/>
          <a:stretch/>
        </p:blipFill>
        <p:spPr>
          <a:xfrm>
            <a:off x="1" y="6014859"/>
            <a:ext cx="12192000" cy="843141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13F4D1B-EF1A-49B9-B402-0B004EF26F3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5997388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title="Texas Department of State Health Services logo">
            <a:extLst>
              <a:ext uri="{FF2B5EF4-FFF2-40B4-BE49-F238E27FC236}">
                <a16:creationId xmlns:a16="http://schemas.microsoft.com/office/drawing/2014/main" id="{CBA3BA64-CAE0-4BE1-AAB8-D83A5CA4B1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" y="5979918"/>
            <a:ext cx="3236672" cy="8728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860611"/>
            <a:ext cx="10515600" cy="2873190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85900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E4B68-0B79-44AD-8CC1-FFCBDF4EF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B490E-881C-48B0-BCF6-F629AFBAF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45955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F599D-6C02-48E0-8201-93256B595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30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AEDC7E3-DEC9-4498-81FE-201C83A126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690688"/>
            <a:ext cx="5257800" cy="472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E24D776-7FA7-4215-BC62-AA2523B364B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1566863"/>
            <a:ext cx="6096000" cy="506888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8162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SHS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30FFC8C-FFA4-4B32-A71B-6DF399E157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69" b="8164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B0F96CC1-470A-4CE3-9A55-CB49B5FCDE6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171256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title="Texas Department of State Health Services logo">
            <a:extLst>
              <a:ext uri="{FF2B5EF4-FFF2-40B4-BE49-F238E27FC236}">
                <a16:creationId xmlns:a16="http://schemas.microsoft.com/office/drawing/2014/main" id="{A2B8BECE-B9F2-4BF8-901C-9069CB22B8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715" y="2096908"/>
            <a:ext cx="9888569" cy="266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446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BD1ED-4C0D-4577-AED5-A0A39410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25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53BCD-2F54-4A0A-9404-EB4BA9A7C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CE411C-1F59-47D8-A553-7FD149C1C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53895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27750-E989-42E1-85EA-B283ABB8F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14" y="27225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3CE5D-AEFD-4304-8BB8-521B2A475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4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F4435-131E-4F88-9269-C3FA6101F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8856AE-F49A-4C80-83E3-EC3B15C0D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D8EA7-F412-47B2-90FD-7A9C9762B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BA92D-FCC2-48A1-8A3D-C92BCE8BE6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227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64814-3467-4D26-BFFF-52A18F78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97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48625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51979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EC7CC-61B4-4A57-AEC1-6B45BD517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D82634-C662-4D30-A456-A3C406D01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46213"/>
            <a:ext cx="3932237" cy="44227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E74DC-C2C7-43A6-BBF0-AF07DE2D0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38275"/>
            <a:ext cx="6172200" cy="4422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07249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B3E45-7DCB-43D9-A8F6-F996162C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0EF7B0-00F0-41BA-B6CA-13DBCA778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288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F4763C-A6AC-4FC2-9B24-1D1A4CF76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16097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0205462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E4B68-0B79-44AD-8CC1-FFCBDF4EF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1135"/>
            <a:ext cx="9493135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B490E-881C-48B0-BCF6-F629AFBAF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38549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F599D-6C02-48E0-8201-93256B595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1300"/>
            <a:ext cx="951493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AEDC7E3-DEC9-4498-81FE-201C83A126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690688"/>
            <a:ext cx="5257800" cy="4729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E24D776-7FA7-4215-BC62-AA2523B364B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1566863"/>
            <a:ext cx="6096000" cy="5068889"/>
          </a:xfrm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63140589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BD1ED-4C0D-4577-AED5-A0A39410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7804" y="222250"/>
            <a:ext cx="98254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53BCD-2F54-4A0A-9404-EB4BA9A7C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CE411C-1F59-47D8-A553-7FD149C1C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55085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27750-E989-42E1-85EA-B283ABB8F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2256"/>
            <a:ext cx="94804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3CE5D-AEFD-4304-8BB8-521B2A475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4" y="1681163"/>
            <a:ext cx="5157787" cy="82391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F4435-131E-4F88-9269-C3FA6101F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8856AE-F49A-4C80-83E3-EC3B15C0D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D8EA7-F412-47B2-90FD-7A9C9762B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BA92D-FCC2-48A1-8A3D-C92BCE8BE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6F68FA-2583-4B95-8D25-58064512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March 27, 2024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5FE495-09D8-428E-9C45-A3BF074E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54E4-5A71-4511-84E9-33A1CA2A9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2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&amp; 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01F10DD-B56D-4580-8ED0-FA1631DEED4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9350" y="0"/>
            <a:ext cx="5962650" cy="662657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entagon 9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/>
        </p:nvSpPr>
        <p:spPr>
          <a:xfrm>
            <a:off x="0" y="1881937"/>
            <a:ext cx="6229350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  <p:sp>
        <p:nvSpPr>
          <p:cNvPr id="5" name="Slide Number Placeholder 13">
            <a:extLst>
              <a:ext uri="{FF2B5EF4-FFF2-40B4-BE49-F238E27FC236}">
                <a16:creationId xmlns:a16="http://schemas.microsoft.com/office/drawing/2014/main" id="{54587C9B-6163-E543-280F-385D335191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4725" y="6218590"/>
            <a:ext cx="438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6698-EAFE-4EF4-8E59-4E345DB8840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87797D8-4AB1-2F65-266B-4673B38A8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40279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64814-3467-4D26-BFFF-52A18F78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0975"/>
            <a:ext cx="9463177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7535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38793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EC7CC-61B4-4A57-AEC1-6B45BD517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D82634-C662-4D30-A456-A3C406D01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46213"/>
            <a:ext cx="3932237" cy="44227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E74DC-C2C7-43A6-BBF0-AF07DE2D0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38275"/>
            <a:ext cx="6172200" cy="4422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78538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B3E45-7DCB-43D9-A8F6-F996162C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0EF7B0-00F0-41BA-B6CA-13DBCA778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288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F4763C-A6AC-4FC2-9B24-1D1A4CF76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16097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820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7C08E-E5FC-4F14-993F-305CF8A4F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A4A68-A372-48AB-B631-1614C79B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6A655AA-EB69-4406-B886-8905A423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71405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89CE3-59F3-4862-823A-0FEB939B0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5863" y="1825625"/>
            <a:ext cx="434407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462D6-05EC-42BC-90B3-E1244B682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9728" y="1825625"/>
            <a:ext cx="434407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FFCB7-78F2-42A0-B3F8-7C78139E9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244305F-9E51-4C97-993B-6CFA7BD87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548758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FF2B2-B59F-4D5B-A313-235F016BE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27564" y="1857375"/>
            <a:ext cx="4405946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BA152-9EDA-4028-9FB3-1B5DFCFAC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27563" y="2505075"/>
            <a:ext cx="440594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FF0849-E536-4C9C-A18E-53D9F5C3E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49440" y="1857375"/>
            <a:ext cx="4405948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BC04F7-725C-41F9-A8AE-514B61337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49440" y="2505075"/>
            <a:ext cx="440594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B873F2-787E-4D79-B474-995E13D0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AF102D7-3CF1-4506-A572-0F149F76C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0509076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034204-8D8F-4BBA-A894-01CA6705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279DC7-45CD-4962-BAF3-9EA0BFF1F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719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7F793-1857-4684-9922-D6742A64826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13000" y="409575"/>
            <a:ext cx="9472613" cy="5689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73144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021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988DF98B-20B8-4A8B-B42A-3A01690B356B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181725" y="365125"/>
            <a:ext cx="5781675" cy="5811838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11" name="Pentagon 9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/>
        </p:nvSpPr>
        <p:spPr>
          <a:xfrm>
            <a:off x="0" y="1881937"/>
            <a:ext cx="6181725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  <p:sp>
        <p:nvSpPr>
          <p:cNvPr id="8" name="Slide Number Placeholder 13">
            <a:extLst>
              <a:ext uri="{FF2B5EF4-FFF2-40B4-BE49-F238E27FC236}">
                <a16:creationId xmlns:a16="http://schemas.microsoft.com/office/drawing/2014/main" id="{D79F3AEA-EA99-E336-B891-6513E10A9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4725" y="6218590"/>
            <a:ext cx="438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6698-EAFE-4EF4-8E59-4E345DB88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8936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22B5D5-FCFF-42FF-AE3D-76CF37FAA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77890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7AA98-2AF5-4BC2-9262-C4B6AFB91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1784" y="2049463"/>
            <a:ext cx="4932016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68D7E-257E-4871-AF53-6BBE721E8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A0B201C-AA90-47D5-96C6-0D8499E36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332936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4D9B1-AB0A-4034-96D1-1272B15D7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00" y="1894114"/>
            <a:ext cx="4357396" cy="432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9CA2B5-7745-4EE4-AA6B-4C0451540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83355" y="1"/>
            <a:ext cx="5408646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E3C69-5B65-4D5C-9592-62EF77FD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BB432F0-4273-4145-92A4-EE447DB1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365125"/>
            <a:ext cx="4357397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36787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D3D943-9064-4951-B936-9F56B4BCB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0C536-92FC-4E64-9194-22969EFD7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B27D1-BF3D-4ED3-8A08-CC7E8DE90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19A5C61-4DCC-422D-B66E-7FA5A8D32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73499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Section Header">
    <p:bg>
      <p:bgPr>
        <a:gradFill>
          <a:gsLst>
            <a:gs pos="0">
              <a:srgbClr val="005CB9"/>
            </a:gs>
            <a:gs pos="35000">
              <a:srgbClr val="005CB9"/>
            </a:gs>
            <a:gs pos="100000">
              <a:srgbClr val="1F4E79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4640CF87-8DF6-4C8B-97AA-9ABBA6BC43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/>
          <a:stretch/>
        </p:blipFill>
        <p:spPr>
          <a:xfrm>
            <a:off x="1" y="6014859"/>
            <a:ext cx="12192000" cy="843141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13F4D1B-EF1A-49B9-B402-0B004EF26F3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5997388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title="Texas Department of State Health Services logo">
            <a:extLst>
              <a:ext uri="{FF2B5EF4-FFF2-40B4-BE49-F238E27FC236}">
                <a16:creationId xmlns:a16="http://schemas.microsoft.com/office/drawing/2014/main" id="{CBA3BA64-CAE0-4BE1-AAB8-D83A5CA4B1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" y="5979918"/>
            <a:ext cx="3236672" cy="8728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860611"/>
            <a:ext cx="10515600" cy="2873190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2FE2D-EC07-4B38-9F3D-0808B11B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96225" y="6288648"/>
            <a:ext cx="4114800" cy="365125"/>
          </a:xfrm>
        </p:spPr>
        <p:txBody>
          <a:bodyPr anchor="b" anchorCtr="1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27621561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7C08E-E5FC-4F14-993F-305CF8A4F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A4A68-A372-48AB-B631-1614C79B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6A655AA-EB69-4406-B886-8905A423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152898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6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89CE3-59F3-4862-823A-0FEB939B0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5863" y="1825625"/>
            <a:ext cx="434407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462D6-05EC-42BC-90B3-E1244B682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9728" y="1825625"/>
            <a:ext cx="434407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FFCB7-78F2-42A0-B3F8-7C78139E9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244305F-9E51-4C97-993B-6CFA7BD87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6936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6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FF2B2-B59F-4D5B-A313-235F016BE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27564" y="1857375"/>
            <a:ext cx="4405946" cy="647700"/>
          </a:xfrm>
        </p:spPr>
        <p:txBody>
          <a:bodyPr anchor="b"/>
          <a:lstStyle>
            <a:lvl1pPr marL="0" indent="0">
              <a:buNone/>
              <a:defRPr sz="2195" b="1"/>
            </a:lvl1pPr>
            <a:lvl2pPr marL="418201" indent="0">
              <a:buNone/>
              <a:defRPr sz="1829" b="1"/>
            </a:lvl2pPr>
            <a:lvl3pPr marL="836402" indent="0">
              <a:buNone/>
              <a:defRPr sz="1646" b="1"/>
            </a:lvl3pPr>
            <a:lvl4pPr marL="1254603" indent="0">
              <a:buNone/>
              <a:defRPr sz="1464" b="1"/>
            </a:lvl4pPr>
            <a:lvl5pPr marL="1672803" indent="0">
              <a:buNone/>
              <a:defRPr sz="1464" b="1"/>
            </a:lvl5pPr>
            <a:lvl6pPr marL="2091004" indent="0">
              <a:buNone/>
              <a:defRPr sz="1464" b="1"/>
            </a:lvl6pPr>
            <a:lvl7pPr marL="2509205" indent="0">
              <a:buNone/>
              <a:defRPr sz="1464" b="1"/>
            </a:lvl7pPr>
            <a:lvl8pPr marL="2927406" indent="0">
              <a:buNone/>
              <a:defRPr sz="1464" b="1"/>
            </a:lvl8pPr>
            <a:lvl9pPr marL="3345607" indent="0">
              <a:buNone/>
              <a:defRPr sz="14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BA152-9EDA-4028-9FB3-1B5DFCFAC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27565" y="2505075"/>
            <a:ext cx="440594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FF0849-E536-4C9C-A18E-53D9F5C3E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49440" y="1857375"/>
            <a:ext cx="4405948" cy="647700"/>
          </a:xfrm>
        </p:spPr>
        <p:txBody>
          <a:bodyPr anchor="b"/>
          <a:lstStyle>
            <a:lvl1pPr marL="0" indent="0">
              <a:buNone/>
              <a:defRPr sz="2195" b="1"/>
            </a:lvl1pPr>
            <a:lvl2pPr marL="418201" indent="0">
              <a:buNone/>
              <a:defRPr sz="1829" b="1"/>
            </a:lvl2pPr>
            <a:lvl3pPr marL="836402" indent="0">
              <a:buNone/>
              <a:defRPr sz="1646" b="1"/>
            </a:lvl3pPr>
            <a:lvl4pPr marL="1254603" indent="0">
              <a:buNone/>
              <a:defRPr sz="1464" b="1"/>
            </a:lvl4pPr>
            <a:lvl5pPr marL="1672803" indent="0">
              <a:buNone/>
              <a:defRPr sz="1464" b="1"/>
            </a:lvl5pPr>
            <a:lvl6pPr marL="2091004" indent="0">
              <a:buNone/>
              <a:defRPr sz="1464" b="1"/>
            </a:lvl6pPr>
            <a:lvl7pPr marL="2509205" indent="0">
              <a:buNone/>
              <a:defRPr sz="1464" b="1"/>
            </a:lvl7pPr>
            <a:lvl8pPr marL="2927406" indent="0">
              <a:buNone/>
              <a:defRPr sz="1464" b="1"/>
            </a:lvl8pPr>
            <a:lvl9pPr marL="3345607" indent="0">
              <a:buNone/>
              <a:defRPr sz="14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BC04F7-725C-41F9-A8AE-514B61337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49442" y="2505075"/>
            <a:ext cx="440594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B873F2-787E-4D79-B474-995E13D0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AF102D7-3CF1-4506-A572-0F149F76C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100239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034204-8D8F-4BBA-A894-01CA6705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279DC7-45CD-4962-BAF3-9EA0BFF1F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9705587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3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6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46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6" y="5289193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7F793-1857-4684-9922-D6742A64826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13002" y="409575"/>
            <a:ext cx="9472613" cy="5689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744962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3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6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46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6" y="5289193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744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martArt Placeholder 5">
            <a:extLst>
              <a:ext uri="{FF2B5EF4-FFF2-40B4-BE49-F238E27FC236}">
                <a16:creationId xmlns:a16="http://schemas.microsoft.com/office/drawing/2014/main" id="{93B84CD7-E3DE-4EAD-B020-8FA723115259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6191250" y="365124"/>
            <a:ext cx="5899150" cy="5811837"/>
          </a:xfr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  <p:sp>
        <p:nvSpPr>
          <p:cNvPr id="11" name="Pentagon 9" title="&quot;&quot;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/>
        </p:nvSpPr>
        <p:spPr>
          <a:xfrm>
            <a:off x="0" y="1493277"/>
            <a:ext cx="6191250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  <p:sp>
        <p:nvSpPr>
          <p:cNvPr id="7" name="Slide Number Placeholder 13">
            <a:extLst>
              <a:ext uri="{FF2B5EF4-FFF2-40B4-BE49-F238E27FC236}">
                <a16:creationId xmlns:a16="http://schemas.microsoft.com/office/drawing/2014/main" id="{AE5AD7DC-2ABA-6D85-3BBF-CFF87A716922}"/>
              </a:ext>
            </a:extLst>
          </p:cNvPr>
          <p:cNvSpPr txBox="1">
            <a:spLocks/>
          </p:cNvSpPr>
          <p:nvPr userDrawn="1"/>
        </p:nvSpPr>
        <p:spPr>
          <a:xfrm>
            <a:off x="11134725" y="6218590"/>
            <a:ext cx="438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1B6698-EAFE-4EF4-8E59-4E345DB884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78094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22B5D5-FCFF-42FF-AE3D-76CF37FAA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77892" y="2049462"/>
            <a:ext cx="3932237" cy="3811588"/>
          </a:xfrm>
        </p:spPr>
        <p:txBody>
          <a:bodyPr/>
          <a:lstStyle>
            <a:lvl1pPr marL="0" indent="0">
              <a:buNone/>
              <a:defRPr sz="1464"/>
            </a:lvl1pPr>
            <a:lvl2pPr marL="418201" indent="0">
              <a:buNone/>
              <a:defRPr sz="1281"/>
            </a:lvl2pPr>
            <a:lvl3pPr marL="836402" indent="0">
              <a:buNone/>
              <a:defRPr sz="1098"/>
            </a:lvl3pPr>
            <a:lvl4pPr marL="1254603" indent="0">
              <a:buNone/>
              <a:defRPr sz="915"/>
            </a:lvl4pPr>
            <a:lvl5pPr marL="1672803" indent="0">
              <a:buNone/>
              <a:defRPr sz="915"/>
            </a:lvl5pPr>
            <a:lvl6pPr marL="2091004" indent="0">
              <a:buNone/>
              <a:defRPr sz="915"/>
            </a:lvl6pPr>
            <a:lvl7pPr marL="2509205" indent="0">
              <a:buNone/>
              <a:defRPr sz="915"/>
            </a:lvl7pPr>
            <a:lvl8pPr marL="2927406" indent="0">
              <a:buNone/>
              <a:defRPr sz="915"/>
            </a:lvl8pPr>
            <a:lvl9pPr marL="3345607" indent="0">
              <a:buNone/>
              <a:defRPr sz="91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7AA98-2AF5-4BC2-9262-C4B6AFB91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1784" y="2049463"/>
            <a:ext cx="4932016" cy="3811588"/>
          </a:xfrm>
        </p:spPr>
        <p:txBody>
          <a:bodyPr/>
          <a:lstStyle>
            <a:lvl1pPr>
              <a:defRPr sz="2927"/>
            </a:lvl1pPr>
            <a:lvl2pPr>
              <a:defRPr sz="2561"/>
            </a:lvl2pPr>
            <a:lvl3pPr>
              <a:defRPr sz="2195"/>
            </a:lvl3pPr>
            <a:lvl4pPr>
              <a:defRPr sz="1829"/>
            </a:lvl4pPr>
            <a:lvl5pPr>
              <a:defRPr sz="1829"/>
            </a:lvl5pPr>
            <a:lvl6pPr>
              <a:defRPr sz="1829"/>
            </a:lvl6pPr>
            <a:lvl7pPr>
              <a:defRPr sz="1829"/>
            </a:lvl7pPr>
            <a:lvl8pPr>
              <a:defRPr sz="1829"/>
            </a:lvl8pPr>
            <a:lvl9pPr>
              <a:defRPr sz="182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68D7E-257E-4871-AF53-6BBE721E8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A0B201C-AA90-47D5-96C6-0D8499E36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557939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4D9B1-AB0A-4034-96D1-1272B15D7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00" y="1894114"/>
            <a:ext cx="4357396" cy="4325710"/>
          </a:xfrm>
        </p:spPr>
        <p:txBody>
          <a:bodyPr/>
          <a:lstStyle>
            <a:lvl1pPr marL="0" indent="0">
              <a:buNone/>
              <a:defRPr sz="1464"/>
            </a:lvl1pPr>
            <a:lvl2pPr marL="418201" indent="0">
              <a:buNone/>
              <a:defRPr sz="1281"/>
            </a:lvl2pPr>
            <a:lvl3pPr marL="836402" indent="0">
              <a:buNone/>
              <a:defRPr sz="1098"/>
            </a:lvl3pPr>
            <a:lvl4pPr marL="1254603" indent="0">
              <a:buNone/>
              <a:defRPr sz="915"/>
            </a:lvl4pPr>
            <a:lvl5pPr marL="1672803" indent="0">
              <a:buNone/>
              <a:defRPr sz="915"/>
            </a:lvl5pPr>
            <a:lvl6pPr marL="2091004" indent="0">
              <a:buNone/>
              <a:defRPr sz="915"/>
            </a:lvl6pPr>
            <a:lvl7pPr marL="2509205" indent="0">
              <a:buNone/>
              <a:defRPr sz="915"/>
            </a:lvl7pPr>
            <a:lvl8pPr marL="2927406" indent="0">
              <a:buNone/>
              <a:defRPr sz="915"/>
            </a:lvl8pPr>
            <a:lvl9pPr marL="3345607" indent="0">
              <a:buNone/>
              <a:defRPr sz="91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9CA2B5-7745-4EE4-AA6B-4C0451540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83355" y="1"/>
            <a:ext cx="5408646" cy="6858000"/>
          </a:xfrm>
        </p:spPr>
        <p:txBody>
          <a:bodyPr/>
          <a:lstStyle>
            <a:lvl1pPr marL="0" indent="0">
              <a:buNone/>
              <a:defRPr sz="2927"/>
            </a:lvl1pPr>
            <a:lvl2pPr marL="418201" indent="0">
              <a:buNone/>
              <a:defRPr sz="2561"/>
            </a:lvl2pPr>
            <a:lvl3pPr marL="836402" indent="0">
              <a:buNone/>
              <a:defRPr sz="2195"/>
            </a:lvl3pPr>
            <a:lvl4pPr marL="1254603" indent="0">
              <a:buNone/>
              <a:defRPr sz="1829"/>
            </a:lvl4pPr>
            <a:lvl5pPr marL="1672803" indent="0">
              <a:buNone/>
              <a:defRPr sz="1829"/>
            </a:lvl5pPr>
            <a:lvl6pPr marL="2091004" indent="0">
              <a:buNone/>
              <a:defRPr sz="1829"/>
            </a:lvl6pPr>
            <a:lvl7pPr marL="2509205" indent="0">
              <a:buNone/>
              <a:defRPr sz="1829"/>
            </a:lvl7pPr>
            <a:lvl8pPr marL="2927406" indent="0">
              <a:buNone/>
              <a:defRPr sz="1829"/>
            </a:lvl8pPr>
            <a:lvl9pPr marL="3345607" indent="0">
              <a:buNone/>
              <a:defRPr sz="1829"/>
            </a:lvl9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E3C69-5B65-4D5C-9592-62EF77FD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BB432F0-4273-4145-92A4-EE447DB1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2" y="365126"/>
            <a:ext cx="4357397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273700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D3D943-9064-4951-B936-9F56B4BCB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0C536-92FC-4E64-9194-22969EFD7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B27D1-BF3D-4ED3-8A08-CC7E8DE90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19A5C61-4DCC-422D-B66E-7FA5A8D32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9495831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F0F69E-33C8-46AD-AFE8-E682F31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042E3-8A59-4CF8-BACD-284F3D6047A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195" b="1">
                <a:solidFill>
                  <a:srgbClr val="3F5763"/>
                </a:solidFill>
              </a:defRPr>
            </a:lvl1pPr>
            <a:lvl2pPr marL="418201" indent="0">
              <a:buNone/>
              <a:defRPr sz="1829" b="1"/>
            </a:lvl2pPr>
            <a:lvl3pPr marL="836402" indent="0">
              <a:buNone/>
              <a:defRPr sz="1646" b="1"/>
            </a:lvl3pPr>
            <a:lvl4pPr marL="1254603" indent="0">
              <a:buNone/>
              <a:defRPr sz="1464" b="1"/>
            </a:lvl4pPr>
            <a:lvl5pPr marL="1672803" indent="0">
              <a:buNone/>
              <a:defRPr sz="1464" b="1"/>
            </a:lvl5pPr>
            <a:lvl6pPr marL="2091004" indent="0">
              <a:buNone/>
              <a:defRPr sz="1464" b="1"/>
            </a:lvl6pPr>
            <a:lvl7pPr marL="2509205" indent="0">
              <a:buNone/>
              <a:defRPr sz="1464" b="1"/>
            </a:lvl7pPr>
            <a:lvl8pPr marL="2927406" indent="0">
              <a:buNone/>
              <a:defRPr sz="1464" b="1"/>
            </a:lvl8pPr>
            <a:lvl9pPr marL="3345607" indent="0">
              <a:buNone/>
              <a:defRPr sz="1464" b="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85664-0946-473B-868A-BEEF5B704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B17778-023B-49CB-BE94-DEB9D1F32C9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195" b="1">
                <a:solidFill>
                  <a:srgbClr val="3F5763"/>
                </a:solidFill>
              </a:defRPr>
            </a:lvl1pPr>
            <a:lvl2pPr marL="418201" indent="0">
              <a:buNone/>
              <a:defRPr sz="1829" b="1"/>
            </a:lvl2pPr>
            <a:lvl3pPr marL="836402" indent="0">
              <a:buNone/>
              <a:defRPr sz="1646" b="1"/>
            </a:lvl3pPr>
            <a:lvl4pPr marL="1254603" indent="0">
              <a:buNone/>
              <a:defRPr sz="1464" b="1"/>
            </a:lvl4pPr>
            <a:lvl5pPr marL="1672803" indent="0">
              <a:buNone/>
              <a:defRPr sz="1464" b="1"/>
            </a:lvl5pPr>
            <a:lvl6pPr marL="2091004" indent="0">
              <a:buNone/>
              <a:defRPr sz="1464" b="1"/>
            </a:lvl6pPr>
            <a:lvl7pPr marL="2509205" indent="0">
              <a:buNone/>
              <a:defRPr sz="1464" b="1"/>
            </a:lvl7pPr>
            <a:lvl8pPr marL="2927406" indent="0">
              <a:buNone/>
              <a:defRPr sz="1464" b="1"/>
            </a:lvl8pPr>
            <a:lvl9pPr marL="3345607" indent="0">
              <a:buNone/>
              <a:defRPr sz="1464" b="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2EBC45-D549-45B7-9284-C4D9BD44F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D8CA6-BCA5-4C41-AE0B-6F8E3F3E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05082F-CA85-447C-980B-AF8AD0CF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9554CB-67B2-405D-AA12-5203EF6B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85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82CF4-D412-4779-B721-D677D66C3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3E62DF9-FC82-4F23-899A-C9F89F8829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66750" y="742950"/>
            <a:ext cx="10858500" cy="5372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12573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SHS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576194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B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7883" y="625852"/>
            <a:ext cx="10003615" cy="304623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1829" kern="0" spc="137">
                <a:solidFill>
                  <a:schemeClr val="tx1"/>
                </a:solidFill>
                <a:latin typeface="+mj-lt"/>
                <a:ea typeface="Roboto Medium" panose="02000000000000000000" pitchFamily="2" charset="0"/>
              </a:defRPr>
            </a:lvl1pPr>
          </a:lstStyle>
          <a:p>
            <a:pPr lvl="0"/>
            <a:endParaRPr lang="id-ID"/>
          </a:p>
        </p:txBody>
      </p:sp>
      <p:sp>
        <p:nvSpPr>
          <p:cNvPr id="10" name="Rounded Rectangle 9"/>
          <p:cNvSpPr/>
          <p:nvPr userDrawn="1"/>
        </p:nvSpPr>
        <p:spPr>
          <a:xfrm>
            <a:off x="11515583" y="6303058"/>
            <a:ext cx="343044" cy="298739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6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236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8" y="6257743"/>
            <a:ext cx="431079" cy="389083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915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defTabSz="836402">
              <a:defRPr/>
            </a:pPr>
            <a:fld id="{FCEE2C88-6C8F-484D-AF69-578F576B1F44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 defTabSz="836402"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279769" y="5785159"/>
            <a:ext cx="1378904" cy="23314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l" defTabSz="836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15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+mn-cs"/>
              </a:rPr>
              <a:t>HHSC IT – Governance</a:t>
            </a:r>
            <a:endParaRPr kumimoji="0" lang="id-ID" sz="915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+mn-cs"/>
            </a:endParaRP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50582" y="415428"/>
            <a:ext cx="9990916" cy="1531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098" kern="0" spc="183">
                <a:solidFill>
                  <a:schemeClr val="tx1"/>
                </a:solidFill>
                <a:latin typeface="+mn-lt"/>
                <a:ea typeface="Roboto Light" panose="02000000000000000000" pitchFamily="2" charset="0"/>
              </a:defRPr>
            </a:lvl1pPr>
          </a:lstStyle>
          <a:p>
            <a:pPr lvl="0"/>
            <a:endParaRPr lang="id-ID"/>
          </a:p>
        </p:txBody>
      </p:sp>
      <p:sp>
        <p:nvSpPr>
          <p:cNvPr id="11" name="Rectangle 10"/>
          <p:cNvSpPr/>
          <p:nvPr userDrawn="1"/>
        </p:nvSpPr>
        <p:spPr>
          <a:xfrm>
            <a:off x="650581" y="1016000"/>
            <a:ext cx="639758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3638" tIns="41819" rIns="83638" bIns="418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36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236" b="0" i="0" u="none" strike="noStrike" kern="1200" cap="none" spc="0" normalizeH="0" baseline="0" noProof="0">
              <a:ln>
                <a:noFill/>
              </a:ln>
              <a:solidFill>
                <a:srgbClr val="118CE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1F293F-98CC-4E85-9551-0B61EF6F647E}"/>
              </a:ext>
            </a:extLst>
          </p:cNvPr>
          <p:cNvSpPr/>
          <p:nvPr userDrawn="1"/>
        </p:nvSpPr>
        <p:spPr>
          <a:xfrm>
            <a:off x="637883" y="987721"/>
            <a:ext cx="10833531" cy="1828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6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46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7FBBD937-0AC2-4BEC-9776-575CB2AD278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69949" y="6329174"/>
            <a:ext cx="8194955" cy="246221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915" kern="0" spc="137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endParaRPr lang="id-ID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2CD1DC6-62AA-4CE0-8D7D-890C695D336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0877" y="1371600"/>
            <a:ext cx="10820537" cy="45815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46">
                <a:solidFill>
                  <a:schemeClr val="tx1"/>
                </a:solidFill>
              </a:defRPr>
            </a:lvl1pPr>
            <a:lvl2pPr marL="627270" indent="-209090">
              <a:buFont typeface="Courier New" panose="02070309020205020404" pitchFamily="49" charset="0"/>
              <a:buChar char="o"/>
              <a:defRPr sz="1464">
                <a:solidFill>
                  <a:schemeClr val="tx1"/>
                </a:solidFill>
              </a:defRPr>
            </a:lvl2pPr>
            <a:lvl3pPr marL="1045449" indent="-209090">
              <a:buFont typeface="Wingdings" panose="05000000000000000000" pitchFamily="2" charset="2"/>
              <a:buChar char="§"/>
              <a:defRPr sz="1281">
                <a:solidFill>
                  <a:schemeClr val="tx1"/>
                </a:solidFill>
              </a:defRPr>
            </a:lvl3pPr>
            <a:lvl4pPr marL="1463630" indent="-209090">
              <a:buFont typeface="Wingdings" panose="05000000000000000000" pitchFamily="2" charset="2"/>
              <a:buChar char="q"/>
              <a:defRPr sz="1098">
                <a:solidFill>
                  <a:schemeClr val="tx1"/>
                </a:solidFill>
              </a:defRPr>
            </a:lvl4pPr>
            <a:lvl5pPr marL="1881810" indent="-209090">
              <a:buFont typeface="Wingdings" panose="05000000000000000000" pitchFamily="2" charset="2"/>
              <a:buChar char="v"/>
              <a:defRPr sz="1098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BB3E648-1FF3-4F4E-B0C3-FB07A80F69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" t="7275" r="72806" b="65068"/>
          <a:stretch/>
        </p:blipFill>
        <p:spPr>
          <a:xfrm flipH="1" flipV="1">
            <a:off x="10641499" y="1"/>
            <a:ext cx="1550503" cy="80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6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 type="title">
  <p:cSld name="1_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1557867" y="2980946"/>
            <a:ext cx="9144000" cy="2023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Rockwell"/>
              <a:buNone/>
              <a:defRPr sz="6403" b="1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1557867" y="5068961"/>
            <a:ext cx="9144000" cy="1095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915"/>
              </a:spcBef>
              <a:spcAft>
                <a:spcPts val="0"/>
              </a:spcAft>
              <a:buClr>
                <a:schemeClr val="dk2"/>
              </a:buClr>
              <a:buSzPts val="3600"/>
              <a:buNone/>
              <a:defRPr sz="3293" b="1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829"/>
            </a:lvl2pPr>
            <a:lvl3pPr lvl="2" algn="ctr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646"/>
            </a:lvl3pPr>
            <a:lvl4pPr lvl="3" algn="ctr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464"/>
            </a:lvl4pPr>
            <a:lvl5pPr lvl="4" algn="ctr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464"/>
            </a:lvl5pPr>
            <a:lvl6pPr lvl="5" algn="ctr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64"/>
            </a:lvl6pPr>
            <a:lvl7pPr lvl="6" algn="ctr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64"/>
            </a:lvl7pPr>
            <a:lvl8pPr lvl="7" algn="ctr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64"/>
            </a:lvl8pPr>
            <a:lvl9pPr lvl="8" algn="ctr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64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1" name="Google Shape;21;p13"/>
          <p:cNvCxnSpPr/>
          <p:nvPr/>
        </p:nvCxnSpPr>
        <p:spPr>
          <a:xfrm>
            <a:off x="1557867" y="5035539"/>
            <a:ext cx="9144000" cy="2238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58958840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2"/>
          <p:cNvSpPr txBox="1">
            <a:spLocks noGrp="1"/>
          </p:cNvSpPr>
          <p:nvPr>
            <p:ph type="title"/>
          </p:nvPr>
        </p:nvSpPr>
        <p:spPr>
          <a:xfrm>
            <a:off x="2965344" y="613102"/>
            <a:ext cx="8388457" cy="7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Rockwell"/>
              <a:buNone/>
              <a:defRPr sz="4574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2"/>
          <p:cNvSpPr txBox="1">
            <a:spLocks noGrp="1"/>
          </p:cNvSpPr>
          <p:nvPr>
            <p:ph type="body" idx="1"/>
          </p:nvPr>
        </p:nvSpPr>
        <p:spPr>
          <a:xfrm>
            <a:off x="2995047" y="1868493"/>
            <a:ext cx="838975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18201" lvl="0" indent="-348501" algn="l">
              <a:lnSpc>
                <a:spcPct val="90000"/>
              </a:lnSpc>
              <a:spcBef>
                <a:spcPts val="915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ckwell"/>
              <a:buAutoNum type="arabicPeriod"/>
              <a:defRPr sz="2195"/>
            </a:lvl1pPr>
            <a:lvl2pPr marL="836402" lvl="1" indent="-348501" algn="l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ckwell"/>
              <a:buAutoNum type="alphaLcPeriod"/>
              <a:defRPr sz="2195"/>
            </a:lvl2pPr>
            <a:lvl3pPr marL="1254603" lvl="2" indent="-348501" algn="l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ckwell"/>
              <a:buAutoNum type="romanLcPeriod"/>
              <a:defRPr sz="2195"/>
            </a:lvl3pPr>
            <a:lvl4pPr marL="1672803" lvl="3" indent="-348501" algn="l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ckwell"/>
              <a:buAutoNum type="arabicPeriod"/>
              <a:defRPr sz="2195"/>
            </a:lvl4pPr>
            <a:lvl5pPr marL="2091004" lvl="4" indent="-348501" algn="l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ckwell"/>
              <a:buAutoNum type="arabicPeriod"/>
              <a:defRPr sz="2195"/>
            </a:lvl5pPr>
            <a:lvl6pPr marL="2509205" lvl="5" indent="-313651" algn="l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27406" lvl="6" indent="-313651" algn="l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345607" lvl="7" indent="-313651" algn="l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763808" lvl="8" indent="-313651" algn="l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32"/>
          <p:cNvSpPr txBox="1">
            <a:spLocks noGrp="1"/>
          </p:cNvSpPr>
          <p:nvPr>
            <p:ph type="dt" idx="10"/>
          </p:nvPr>
        </p:nvSpPr>
        <p:spPr>
          <a:xfrm>
            <a:off x="2995044" y="6356355"/>
            <a:ext cx="138713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ftr" idx="11"/>
          </p:nvPr>
        </p:nvSpPr>
        <p:spPr>
          <a:xfrm>
            <a:off x="4486015" y="6356355"/>
            <a:ext cx="579110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10380955" y="6356355"/>
            <a:ext cx="97284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2" name="Google Shape;72;p32"/>
          <p:cNvCxnSpPr/>
          <p:nvPr/>
        </p:nvCxnSpPr>
        <p:spPr>
          <a:xfrm rot="10800000" flipH="1">
            <a:off x="2965344" y="1385290"/>
            <a:ext cx="8388457" cy="5475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71498536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y B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7883" y="625852"/>
            <a:ext cx="10003615" cy="304623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1829" kern="0" spc="137">
                <a:solidFill>
                  <a:schemeClr val="tx1"/>
                </a:solidFill>
                <a:latin typeface="+mj-lt"/>
                <a:ea typeface="Roboto Medium" panose="02000000000000000000" pitchFamily="2" charset="0"/>
              </a:defRPr>
            </a:lvl1pPr>
          </a:lstStyle>
          <a:p>
            <a:pPr lvl="0"/>
            <a:endParaRPr lang="id-ID"/>
          </a:p>
        </p:txBody>
      </p:sp>
      <p:sp>
        <p:nvSpPr>
          <p:cNvPr id="10" name="Rounded Rectangle 9"/>
          <p:cNvSpPr/>
          <p:nvPr userDrawn="1"/>
        </p:nvSpPr>
        <p:spPr>
          <a:xfrm>
            <a:off x="11515583" y="6303058"/>
            <a:ext cx="343044" cy="298739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6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236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8" y="6257743"/>
            <a:ext cx="431079" cy="389083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915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>
              <a:defRPr/>
            </a:pPr>
            <a:fld id="{FCEE2C88-6C8F-484D-AF69-578F576B1F44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279769" y="6335714"/>
            <a:ext cx="1378904" cy="23314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l" defTabSz="836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15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+mn-cs"/>
              </a:rPr>
              <a:t>HHSC IT – Governance</a:t>
            </a:r>
            <a:endParaRPr kumimoji="0" lang="id-ID" sz="915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+mn-cs"/>
            </a:endParaRP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50582" y="415428"/>
            <a:ext cx="9990916" cy="1531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098" kern="0" spc="183">
                <a:solidFill>
                  <a:schemeClr val="tx1"/>
                </a:solidFill>
                <a:latin typeface="+mn-lt"/>
                <a:ea typeface="Roboto Light" panose="02000000000000000000" pitchFamily="2" charset="0"/>
              </a:defRPr>
            </a:lvl1pPr>
          </a:lstStyle>
          <a:p>
            <a:pPr lvl="0"/>
            <a:endParaRPr lang="id-ID"/>
          </a:p>
        </p:txBody>
      </p:sp>
      <p:sp>
        <p:nvSpPr>
          <p:cNvPr id="11" name="Rectangle 10"/>
          <p:cNvSpPr/>
          <p:nvPr userDrawn="1"/>
        </p:nvSpPr>
        <p:spPr>
          <a:xfrm>
            <a:off x="650581" y="1016000"/>
            <a:ext cx="639758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3638" tIns="41819" rIns="83638" bIns="418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36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236" b="0" i="0" u="none" strike="noStrike" kern="1200" cap="none" spc="0" normalizeH="0" baseline="0" noProof="0">
              <a:ln>
                <a:noFill/>
              </a:ln>
              <a:solidFill>
                <a:srgbClr val="118CE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1F293F-98CC-4E85-9551-0B61EF6F647E}"/>
              </a:ext>
            </a:extLst>
          </p:cNvPr>
          <p:cNvSpPr/>
          <p:nvPr userDrawn="1"/>
        </p:nvSpPr>
        <p:spPr>
          <a:xfrm>
            <a:off x="637883" y="987721"/>
            <a:ext cx="10833531" cy="1828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6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46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7FBBD937-0AC2-4BEC-9776-575CB2AD278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69949" y="6329174"/>
            <a:ext cx="8194955" cy="246221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915" kern="0" spc="137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endParaRPr lang="id-ID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2CD1DC6-62AA-4CE0-8D7D-890C695D336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0877" y="1371600"/>
            <a:ext cx="10820537" cy="45815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46">
                <a:solidFill>
                  <a:schemeClr val="tx1"/>
                </a:solidFill>
              </a:defRPr>
            </a:lvl1pPr>
            <a:lvl2pPr marL="627270" indent="-209090">
              <a:buFont typeface="Courier New" panose="02070309020205020404" pitchFamily="49" charset="0"/>
              <a:buChar char="o"/>
              <a:defRPr sz="1464">
                <a:solidFill>
                  <a:schemeClr val="tx1"/>
                </a:solidFill>
              </a:defRPr>
            </a:lvl2pPr>
            <a:lvl3pPr marL="1045449" indent="-209090">
              <a:buFont typeface="Wingdings" panose="05000000000000000000" pitchFamily="2" charset="2"/>
              <a:buChar char="§"/>
              <a:defRPr sz="1281">
                <a:solidFill>
                  <a:schemeClr val="tx1"/>
                </a:solidFill>
              </a:defRPr>
            </a:lvl3pPr>
            <a:lvl4pPr marL="1463630" indent="-209090">
              <a:buFont typeface="Wingdings" panose="05000000000000000000" pitchFamily="2" charset="2"/>
              <a:buChar char="q"/>
              <a:defRPr sz="1098">
                <a:solidFill>
                  <a:schemeClr val="tx1"/>
                </a:solidFill>
              </a:defRPr>
            </a:lvl4pPr>
            <a:lvl5pPr marL="1881810" indent="-209090">
              <a:buFont typeface="Wingdings" panose="05000000000000000000" pitchFamily="2" charset="2"/>
              <a:buChar char="v"/>
              <a:defRPr sz="1098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BB3E648-1FF3-4F4E-B0C3-FB07A80F69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" t="7275" r="72806" b="65068"/>
          <a:stretch/>
        </p:blipFill>
        <p:spPr>
          <a:xfrm flipH="1" flipV="1">
            <a:off x="10641499" y="1"/>
            <a:ext cx="1550503" cy="80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56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F0F69E-33C8-46AD-AFE8-E682F31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042E3-8A59-4CF8-BACD-284F3D6047A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F57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85664-0946-473B-868A-BEEF5B704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B17778-023B-49CB-BE94-DEB9D1F32C9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F57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2EBC45-D549-45B7-9284-C4D9BD44F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Pentagon 9" title="&quot;&quot;">
            <a:extLst>
              <a:ext uri="{FF2B5EF4-FFF2-40B4-BE49-F238E27FC236}">
                <a16:creationId xmlns:a16="http://schemas.microsoft.com/office/drawing/2014/main" id="{227EE276-2340-47AD-808D-8111F32104A8}"/>
              </a:ext>
            </a:extLst>
          </p:cNvPr>
          <p:cNvSpPr/>
          <p:nvPr/>
        </p:nvSpPr>
        <p:spPr>
          <a:xfrm>
            <a:off x="0" y="1633333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  <p:sp>
        <p:nvSpPr>
          <p:cNvPr id="18" name="Slide Number Placeholder 13">
            <a:extLst>
              <a:ext uri="{FF2B5EF4-FFF2-40B4-BE49-F238E27FC236}">
                <a16:creationId xmlns:a16="http://schemas.microsoft.com/office/drawing/2014/main" id="{91C180D1-DDD5-0C4B-3EA4-96248C44B5CC}"/>
              </a:ext>
            </a:extLst>
          </p:cNvPr>
          <p:cNvSpPr txBox="1">
            <a:spLocks/>
          </p:cNvSpPr>
          <p:nvPr userDrawn="1"/>
        </p:nvSpPr>
        <p:spPr>
          <a:xfrm>
            <a:off x="11134725" y="6218590"/>
            <a:ext cx="438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1B6698-EAFE-4EF4-8E59-4E345DB884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5116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 type="title">
  <p:cSld name="2_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1557867" y="2980946"/>
            <a:ext cx="9144000" cy="2023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Rockwell"/>
              <a:buNone/>
              <a:defRPr sz="6403" b="1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1557867" y="5068961"/>
            <a:ext cx="9144000" cy="1095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915"/>
              </a:spcBef>
              <a:spcAft>
                <a:spcPts val="0"/>
              </a:spcAft>
              <a:buClr>
                <a:schemeClr val="dk2"/>
              </a:buClr>
              <a:buSzPts val="3600"/>
              <a:buNone/>
              <a:defRPr sz="3293" b="1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829"/>
            </a:lvl2pPr>
            <a:lvl3pPr lvl="2" algn="ctr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646"/>
            </a:lvl3pPr>
            <a:lvl4pPr lvl="3" algn="ctr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464"/>
            </a:lvl4pPr>
            <a:lvl5pPr lvl="4" algn="ctr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464"/>
            </a:lvl5pPr>
            <a:lvl6pPr lvl="5" algn="ctr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64"/>
            </a:lvl6pPr>
            <a:lvl7pPr lvl="6" algn="ctr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64"/>
            </a:lvl7pPr>
            <a:lvl8pPr lvl="7" algn="ctr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64"/>
            </a:lvl8pPr>
            <a:lvl9pPr lvl="8" algn="ctr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64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1" name="Google Shape;21;p13"/>
          <p:cNvCxnSpPr/>
          <p:nvPr/>
        </p:nvCxnSpPr>
        <p:spPr>
          <a:xfrm>
            <a:off x="1557867" y="5035539"/>
            <a:ext cx="9144000" cy="2238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62299258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2_Title and Conte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2"/>
          <p:cNvSpPr txBox="1">
            <a:spLocks noGrp="1"/>
          </p:cNvSpPr>
          <p:nvPr>
            <p:ph type="title"/>
          </p:nvPr>
        </p:nvSpPr>
        <p:spPr>
          <a:xfrm>
            <a:off x="2965344" y="613102"/>
            <a:ext cx="8388457" cy="7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Rockwell"/>
              <a:buNone/>
              <a:defRPr sz="4574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2"/>
          <p:cNvSpPr txBox="1">
            <a:spLocks noGrp="1"/>
          </p:cNvSpPr>
          <p:nvPr>
            <p:ph type="body" idx="1"/>
          </p:nvPr>
        </p:nvSpPr>
        <p:spPr>
          <a:xfrm>
            <a:off x="2995047" y="1868493"/>
            <a:ext cx="838975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18201" lvl="0" indent="-348501" algn="l">
              <a:lnSpc>
                <a:spcPct val="90000"/>
              </a:lnSpc>
              <a:spcBef>
                <a:spcPts val="915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ckwell"/>
              <a:buAutoNum type="arabicPeriod"/>
              <a:defRPr sz="2195"/>
            </a:lvl1pPr>
            <a:lvl2pPr marL="836402" lvl="1" indent="-348501" algn="l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ckwell"/>
              <a:buAutoNum type="alphaLcPeriod"/>
              <a:defRPr sz="2195"/>
            </a:lvl2pPr>
            <a:lvl3pPr marL="1254603" lvl="2" indent="-348501" algn="l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ckwell"/>
              <a:buAutoNum type="romanLcPeriod"/>
              <a:defRPr sz="2195"/>
            </a:lvl3pPr>
            <a:lvl4pPr marL="1672803" lvl="3" indent="-348501" algn="l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ckwell"/>
              <a:buAutoNum type="arabicPeriod"/>
              <a:defRPr sz="2195"/>
            </a:lvl4pPr>
            <a:lvl5pPr marL="2091004" lvl="4" indent="-348501" algn="l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ckwell"/>
              <a:buAutoNum type="arabicPeriod"/>
              <a:defRPr sz="2195"/>
            </a:lvl5pPr>
            <a:lvl6pPr marL="2509205" lvl="5" indent="-313651" algn="l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27406" lvl="6" indent="-313651" algn="l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345607" lvl="7" indent="-313651" algn="l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763808" lvl="8" indent="-313651" algn="l">
              <a:lnSpc>
                <a:spcPct val="90000"/>
              </a:lnSpc>
              <a:spcBef>
                <a:spcPts val="45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32"/>
          <p:cNvSpPr txBox="1">
            <a:spLocks noGrp="1"/>
          </p:cNvSpPr>
          <p:nvPr>
            <p:ph type="dt" idx="10"/>
          </p:nvPr>
        </p:nvSpPr>
        <p:spPr>
          <a:xfrm>
            <a:off x="2995044" y="6356355"/>
            <a:ext cx="138713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ftr" idx="11"/>
          </p:nvPr>
        </p:nvSpPr>
        <p:spPr>
          <a:xfrm>
            <a:off x="4486015" y="6356355"/>
            <a:ext cx="579110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10380955" y="6356355"/>
            <a:ext cx="97284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732" b="0" i="0" u="none" strike="noStrike" cap="none">
                <a:solidFill>
                  <a:srgbClr val="1A568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2" name="Google Shape;72;p32"/>
          <p:cNvCxnSpPr/>
          <p:nvPr/>
        </p:nvCxnSpPr>
        <p:spPr>
          <a:xfrm rot="10800000" flipH="1">
            <a:off x="2965344" y="1385290"/>
            <a:ext cx="8388457" cy="5475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8719984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and Side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457200" y="182880"/>
            <a:ext cx="8869680" cy="1188720"/>
          </a:xfrm>
          <a:ln>
            <a:noFill/>
          </a:ln>
        </p:spPr>
        <p:txBody>
          <a:bodyPr lIns="0" tIns="0" rIns="0" bIns="0" anchor="b" anchorCtr="0">
            <a:noAutofit/>
          </a:bodyPr>
          <a:lstStyle>
            <a:lvl1pPr>
              <a:defRPr sz="3293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00EBDE14-9207-4782-A559-66E7A706991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57200" y="1737360"/>
            <a:ext cx="8321040" cy="4389120"/>
          </a:xfrm>
          <a:noFill/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7591CBD-CC1F-47B5-8597-1101984C0EC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961120" y="1737360"/>
            <a:ext cx="2743200" cy="438912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">
            <a:extLst>
              <a:ext uri="{FF2B5EF4-FFF2-40B4-BE49-F238E27FC236}">
                <a16:creationId xmlns:a16="http://schemas.microsoft.com/office/drawing/2014/main" id="{84F9BE0B-9E7C-40B2-BE7C-5CCBBB840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37846" y="6308612"/>
            <a:ext cx="6716309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Executive Steering Committee CONFIDENTIAL – Procurement Sensitive Information</a:t>
            </a:r>
          </a:p>
        </p:txBody>
      </p:sp>
      <p:sp>
        <p:nvSpPr>
          <p:cNvPr id="10" name="Slide Number Placeholder">
            <a:extLst>
              <a:ext uri="{FF2B5EF4-FFF2-40B4-BE49-F238E27FC236}">
                <a16:creationId xmlns:a16="http://schemas.microsoft.com/office/drawing/2014/main" id="{A2AAF315-1A7B-41F2-BE9D-C8A320147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0400" y="6308611"/>
            <a:ext cx="914400" cy="365125"/>
          </a:xfrm>
          <a:prstGeom prst="rect">
            <a:avLst/>
          </a:prstGeom>
        </p:spPr>
        <p:txBody>
          <a:bodyPr/>
          <a:lstStyle/>
          <a:p>
            <a:fld id="{3264D530-B60B-4A5A-91C0-C766C58A478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Date Placeholder">
            <a:extLst>
              <a:ext uri="{FF2B5EF4-FFF2-40B4-BE49-F238E27FC236}">
                <a16:creationId xmlns:a16="http://schemas.microsoft.com/office/drawing/2014/main" id="{3553AD43-1A1D-4D21-927C-354487F2F0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2" y="6308612"/>
            <a:ext cx="1729047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22151"/>
                </a:solidFill>
              </a:defRPr>
            </a:lvl1pPr>
          </a:lstStyle>
          <a:p>
            <a:r>
              <a:rPr lang="en-US"/>
              <a:t>10/26/2022</a:t>
            </a:r>
          </a:p>
        </p:txBody>
      </p:sp>
    </p:spTree>
    <p:extLst>
      <p:ext uri="{BB962C8B-B14F-4D97-AF65-F5344CB8AC3E}">
        <p14:creationId xmlns:p14="http://schemas.microsoft.com/office/powerpoint/2010/main" val="3403073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F0F69E-33C8-46AD-AFE8-E682F31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Pentagon 9" title="&quot;&quot;">
            <a:extLst>
              <a:ext uri="{FF2B5EF4-FFF2-40B4-BE49-F238E27FC236}">
                <a16:creationId xmlns:a16="http://schemas.microsoft.com/office/drawing/2014/main" id="{227EE276-2340-47AD-808D-8111F32104A8}"/>
              </a:ext>
            </a:extLst>
          </p:cNvPr>
          <p:cNvSpPr/>
          <p:nvPr/>
        </p:nvSpPr>
        <p:spPr>
          <a:xfrm>
            <a:off x="0" y="1633333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  <p:sp>
        <p:nvSpPr>
          <p:cNvPr id="12" name="Table Placeholder 11">
            <a:extLst>
              <a:ext uri="{FF2B5EF4-FFF2-40B4-BE49-F238E27FC236}">
                <a16:creationId xmlns:a16="http://schemas.microsoft.com/office/drawing/2014/main" id="{AE97D9D6-D5E6-4AB6-931A-C7DAD67FF1B1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201" y="1982479"/>
            <a:ext cx="10515599" cy="4165423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5" name="Slide Number Placeholder 13">
            <a:extLst>
              <a:ext uri="{FF2B5EF4-FFF2-40B4-BE49-F238E27FC236}">
                <a16:creationId xmlns:a16="http://schemas.microsoft.com/office/drawing/2014/main" id="{9AD4A4B2-C6CC-DE0D-79CB-3D0B8E91F317}"/>
              </a:ext>
            </a:extLst>
          </p:cNvPr>
          <p:cNvSpPr txBox="1">
            <a:spLocks/>
          </p:cNvSpPr>
          <p:nvPr userDrawn="1"/>
        </p:nvSpPr>
        <p:spPr>
          <a:xfrm>
            <a:off x="11134725" y="6218590"/>
            <a:ext cx="438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1B6698-EAFE-4EF4-8E59-4E345DB884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33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5682-FAE2-42A3-AF81-49944D0B8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13">
            <a:extLst>
              <a:ext uri="{FF2B5EF4-FFF2-40B4-BE49-F238E27FC236}">
                <a16:creationId xmlns:a16="http://schemas.microsoft.com/office/drawing/2014/main" id="{C2D0F89E-4B82-652C-4ED4-FA083DA43A3B}"/>
              </a:ext>
            </a:extLst>
          </p:cNvPr>
          <p:cNvSpPr txBox="1">
            <a:spLocks/>
          </p:cNvSpPr>
          <p:nvPr userDrawn="1"/>
        </p:nvSpPr>
        <p:spPr>
          <a:xfrm>
            <a:off x="11134725" y="6218590"/>
            <a:ext cx="438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1B6698-EAFE-4EF4-8E59-4E345DB884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8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31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39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18" Type="http://schemas.openxmlformats.org/officeDocument/2006/relationships/slideLayout" Target="../slideLayouts/slideLayout71.xml"/><Relationship Id="rId3" Type="http://schemas.openxmlformats.org/officeDocument/2006/relationships/slideLayout" Target="../slideLayouts/slideLayout56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1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55.xml"/><Relationship Id="rId16" Type="http://schemas.openxmlformats.org/officeDocument/2006/relationships/slideLayout" Target="../slideLayouts/slideLayout69.xml"/><Relationship Id="rId20" Type="http://schemas.openxmlformats.org/officeDocument/2006/relationships/theme" Target="../theme/theme6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3.xml"/><Relationship Id="rId19" Type="http://schemas.openxmlformats.org/officeDocument/2006/relationships/slideLayout" Target="../slideLayouts/slideLayout72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slideLayout" Target="../slideLayouts/slideLayout67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8443D7-7F30-4B8B-A2B9-80AFCA43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33437-94B2-48B2-B9DF-D0A124C36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5248E-2126-4CBB-924B-FEEF06B72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58475" y="6235696"/>
            <a:ext cx="695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482BAF-12B2-4620-96B5-33302AEFD9DE}"/>
              </a:ext>
            </a:extLst>
          </p:cNvPr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 b="8157"/>
          <a:stretch/>
        </p:blipFill>
        <p:spPr>
          <a:xfrm>
            <a:off x="0" y="6677025"/>
            <a:ext cx="12192000" cy="180975"/>
          </a:xfrm>
          <a:prstGeom prst="rect">
            <a:avLst/>
          </a:prstGeom>
          <a:ln>
            <a:noFill/>
          </a:ln>
        </p:spPr>
      </p:pic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4242C5BE-DB79-4DCF-961F-CD36C176BAA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-1" y="6659554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9527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7620AFCD-4C7A-490F-B4EC-1E8A313F49F9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8" name="Pentagon 9" title="&quot;&quot;">
            <a:extLst>
              <a:ext uri="{FF2B5EF4-FFF2-40B4-BE49-F238E27FC236}">
                <a16:creationId xmlns:a16="http://schemas.microsoft.com/office/drawing/2014/main" id="{28070A9E-BB8B-4EB5-A97A-72B95557EE0B}"/>
              </a:ext>
            </a:extLst>
          </p:cNvPr>
          <p:cNvSpPr/>
          <p:nvPr/>
        </p:nvSpPr>
        <p:spPr>
          <a:xfrm>
            <a:off x="196066" y="1684927"/>
            <a:ext cx="11157734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  <p:cxnSp>
        <p:nvCxnSpPr>
          <p:cNvPr id="9" name="Straight Connector 22" title="&quot; &quot;">
            <a:extLst>
              <a:ext uri="{FF2B5EF4-FFF2-40B4-BE49-F238E27FC236}">
                <a16:creationId xmlns:a16="http://schemas.microsoft.com/office/drawing/2014/main" id="{3868AE59-EB1E-4C7C-9634-491E3BC80F7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 title="&quot;&quot;">
            <a:extLst>
              <a:ext uri="{FF2B5EF4-FFF2-40B4-BE49-F238E27FC236}">
                <a16:creationId xmlns:a16="http://schemas.microsoft.com/office/drawing/2014/main" id="{4D4A2005-8354-4C11-9408-7FFA3C38C317}"/>
              </a:ext>
            </a:extLst>
          </p:cNvPr>
          <p:cNvSpPr/>
          <p:nvPr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B789B8-5CE2-4A8E-A3CF-6573D397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5864" y="365125"/>
            <a:ext cx="89479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3087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E2A73-A47F-4628-B24D-71BF9CA2E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5864" y="2236741"/>
            <a:ext cx="8452658" cy="3799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 title="Texas Department of State Health Services logo">
            <a:extLst>
              <a:ext uri="{FF2B5EF4-FFF2-40B4-BE49-F238E27FC236}">
                <a16:creationId xmlns:a16="http://schemas.microsoft.com/office/drawing/2014/main" id="{25AFC768-FDBA-4F71-84A8-646DFECB7BF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sp>
        <p:nvSpPr>
          <p:cNvPr id="6" name="Slide Number Placeholder 13">
            <a:extLst>
              <a:ext uri="{FF2B5EF4-FFF2-40B4-BE49-F238E27FC236}">
                <a16:creationId xmlns:a16="http://schemas.microsoft.com/office/drawing/2014/main" id="{76A70770-84A7-48B1-4C91-6527613943D1}"/>
              </a:ext>
            </a:extLst>
          </p:cNvPr>
          <p:cNvSpPr txBox="1">
            <a:spLocks/>
          </p:cNvSpPr>
          <p:nvPr userDrawn="1"/>
        </p:nvSpPr>
        <p:spPr>
          <a:xfrm>
            <a:off x="11134725" y="6218590"/>
            <a:ext cx="438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1B6698-EAFE-4EF4-8E59-4E345DB884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3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86" r:id="rId9"/>
    <p:sldLayoutId id="2147483694" r:id="rId10"/>
    <p:sldLayoutId id="2147483695" r:id="rId11"/>
    <p:sldLayoutId id="2147483713" r:id="rId12"/>
    <p:sldLayoutId id="2147483714" r:id="rId13"/>
    <p:sldLayoutId id="2147483746" r:id="rId1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&quot;&quot;">
            <a:extLst>
              <a:ext uri="{FF2B5EF4-FFF2-40B4-BE49-F238E27FC236}">
                <a16:creationId xmlns:a16="http://schemas.microsoft.com/office/drawing/2014/main" id="{48752905-4F9E-4308-9D7D-79136CE22E29}"/>
              </a:ext>
            </a:extLst>
          </p:cNvPr>
          <p:cNvSpPr/>
          <p:nvPr/>
        </p:nvSpPr>
        <p:spPr>
          <a:xfrm>
            <a:off x="0" y="-24702"/>
            <a:ext cx="12192001" cy="8986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12" title="&quot;&quot;">
            <a:extLst>
              <a:ext uri="{FF2B5EF4-FFF2-40B4-BE49-F238E27FC236}">
                <a16:creationId xmlns:a16="http://schemas.microsoft.com/office/drawing/2014/main" id="{26D6B718-8D13-46EE-A2EA-3EC07DCA572F}"/>
              </a:ext>
            </a:extLst>
          </p:cNvPr>
          <p:cNvSpPr/>
          <p:nvPr/>
        </p:nvSpPr>
        <p:spPr>
          <a:xfrm>
            <a:off x="6480961" y="513145"/>
            <a:ext cx="5711040" cy="743040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  <p:sp>
        <p:nvSpPr>
          <p:cNvPr id="9" name="Pentagon 13" title="&quot;&quot;">
            <a:extLst>
              <a:ext uri="{FF2B5EF4-FFF2-40B4-BE49-F238E27FC236}">
                <a16:creationId xmlns:a16="http://schemas.microsoft.com/office/drawing/2014/main" id="{ED62EF45-C9C0-4413-81FE-899E260FD808}"/>
              </a:ext>
            </a:extLst>
          </p:cNvPr>
          <p:cNvSpPr/>
          <p:nvPr/>
        </p:nvSpPr>
        <p:spPr>
          <a:xfrm>
            <a:off x="0" y="365125"/>
            <a:ext cx="9481334" cy="1039080"/>
          </a:xfrm>
          <a:prstGeom prst="homePlate">
            <a:avLst/>
          </a:prstGeom>
          <a:solidFill>
            <a:srgbClr val="005C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  <p:pic>
        <p:nvPicPr>
          <p:cNvPr id="11" name="Picture 10" title="&quot;&quot;">
            <a:extLst>
              <a:ext uri="{FF2B5EF4-FFF2-40B4-BE49-F238E27FC236}">
                <a16:creationId xmlns:a16="http://schemas.microsoft.com/office/drawing/2014/main" id="{53B8FF7F-B71D-4E67-925E-01F7866EB63E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 b="8157"/>
          <a:stretch/>
        </p:blipFill>
        <p:spPr>
          <a:xfrm>
            <a:off x="0" y="6677025"/>
            <a:ext cx="12192000" cy="180975"/>
          </a:xfrm>
          <a:prstGeom prst="rect">
            <a:avLst/>
          </a:prstGeom>
          <a:ln>
            <a:noFill/>
          </a:ln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2D2514-FF0E-43CF-9DEC-E8FFEC136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113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3C64B-EE6C-49CE-AC9C-4EF026EBE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6E5C70A8-3EE5-4D69-8AA3-93C6F7056F4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-1" y="6659554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3">
            <a:extLst>
              <a:ext uri="{FF2B5EF4-FFF2-40B4-BE49-F238E27FC236}">
                <a16:creationId xmlns:a16="http://schemas.microsoft.com/office/drawing/2014/main" id="{4B80CC19-5DD4-B9F2-C01C-19F03812C851}"/>
              </a:ext>
            </a:extLst>
          </p:cNvPr>
          <p:cNvSpPr txBox="1">
            <a:spLocks/>
          </p:cNvSpPr>
          <p:nvPr userDrawn="1"/>
        </p:nvSpPr>
        <p:spPr>
          <a:xfrm>
            <a:off x="11134725" y="6218590"/>
            <a:ext cx="438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1B6698-EAFE-4EF4-8E59-4E345DB884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4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8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&quot;&quot;">
            <a:extLst>
              <a:ext uri="{FF2B5EF4-FFF2-40B4-BE49-F238E27FC236}">
                <a16:creationId xmlns:a16="http://schemas.microsoft.com/office/drawing/2014/main" id="{48752905-4F9E-4308-9D7D-79136CE22E29}"/>
              </a:ext>
            </a:extLst>
          </p:cNvPr>
          <p:cNvSpPr/>
          <p:nvPr userDrawn="1"/>
        </p:nvSpPr>
        <p:spPr>
          <a:xfrm>
            <a:off x="0" y="-24702"/>
            <a:ext cx="12192001" cy="8986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12" title="&quot;&quot;">
            <a:extLst>
              <a:ext uri="{FF2B5EF4-FFF2-40B4-BE49-F238E27FC236}">
                <a16:creationId xmlns:a16="http://schemas.microsoft.com/office/drawing/2014/main" id="{26D6B718-8D13-46EE-A2EA-3EC07DCA572F}"/>
              </a:ext>
            </a:extLst>
          </p:cNvPr>
          <p:cNvSpPr/>
          <p:nvPr userDrawn="1"/>
        </p:nvSpPr>
        <p:spPr>
          <a:xfrm>
            <a:off x="6480961" y="513145"/>
            <a:ext cx="5711040" cy="743040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  <p:sp>
        <p:nvSpPr>
          <p:cNvPr id="9" name="Pentagon 13" title="&quot;&quot;">
            <a:extLst>
              <a:ext uri="{FF2B5EF4-FFF2-40B4-BE49-F238E27FC236}">
                <a16:creationId xmlns:a16="http://schemas.microsoft.com/office/drawing/2014/main" id="{ED62EF45-C9C0-4413-81FE-899E260FD808}"/>
              </a:ext>
            </a:extLst>
          </p:cNvPr>
          <p:cNvSpPr/>
          <p:nvPr userDrawn="1"/>
        </p:nvSpPr>
        <p:spPr>
          <a:xfrm>
            <a:off x="0" y="365125"/>
            <a:ext cx="9481334" cy="1039080"/>
          </a:xfrm>
          <a:prstGeom prst="homePlate">
            <a:avLst/>
          </a:prstGeom>
          <a:solidFill>
            <a:srgbClr val="005C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  <p:pic>
        <p:nvPicPr>
          <p:cNvPr id="11" name="Picture 10" title="&quot;&quot;">
            <a:extLst>
              <a:ext uri="{FF2B5EF4-FFF2-40B4-BE49-F238E27FC236}">
                <a16:creationId xmlns:a16="http://schemas.microsoft.com/office/drawing/2014/main" id="{53B8FF7F-B71D-4E67-925E-01F7866EB6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 b="8157"/>
          <a:stretch/>
        </p:blipFill>
        <p:spPr>
          <a:xfrm>
            <a:off x="0" y="6677025"/>
            <a:ext cx="12192000" cy="180975"/>
          </a:xfrm>
          <a:prstGeom prst="rect">
            <a:avLst/>
          </a:prstGeom>
          <a:ln>
            <a:noFill/>
          </a:ln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2D2514-FF0E-43CF-9DEC-E8FFEC136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1135"/>
            <a:ext cx="94813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3C64B-EE6C-49CE-AC9C-4EF026EBE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43558-8669-4E59-AFD4-2D647B027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AD61A-3E46-4A91-9409-1DF22E3CD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March 27,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899FE-B918-439A-8725-B7C5440198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B54E4-5A71-4511-84E9-33A1CA2A9EE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6E5C70A8-3EE5-4D69-8AA3-93C6F7056F4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1" y="6659554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79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5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7620AFCD-4C7A-490F-B4EC-1E8A313F49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8" name="Pentagon 9" title="&quot;&quot;">
            <a:extLst>
              <a:ext uri="{FF2B5EF4-FFF2-40B4-BE49-F238E27FC236}">
                <a16:creationId xmlns:a16="http://schemas.microsoft.com/office/drawing/2014/main" id="{28070A9E-BB8B-4EB5-A97A-72B95557EE0B}"/>
              </a:ext>
            </a:extLst>
          </p:cNvPr>
          <p:cNvSpPr/>
          <p:nvPr userDrawn="1"/>
        </p:nvSpPr>
        <p:spPr>
          <a:xfrm>
            <a:off x="196066" y="1684927"/>
            <a:ext cx="11157734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22" title="&quot; &quot;">
            <a:extLst>
              <a:ext uri="{FF2B5EF4-FFF2-40B4-BE49-F238E27FC236}">
                <a16:creationId xmlns:a16="http://schemas.microsoft.com/office/drawing/2014/main" id="{3868AE59-EB1E-4C7C-9634-491E3BC80F7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 title="&quot;&quot;">
            <a:extLst>
              <a:ext uri="{FF2B5EF4-FFF2-40B4-BE49-F238E27FC236}">
                <a16:creationId xmlns:a16="http://schemas.microsoft.com/office/drawing/2014/main" id="{4D4A2005-8354-4C11-9408-7FFA3C38C317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B789B8-5CE2-4A8E-A3CF-6573D397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7238" y="554902"/>
            <a:ext cx="89479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3087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E2A73-A47F-4628-B24D-71BF9CA2E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5864" y="2236741"/>
            <a:ext cx="8452658" cy="3799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 title="Texas Department of State Health Services logo">
            <a:extLst>
              <a:ext uri="{FF2B5EF4-FFF2-40B4-BE49-F238E27FC236}">
                <a16:creationId xmlns:a16="http://schemas.microsoft.com/office/drawing/2014/main" id="{25AFC768-FDBA-4F71-84A8-646DFECB7BF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58A82E9-29F0-4669-AE6A-42B92398A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6698-EAFE-4EF4-8E59-4E345DB884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530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7620AFCD-4C7A-490F-B4EC-1E8A313F49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3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8" name="Pentagon 9" title="&quot;&quot;">
            <a:extLst>
              <a:ext uri="{FF2B5EF4-FFF2-40B4-BE49-F238E27FC236}">
                <a16:creationId xmlns:a16="http://schemas.microsoft.com/office/drawing/2014/main" id="{28070A9E-BB8B-4EB5-A97A-72B95557EE0B}"/>
              </a:ext>
            </a:extLst>
          </p:cNvPr>
          <p:cNvSpPr/>
          <p:nvPr userDrawn="1"/>
        </p:nvSpPr>
        <p:spPr>
          <a:xfrm>
            <a:off x="196066" y="1684927"/>
            <a:ext cx="11157734" cy="140698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718" tIns="39359" rIns="78718" bIns="393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66" b="1">
              <a:solidFill>
                <a:schemeClr val="tx1"/>
              </a:solidFill>
            </a:endParaRPr>
          </a:p>
        </p:txBody>
      </p:sp>
      <p:cxnSp>
        <p:nvCxnSpPr>
          <p:cNvPr id="9" name="Straight Connector 22" title="&quot; &quot;">
            <a:extLst>
              <a:ext uri="{FF2B5EF4-FFF2-40B4-BE49-F238E27FC236}">
                <a16:creationId xmlns:a16="http://schemas.microsoft.com/office/drawing/2014/main" id="{3868AE59-EB1E-4C7C-9634-491E3BC80F7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" y="6647575"/>
            <a:ext cx="2209799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Rectangle 9" title="&quot;&quot;">
            <a:extLst>
              <a:ext uri="{FF2B5EF4-FFF2-40B4-BE49-F238E27FC236}">
                <a16:creationId xmlns:a16="http://schemas.microsoft.com/office/drawing/2014/main" id="{4D4A2005-8354-4C11-9408-7FFA3C38C317}"/>
              </a:ext>
            </a:extLst>
          </p:cNvPr>
          <p:cNvSpPr/>
          <p:nvPr userDrawn="1"/>
        </p:nvSpPr>
        <p:spPr>
          <a:xfrm>
            <a:off x="0" y="6647576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46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B789B8-5CE2-4A8E-A3CF-6573D397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7240" y="554903"/>
            <a:ext cx="89479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3659" b="1" i="0" u="none" strike="noStrike" kern="1200" cap="none" spc="0" normalizeH="0" baseline="0" noProof="0">
                <a:ln>
                  <a:noFill/>
                </a:ln>
                <a:solidFill>
                  <a:srgbClr val="003087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E2A73-A47F-4628-B24D-71BF9CA2E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5864" y="2236741"/>
            <a:ext cx="8452658" cy="3799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 title="Texas Department of State Health Services logo">
            <a:extLst>
              <a:ext uri="{FF2B5EF4-FFF2-40B4-BE49-F238E27FC236}">
                <a16:creationId xmlns:a16="http://schemas.microsoft.com/office/drawing/2014/main" id="{25AFC768-FDBA-4F71-84A8-646DFECB7BF1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6" y="5289193"/>
            <a:ext cx="1598591" cy="1147959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58A82E9-29F0-4669-AE6A-42B92398A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8">
                <a:solidFill>
                  <a:srgbClr val="003087"/>
                </a:solidFill>
              </a:defRPr>
            </a:lvl1pPr>
          </a:lstStyle>
          <a:p>
            <a:fld id="{B81B6698-EAFE-4EF4-8E59-4E345DB884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31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  <p:sldLayoutId id="2147483744" r:id="rId18"/>
    <p:sldLayoutId id="2147483745" r:id="rId19"/>
  </p:sldLayoutIdLst>
  <p:hf hdr="0" ftr="0" dt="0"/>
  <p:txStyles>
    <p:titleStyle>
      <a:lvl1pPr algn="l" defTabSz="836402" rtl="0" eaLnBrk="1" latinLnBrk="0" hangingPunct="1">
        <a:lnSpc>
          <a:spcPct val="90000"/>
        </a:lnSpc>
        <a:spcBef>
          <a:spcPct val="0"/>
        </a:spcBef>
        <a:buNone/>
        <a:defRPr sz="4025" b="0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09100" indent="-209100" algn="l" defTabSz="836402" rtl="0" eaLnBrk="1" latinLnBrk="0" hangingPunct="1">
        <a:lnSpc>
          <a:spcPct val="90000"/>
        </a:lnSpc>
        <a:spcBef>
          <a:spcPts val="915"/>
        </a:spcBef>
        <a:buFont typeface="Arial" panose="020B0604020202020204" pitchFamily="34" charset="0"/>
        <a:buChar char="•"/>
        <a:defRPr sz="2561" kern="1200">
          <a:solidFill>
            <a:schemeClr val="tx1"/>
          </a:solidFill>
          <a:latin typeface="+mn-lt"/>
          <a:ea typeface="+mn-ea"/>
          <a:cs typeface="+mn-cs"/>
        </a:defRPr>
      </a:lvl1pPr>
      <a:lvl2pPr marL="627301" indent="-209100" algn="l" defTabSz="836402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2195" kern="1200">
          <a:solidFill>
            <a:schemeClr val="tx1"/>
          </a:solidFill>
          <a:latin typeface="+mn-lt"/>
          <a:ea typeface="+mn-ea"/>
          <a:cs typeface="+mn-cs"/>
        </a:defRPr>
      </a:lvl2pPr>
      <a:lvl3pPr marL="1045502" indent="-209100" algn="l" defTabSz="836402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829" kern="1200">
          <a:solidFill>
            <a:schemeClr val="tx1"/>
          </a:solidFill>
          <a:latin typeface="+mn-lt"/>
          <a:ea typeface="+mn-ea"/>
          <a:cs typeface="+mn-cs"/>
        </a:defRPr>
      </a:lvl3pPr>
      <a:lvl4pPr marL="1463703" indent="-209100" algn="l" defTabSz="836402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646" kern="1200">
          <a:solidFill>
            <a:schemeClr val="tx1"/>
          </a:solidFill>
          <a:latin typeface="+mn-lt"/>
          <a:ea typeface="+mn-ea"/>
          <a:cs typeface="+mn-cs"/>
        </a:defRPr>
      </a:lvl4pPr>
      <a:lvl5pPr marL="1881904" indent="-209100" algn="l" defTabSz="836402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646" kern="1200">
          <a:solidFill>
            <a:schemeClr val="tx1"/>
          </a:solidFill>
          <a:latin typeface="+mn-lt"/>
          <a:ea typeface="+mn-ea"/>
          <a:cs typeface="+mn-cs"/>
        </a:defRPr>
      </a:lvl5pPr>
      <a:lvl6pPr marL="2300105" indent="-209100" algn="l" defTabSz="836402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646" kern="1200">
          <a:solidFill>
            <a:schemeClr val="tx1"/>
          </a:solidFill>
          <a:latin typeface="+mn-lt"/>
          <a:ea typeface="+mn-ea"/>
          <a:cs typeface="+mn-cs"/>
        </a:defRPr>
      </a:lvl6pPr>
      <a:lvl7pPr marL="2718305" indent="-209100" algn="l" defTabSz="836402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646" kern="1200">
          <a:solidFill>
            <a:schemeClr val="tx1"/>
          </a:solidFill>
          <a:latin typeface="+mn-lt"/>
          <a:ea typeface="+mn-ea"/>
          <a:cs typeface="+mn-cs"/>
        </a:defRPr>
      </a:lvl7pPr>
      <a:lvl8pPr marL="3136506" indent="-209100" algn="l" defTabSz="836402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646" kern="1200">
          <a:solidFill>
            <a:schemeClr val="tx1"/>
          </a:solidFill>
          <a:latin typeface="+mn-lt"/>
          <a:ea typeface="+mn-ea"/>
          <a:cs typeface="+mn-cs"/>
        </a:defRPr>
      </a:lvl8pPr>
      <a:lvl9pPr marL="3554707" indent="-209100" algn="l" defTabSz="836402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6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6402" rtl="0" eaLnBrk="1" latinLnBrk="0" hangingPunct="1">
        <a:defRPr sz="1646" kern="1200">
          <a:solidFill>
            <a:schemeClr val="tx1"/>
          </a:solidFill>
          <a:latin typeface="+mn-lt"/>
          <a:ea typeface="+mn-ea"/>
          <a:cs typeface="+mn-cs"/>
        </a:defRPr>
      </a:lvl1pPr>
      <a:lvl2pPr marL="418201" algn="l" defTabSz="836402" rtl="0" eaLnBrk="1" latinLnBrk="0" hangingPunct="1">
        <a:defRPr sz="1646" kern="1200">
          <a:solidFill>
            <a:schemeClr val="tx1"/>
          </a:solidFill>
          <a:latin typeface="+mn-lt"/>
          <a:ea typeface="+mn-ea"/>
          <a:cs typeface="+mn-cs"/>
        </a:defRPr>
      </a:lvl2pPr>
      <a:lvl3pPr marL="836402" algn="l" defTabSz="836402" rtl="0" eaLnBrk="1" latinLnBrk="0" hangingPunct="1">
        <a:defRPr sz="1646" kern="1200">
          <a:solidFill>
            <a:schemeClr val="tx1"/>
          </a:solidFill>
          <a:latin typeface="+mn-lt"/>
          <a:ea typeface="+mn-ea"/>
          <a:cs typeface="+mn-cs"/>
        </a:defRPr>
      </a:lvl3pPr>
      <a:lvl4pPr marL="1254603" algn="l" defTabSz="836402" rtl="0" eaLnBrk="1" latinLnBrk="0" hangingPunct="1">
        <a:defRPr sz="1646" kern="1200">
          <a:solidFill>
            <a:schemeClr val="tx1"/>
          </a:solidFill>
          <a:latin typeface="+mn-lt"/>
          <a:ea typeface="+mn-ea"/>
          <a:cs typeface="+mn-cs"/>
        </a:defRPr>
      </a:lvl4pPr>
      <a:lvl5pPr marL="1672803" algn="l" defTabSz="836402" rtl="0" eaLnBrk="1" latinLnBrk="0" hangingPunct="1">
        <a:defRPr sz="1646" kern="1200">
          <a:solidFill>
            <a:schemeClr val="tx1"/>
          </a:solidFill>
          <a:latin typeface="+mn-lt"/>
          <a:ea typeface="+mn-ea"/>
          <a:cs typeface="+mn-cs"/>
        </a:defRPr>
      </a:lvl5pPr>
      <a:lvl6pPr marL="2091004" algn="l" defTabSz="836402" rtl="0" eaLnBrk="1" latinLnBrk="0" hangingPunct="1">
        <a:defRPr sz="1646" kern="1200">
          <a:solidFill>
            <a:schemeClr val="tx1"/>
          </a:solidFill>
          <a:latin typeface="+mn-lt"/>
          <a:ea typeface="+mn-ea"/>
          <a:cs typeface="+mn-cs"/>
        </a:defRPr>
      </a:lvl6pPr>
      <a:lvl7pPr marL="2509205" algn="l" defTabSz="836402" rtl="0" eaLnBrk="1" latinLnBrk="0" hangingPunct="1">
        <a:defRPr sz="1646" kern="1200">
          <a:solidFill>
            <a:schemeClr val="tx1"/>
          </a:solidFill>
          <a:latin typeface="+mn-lt"/>
          <a:ea typeface="+mn-ea"/>
          <a:cs typeface="+mn-cs"/>
        </a:defRPr>
      </a:lvl7pPr>
      <a:lvl8pPr marL="2927406" algn="l" defTabSz="836402" rtl="0" eaLnBrk="1" latinLnBrk="0" hangingPunct="1">
        <a:defRPr sz="1646" kern="1200">
          <a:solidFill>
            <a:schemeClr val="tx1"/>
          </a:solidFill>
          <a:latin typeface="+mn-lt"/>
          <a:ea typeface="+mn-ea"/>
          <a:cs typeface="+mn-cs"/>
        </a:defRPr>
      </a:lvl8pPr>
      <a:lvl9pPr marL="3345607" algn="l" defTabSz="836402" rtl="0" eaLnBrk="1" latinLnBrk="0" hangingPunct="1">
        <a:defRPr sz="16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C838FA-9689-4901-AA3D-9C1AD119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Public Health Data Sharing in Texas​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9D9E91C4-453F-71B0-5FA9-8714C3BA42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/>
              <a:t>Office of Public Health Data Strategy &amp; Modernization</a:t>
            </a:r>
            <a:endParaRPr lang="en-US" sz="2400" dirty="0">
              <a:ea typeface="Calibri"/>
              <a:cs typeface="Calibri"/>
            </a:endParaRPr>
          </a:p>
          <a:p>
            <a:r>
              <a:rPr lang="en-US" sz="2400" dirty="0"/>
              <a:t>Texas Department of State Health Services</a:t>
            </a:r>
            <a:endParaRPr lang="en-US" sz="2400" dirty="0">
              <a:ea typeface="Calibri"/>
              <a:cs typeface="Calibri"/>
            </a:endParaRPr>
          </a:p>
          <a:p>
            <a:r>
              <a:rPr lang="en-US" sz="2400" dirty="0"/>
              <a:t>December 11, 2024</a:t>
            </a:r>
          </a:p>
        </p:txBody>
      </p:sp>
    </p:spTree>
    <p:extLst>
      <p:ext uri="{BB962C8B-B14F-4D97-AF65-F5344CB8AC3E}">
        <p14:creationId xmlns:p14="http://schemas.microsoft.com/office/powerpoint/2010/main" val="3802636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582451-4EAC-0702-6C13-96126D0EE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0733" y="2236741"/>
            <a:ext cx="8309157" cy="379952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50 total LHEs – all will be included in the launch</a:t>
            </a:r>
          </a:p>
          <a:p>
            <a:pPr lvl="1" defTabSz="836402">
              <a:spcBef>
                <a:spcPts val="915"/>
              </a:spcBef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Tableau dashboard launch </a:t>
            </a:r>
            <a:r>
              <a:rPr lang="en-US">
                <a:solidFill>
                  <a:prstClr val="black"/>
                </a:solidFill>
                <a:latin typeface="Calibri" panose="020F0502020204030204"/>
              </a:rPr>
              <a:t>– January 22, 2025 (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tentative)</a:t>
            </a:r>
          </a:p>
          <a:p>
            <a:pPr marL="1084501" lvl="2" indent="-209100" defTabSz="836402">
              <a:spcBef>
                <a:spcPts val="457"/>
              </a:spcBef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One training session covering data sharing and Tableau week of launch.</a:t>
            </a:r>
          </a:p>
          <a:p>
            <a:pPr lvl="1" defTabSz="836402">
              <a:spcBef>
                <a:spcPts val="915"/>
              </a:spcBef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Snowflake data views launch – January 22, 2025 (tentative)</a:t>
            </a:r>
          </a:p>
          <a:p>
            <a:pPr marL="1084501" lvl="2" indent="-209100" defTabSz="836402">
              <a:spcBef>
                <a:spcPts val="457"/>
              </a:spcBef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Full training series with Beyond Basics sessions. 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AC51E4-CC3B-43DF-BDD7-40BEAA98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2844" y="554904"/>
            <a:ext cx="8184433" cy="1325563"/>
          </a:xfrm>
        </p:spPr>
        <p:txBody>
          <a:bodyPr>
            <a:normAutofit/>
          </a:bodyPr>
          <a:lstStyle/>
          <a:p>
            <a:r>
              <a:rPr lang="en-US" dirty="0"/>
              <a:t>Immunizations Data Sharing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6AA017-A295-04F6-3013-91F276BEE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950075"/>
            <a:ext cx="2743200" cy="398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003087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EDE7A0-2A40-4843-A4BA-64BCA4242F6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7D6976F-0FDB-75B0-DE7B-54AF9AEE0470}"/>
              </a:ext>
            </a:extLst>
          </p:cNvPr>
          <p:cNvSpPr txBox="1">
            <a:spLocks/>
          </p:cNvSpPr>
          <p:nvPr/>
        </p:nvSpPr>
        <p:spPr>
          <a:xfrm>
            <a:off x="2720734" y="752902"/>
            <a:ext cx="9150037" cy="9447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36360">
              <a:lnSpc>
                <a:spcPct val="90000"/>
              </a:lnSpc>
              <a:spcBef>
                <a:spcPts val="915"/>
              </a:spcBef>
              <a:defRPr/>
            </a:pPr>
            <a:endParaRPr lang="en-US" sz="1098" kern="0" spc="183">
              <a:solidFill>
                <a:prstClr val="white">
                  <a:lumMod val="50000"/>
                </a:prstClr>
              </a:solidFill>
              <a:latin typeface="Calibri"/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743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C838FA-9689-4901-AA3D-9C1AD119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NEDSS Provisional Data Sharing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BAF8AC-579B-2428-F0D1-D4E87B53C7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797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0E3C85-2FBB-2444-D3FA-1C2C8AAC5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PHID Unit will leverage data to enhance public health surveillance at Local Health Departments (LHEs) by sharing NEDSS data via SHARP</a:t>
            </a:r>
          </a:p>
          <a:p>
            <a:r>
              <a:rPr lang="en-US" dirty="0"/>
              <a:t>Line-level data through Snowflake data views </a:t>
            </a:r>
          </a:p>
          <a:p>
            <a:r>
              <a:rPr lang="en-US" dirty="0"/>
              <a:t>Aggregate data through a Tableau dashboard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5523C0-7D39-AFFE-A0DF-1C1C430A7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i="0" u="none" strike="noStrike" dirty="0">
                <a:solidFill>
                  <a:srgbClr val="003087"/>
                </a:solidFill>
                <a:effectLst/>
                <a:latin typeface="Calibri" panose="020F0502020204030204" pitchFamily="34" charset="0"/>
              </a:rPr>
              <a:t>NEDSS Provisional Data Sharing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372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582451-4EAC-0702-6C13-96126D0EE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0733" y="2236741"/>
            <a:ext cx="8309157" cy="379952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57 total LHEs – all will be included in the launch</a:t>
            </a:r>
          </a:p>
          <a:p>
            <a:pPr lvl="1" defTabSz="836402">
              <a:spcBef>
                <a:spcPts val="915"/>
              </a:spcBef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Tableau dashboard launch – December 13, 2024 (tentative)</a:t>
            </a:r>
          </a:p>
          <a:p>
            <a:pPr lvl="1" defTabSz="836402">
              <a:spcBef>
                <a:spcPts val="915"/>
              </a:spcBef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Snowflake data views launch – January 2025 (tentative)</a:t>
            </a:r>
          </a:p>
          <a:p>
            <a:pPr marL="228600" lvl="1">
              <a:spcBef>
                <a:spcPts val="1000"/>
              </a:spcBef>
              <a:defRPr/>
            </a:pPr>
            <a:r>
              <a:rPr lang="en-US" sz="2800" dirty="0"/>
              <a:t>Training and Support​</a:t>
            </a:r>
          </a:p>
          <a:p>
            <a:pPr marL="685800" lvl="2">
              <a:spcBef>
                <a:spcPts val="1000"/>
              </a:spcBef>
              <a:defRPr/>
            </a:pPr>
            <a:r>
              <a:rPr lang="en-US" sz="2400" dirty="0"/>
              <a:t>Training sessions and office hours are scheduled for December 2024​</a:t>
            </a:r>
          </a:p>
          <a:p>
            <a:pPr marL="685800" lvl="2">
              <a:spcBef>
                <a:spcPts val="1000"/>
              </a:spcBef>
              <a:defRPr/>
            </a:pPr>
            <a:r>
              <a:rPr lang="en-US" sz="2400" dirty="0"/>
              <a:t>Training resources will include job aids, data dictionaries and training videos.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AC51E4-CC3B-43DF-BDD7-40BEAA98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2844" y="554904"/>
            <a:ext cx="8184433" cy="1325563"/>
          </a:xfrm>
        </p:spPr>
        <p:txBody>
          <a:bodyPr>
            <a:normAutofit/>
          </a:bodyPr>
          <a:lstStyle/>
          <a:p>
            <a:r>
              <a:rPr lang="en-US" sz="4400" b="1" i="0" u="none" strike="noStrike" dirty="0">
                <a:solidFill>
                  <a:srgbClr val="003087"/>
                </a:solidFill>
                <a:effectLst/>
                <a:latin typeface="Calibri" panose="020F0502020204030204" pitchFamily="34" charset="0"/>
              </a:rPr>
              <a:t>NEDSS Provisional Data Sharing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6AA017-A295-04F6-3013-91F276BEE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950075"/>
            <a:ext cx="2743200" cy="398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003087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EDE7A0-2A40-4843-A4BA-64BCA4242F6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7D6976F-0FDB-75B0-DE7B-54AF9AEE0470}"/>
              </a:ext>
            </a:extLst>
          </p:cNvPr>
          <p:cNvSpPr txBox="1">
            <a:spLocks/>
          </p:cNvSpPr>
          <p:nvPr/>
        </p:nvSpPr>
        <p:spPr>
          <a:xfrm>
            <a:off x="2720734" y="752902"/>
            <a:ext cx="9150037" cy="9447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36360">
              <a:lnSpc>
                <a:spcPct val="90000"/>
              </a:lnSpc>
              <a:spcBef>
                <a:spcPts val="915"/>
              </a:spcBef>
              <a:defRPr/>
            </a:pPr>
            <a:endParaRPr lang="en-US" sz="1098" kern="0" spc="183">
              <a:solidFill>
                <a:prstClr val="white">
                  <a:lumMod val="50000"/>
                </a:prstClr>
              </a:solidFill>
              <a:latin typeface="Calibri"/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10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05DC2-A3BF-25B3-C926-E3506D6A7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C6EF7-FBC7-ECAC-AE12-9F4982E50A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ABE763-4514-B473-3A60-368D41FE25D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98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CB31C5-4C03-666C-26B1-C58153971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Vital Event</a:t>
            </a:r>
          </a:p>
          <a:p>
            <a:r>
              <a:rPr lang="en-US" dirty="0"/>
              <a:t>THCIC</a:t>
            </a:r>
          </a:p>
          <a:p>
            <a:r>
              <a:rPr lang="en-US" dirty="0"/>
              <a:t>Immunizations </a:t>
            </a:r>
          </a:p>
          <a:p>
            <a:r>
              <a:rPr lang="en-US" dirty="0"/>
              <a:t>NEDSS Provisional Data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A968645-3EF9-2173-1FA7-06B4CCF2F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855175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C838FA-9689-4901-AA3D-9C1AD119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Vital Event Data Sharing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BAF8AC-579B-2428-F0D1-D4E87B53C7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56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536D979-A3FF-638D-0BD3-B43B8BD4E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Line-level data via Snowflake </a:t>
            </a:r>
          </a:p>
          <a:p>
            <a:r>
              <a:rPr lang="en-US" dirty="0"/>
              <a:t>Aggregate data via Tableau dashboards</a:t>
            </a:r>
          </a:p>
          <a:p>
            <a:r>
              <a:rPr lang="en-US" dirty="0"/>
              <a:t>30 total LHEs live in the system</a:t>
            </a:r>
          </a:p>
          <a:p>
            <a:pPr lvl="1"/>
            <a:r>
              <a:rPr lang="en-US" dirty="0"/>
              <a:t>Launch completed for 22 LHEs</a:t>
            </a:r>
          </a:p>
          <a:p>
            <a:pPr lvl="2"/>
            <a:r>
              <a:rPr lang="en-US" dirty="0"/>
              <a:t>November 4, 2024 – 11 LHEs </a:t>
            </a:r>
          </a:p>
          <a:p>
            <a:pPr lvl="2"/>
            <a:r>
              <a:rPr lang="en-US" dirty="0"/>
              <a:t>December 2, 2024 – 11 LHEs </a:t>
            </a:r>
          </a:p>
          <a:p>
            <a:pPr lvl="1"/>
            <a:r>
              <a:rPr lang="en-US" dirty="0"/>
              <a:t>Tentative remaining launches pending MOU signature</a:t>
            </a:r>
          </a:p>
          <a:p>
            <a:pPr lvl="2"/>
            <a:r>
              <a:rPr lang="en-US" dirty="0"/>
              <a:t>January 22, 2025 – LHEs included dependent on MOUs being signed by January 6</a:t>
            </a:r>
          </a:p>
          <a:p>
            <a:pPr lvl="3"/>
            <a:r>
              <a:rPr lang="en-US" dirty="0"/>
              <a:t>5 LHEs with signed MOUs will be included in the launch</a:t>
            </a:r>
          </a:p>
          <a:p>
            <a:pPr lvl="2">
              <a:defRPr/>
            </a:pPr>
            <a:r>
              <a:rPr lang="en-US" dirty="0"/>
              <a:t>February 26, 2025 – LHEs included dependent on MOUs being signed by February 10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CACAEE-4C6E-2F7E-CE20-D299E0E36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949316"/>
            <a:ext cx="2743200" cy="3991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003087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EDE7A0-2A40-4843-A4BA-64BCA4242F6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2EBCC61-4737-D712-0FFC-FAE530F90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Vital Event Data Sharing</a:t>
            </a:r>
          </a:p>
        </p:txBody>
      </p:sp>
    </p:spTree>
    <p:extLst>
      <p:ext uri="{BB962C8B-B14F-4D97-AF65-F5344CB8AC3E}">
        <p14:creationId xmlns:p14="http://schemas.microsoft.com/office/powerpoint/2010/main" val="78041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C838FA-9689-4901-AA3D-9C1AD119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THCIC Data Sharing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BAF8AC-579B-2428-F0D1-D4E87B53C7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43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582451-4EAC-0702-6C13-96126D0EE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0733" y="2078464"/>
            <a:ext cx="8265138" cy="454652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Line-level data via Snowflake </a:t>
            </a:r>
          </a:p>
          <a:p>
            <a:r>
              <a:rPr lang="en-US" dirty="0"/>
              <a:t>No new dashboards were created for data sharing. Users are referred to dashboards on Texas Health Data.</a:t>
            </a:r>
          </a:p>
          <a:p>
            <a:r>
              <a:rPr lang="en-US" dirty="0"/>
              <a:t>41 total LHEs</a:t>
            </a:r>
          </a:p>
          <a:p>
            <a:pPr lvl="1"/>
            <a:r>
              <a:rPr lang="en-US" dirty="0"/>
              <a:t>Launch completed for 26 LHEs </a:t>
            </a:r>
          </a:p>
          <a:p>
            <a:pPr lvl="2"/>
            <a:r>
              <a:rPr lang="en-US" dirty="0"/>
              <a:t>October 21, 2023 – 9 LHEs</a:t>
            </a:r>
          </a:p>
          <a:p>
            <a:pPr lvl="2"/>
            <a:r>
              <a:rPr lang="en-US" dirty="0"/>
              <a:t>November 4, 2024 – 17 LHEs</a:t>
            </a:r>
          </a:p>
          <a:p>
            <a:pPr lvl="1"/>
            <a:r>
              <a:rPr lang="en-US" dirty="0"/>
              <a:t>Tentative remaining launches pending MOU signature</a:t>
            </a:r>
          </a:p>
          <a:p>
            <a:pPr lvl="2"/>
            <a:r>
              <a:rPr lang="en-US" dirty="0"/>
              <a:t>January 22, 2025 (tentative) – LHEs included dependent on MOUs being signed by January 6</a:t>
            </a:r>
          </a:p>
          <a:p>
            <a:pPr lvl="3"/>
            <a:r>
              <a:rPr lang="en-US" dirty="0"/>
              <a:t>4 LHEs with signed MOUs will be included in the launch</a:t>
            </a:r>
          </a:p>
          <a:p>
            <a:pPr lvl="2">
              <a:defRPr/>
            </a:pPr>
            <a:r>
              <a:rPr lang="en-US" dirty="0"/>
              <a:t>February 26, 2025 (tentative)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 – LHEs included dependent on MOUs being signed by February 10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6AA017-A295-04F6-3013-91F276BEE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949316"/>
            <a:ext cx="2743200" cy="3991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003087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EDE7A0-2A40-4843-A4BA-64BCA4242F6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AC51E4-CC3B-43DF-BDD7-40BEAA98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2844" y="554904"/>
            <a:ext cx="8184433" cy="1325563"/>
          </a:xfrm>
        </p:spPr>
        <p:txBody>
          <a:bodyPr>
            <a:normAutofit/>
          </a:bodyPr>
          <a:lstStyle/>
          <a:p>
            <a:r>
              <a:rPr lang="en-US" dirty="0"/>
              <a:t>THCIC Data Sharing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7D6976F-0FDB-75B0-DE7B-54AF9AEE0470}"/>
              </a:ext>
            </a:extLst>
          </p:cNvPr>
          <p:cNvSpPr txBox="1">
            <a:spLocks/>
          </p:cNvSpPr>
          <p:nvPr/>
        </p:nvSpPr>
        <p:spPr>
          <a:xfrm>
            <a:off x="2720734" y="752902"/>
            <a:ext cx="9150037" cy="9447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36360">
              <a:lnSpc>
                <a:spcPct val="90000"/>
              </a:lnSpc>
              <a:spcBef>
                <a:spcPts val="915"/>
              </a:spcBef>
              <a:defRPr/>
            </a:pPr>
            <a:endParaRPr lang="en-US" sz="1098" kern="0" spc="183">
              <a:solidFill>
                <a:prstClr val="white">
                  <a:lumMod val="50000"/>
                </a:prstClr>
              </a:solidFill>
              <a:latin typeface="Calibri"/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061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582451-4EAC-0702-6C13-96126D0EE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0734" y="1867947"/>
            <a:ext cx="8183715" cy="4311804"/>
          </a:xfrm>
        </p:spPr>
        <p:txBody>
          <a:bodyPr>
            <a:normAutofit/>
          </a:bodyPr>
          <a:lstStyle/>
          <a:p>
            <a:r>
              <a:rPr lang="en-US" sz="2000" dirty="0"/>
              <a:t>Community of Practice: Monthly sessions by each data set – in planning</a:t>
            </a:r>
          </a:p>
          <a:p>
            <a:r>
              <a:rPr lang="en-US" sz="2000" dirty="0"/>
              <a:t>HHS Learning Portal </a:t>
            </a:r>
          </a:p>
          <a:p>
            <a:pPr lvl="1"/>
            <a:r>
              <a:rPr lang="en-US" sz="1800" dirty="0"/>
              <a:t>Aligns with live training sessions</a:t>
            </a:r>
          </a:p>
          <a:p>
            <a:pPr lvl="1"/>
            <a:r>
              <a:rPr lang="en-US" sz="1800" dirty="0"/>
              <a:t>Allows users to refresh on training concepts</a:t>
            </a:r>
          </a:p>
          <a:p>
            <a:r>
              <a:rPr lang="en-US" sz="2000" dirty="0"/>
              <a:t>Upcoming trainings held prior to January 22, 2025 launch. Additional trainings will be held prior to February launch.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AC51E4-CC3B-43DF-BDD7-40BEAA98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2844" y="554904"/>
            <a:ext cx="8347505" cy="1325563"/>
          </a:xfrm>
        </p:spPr>
        <p:txBody>
          <a:bodyPr>
            <a:normAutofit/>
          </a:bodyPr>
          <a:lstStyle/>
          <a:p>
            <a:r>
              <a:rPr lang="en-US" dirty="0"/>
              <a:t>Vital Event and THICIC Data Sharing Trainings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7D6976F-0FDB-75B0-DE7B-54AF9AEE0470}"/>
              </a:ext>
            </a:extLst>
          </p:cNvPr>
          <p:cNvSpPr txBox="1">
            <a:spLocks/>
          </p:cNvSpPr>
          <p:nvPr/>
        </p:nvSpPr>
        <p:spPr>
          <a:xfrm>
            <a:off x="2720734" y="752902"/>
            <a:ext cx="9150037" cy="9447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36360">
              <a:lnSpc>
                <a:spcPct val="90000"/>
              </a:lnSpc>
              <a:spcBef>
                <a:spcPts val="915"/>
              </a:spcBef>
              <a:defRPr/>
            </a:pPr>
            <a:endParaRPr lang="en-US" sz="1098" kern="0" spc="183">
              <a:solidFill>
                <a:prstClr val="white">
                  <a:lumMod val="50000"/>
                </a:prstClr>
              </a:solidFill>
              <a:latin typeface="Calibri"/>
              <a:ea typeface="Roboto Light" panose="02000000000000000000" pitchFamily="2" charset="0"/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465572B7-AF5B-6A83-5BE2-1B4F4E4DBD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535369"/>
              </p:ext>
            </p:extLst>
          </p:nvPr>
        </p:nvGraphicFramePr>
        <p:xfrm>
          <a:off x="2881452" y="3970347"/>
          <a:ext cx="8178897" cy="266571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26299">
                  <a:extLst>
                    <a:ext uri="{9D8B030D-6E8A-4147-A177-3AD203B41FA5}">
                      <a16:colId xmlns:a16="http://schemas.microsoft.com/office/drawing/2014/main" val="2247076817"/>
                    </a:ext>
                  </a:extLst>
                </a:gridCol>
                <a:gridCol w="2726299">
                  <a:extLst>
                    <a:ext uri="{9D8B030D-6E8A-4147-A177-3AD203B41FA5}">
                      <a16:colId xmlns:a16="http://schemas.microsoft.com/office/drawing/2014/main" val="2661230332"/>
                    </a:ext>
                  </a:extLst>
                </a:gridCol>
                <a:gridCol w="2726299">
                  <a:extLst>
                    <a:ext uri="{9D8B030D-6E8A-4147-A177-3AD203B41FA5}">
                      <a16:colId xmlns:a16="http://schemas.microsoft.com/office/drawing/2014/main" val="425958655"/>
                    </a:ext>
                  </a:extLst>
                </a:gridCol>
              </a:tblGrid>
              <a:tr h="282266">
                <a:tc>
                  <a:txBody>
                    <a:bodyPr/>
                    <a:lstStyle/>
                    <a:p>
                      <a:r>
                        <a:rPr lang="en-US" sz="1200" dirty="0"/>
                        <a:t>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881185"/>
                  </a:ext>
                </a:extLst>
              </a:tr>
              <a:tr h="5584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Introduction to Data Sharing, Tableau, and Snowflake Training Webinar #1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December 10, 2024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11:00 am – 12:15 pm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041209"/>
                  </a:ext>
                </a:extLst>
              </a:tr>
              <a:tr h="4704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Snowflake Training Webinar #2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December 17, 2024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11:00 am – 12:15 pm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893016"/>
                  </a:ext>
                </a:extLst>
              </a:tr>
              <a:tr h="4704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Snowflake Training Webinar #3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December 23, 2024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11:00 am – 12:15 pm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735770"/>
                  </a:ext>
                </a:extLst>
              </a:tr>
              <a:tr h="8841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 “Beyond Basics: Q&amp;A and Advanced Training Sessions”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December 17, 2024</a:t>
                      </a:r>
                    </a:p>
                    <a:p>
                      <a:r>
                        <a:rPr lang="en-US" sz="1200" dirty="0"/>
                        <a:t>December 23, 2024</a:t>
                      </a:r>
                    </a:p>
                    <a:p>
                      <a:r>
                        <a:rPr lang="en-US" sz="1200" dirty="0"/>
                        <a:t>January 7, 2025</a:t>
                      </a:r>
                    </a:p>
                    <a:p>
                      <a:r>
                        <a:rPr lang="en-US" sz="1200" dirty="0"/>
                        <a:t>January 14,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1:00 pm – 2:00 pm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402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4270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C838FA-9689-4901-AA3D-9C1AD119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Immunizations Data Sharing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BAF8AC-579B-2428-F0D1-D4E87B53C7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69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582451-4EAC-0702-6C13-96126D0EE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0733" y="2078464"/>
            <a:ext cx="8265138" cy="4546521"/>
          </a:xfrm>
        </p:spPr>
        <p:txBody>
          <a:bodyPr>
            <a:normAutofit/>
          </a:bodyPr>
          <a:lstStyle/>
          <a:p>
            <a:r>
              <a:rPr lang="en-US" dirty="0"/>
              <a:t>Standardized attributes of the ImmTrac2 data for the LHE’s contract service area from 2018 onward, updated monthly. </a:t>
            </a:r>
          </a:p>
          <a:p>
            <a:r>
              <a:rPr lang="en-US" dirty="0"/>
              <a:t>Line-level data through Snowflake data views </a:t>
            </a:r>
          </a:p>
          <a:p>
            <a:r>
              <a:rPr lang="en-US" dirty="0"/>
              <a:t>Aggregate data through a Tableau dashboard</a:t>
            </a:r>
          </a:p>
          <a:p>
            <a:pPr lvl="1"/>
            <a:r>
              <a:rPr lang="en-US" dirty="0"/>
              <a:t>LHEs with signed contract and will include data for contract service area</a:t>
            </a:r>
          </a:p>
          <a:p>
            <a:pPr lvl="1"/>
            <a:r>
              <a:rPr lang="en-US" dirty="0"/>
              <a:t>Unsuppressed data</a:t>
            </a:r>
          </a:p>
          <a:p>
            <a:pPr lvl="1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6AA017-A295-04F6-3013-91F276BEE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949316"/>
            <a:ext cx="2743200" cy="3991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003087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EDE7A0-2A40-4843-A4BA-64BCA4242F6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AC51E4-CC3B-43DF-BDD7-40BEAA98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2844" y="554904"/>
            <a:ext cx="8184433" cy="1325563"/>
          </a:xfrm>
        </p:spPr>
        <p:txBody>
          <a:bodyPr>
            <a:normAutofit/>
          </a:bodyPr>
          <a:lstStyle/>
          <a:p>
            <a:r>
              <a:rPr lang="en-US" dirty="0"/>
              <a:t>Immunizations Data Sharing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7D6976F-0FDB-75B0-DE7B-54AF9AEE0470}"/>
              </a:ext>
            </a:extLst>
          </p:cNvPr>
          <p:cNvSpPr txBox="1">
            <a:spLocks/>
          </p:cNvSpPr>
          <p:nvPr/>
        </p:nvSpPr>
        <p:spPr>
          <a:xfrm>
            <a:off x="2720734" y="752902"/>
            <a:ext cx="9150037" cy="9447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36360">
              <a:lnSpc>
                <a:spcPct val="90000"/>
              </a:lnSpc>
              <a:spcBef>
                <a:spcPts val="915"/>
              </a:spcBef>
              <a:defRPr/>
            </a:pPr>
            <a:endParaRPr lang="en-US" sz="1098" kern="0" spc="183">
              <a:solidFill>
                <a:prstClr val="white">
                  <a:lumMod val="50000"/>
                </a:prstClr>
              </a:solidFill>
              <a:latin typeface="Calibri"/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291656"/>
      </p:ext>
    </p:extLst>
  </p:cSld>
  <p:clrMapOvr>
    <a:masterClrMapping/>
  </p:clrMapOvr>
</p:sld>
</file>

<file path=ppt/theme/theme1.xml><?xml version="1.0" encoding="utf-8"?>
<a:theme xmlns:a="http://schemas.openxmlformats.org/drawingml/2006/main" name="DSHS Slide Theme">
  <a:themeElements>
    <a:clrScheme name="DSHS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003087"/>
      </a:accent1>
      <a:accent2>
        <a:srgbClr val="C0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3200"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SHS-Powerpoint-Template.pptx" id="{D06806D9-6FBE-4C3B-A49C-A9EB546EAC72}" vid="{9C2A1910-6637-40B3-9CC9-2635D29F48E7}"/>
    </a:ext>
  </a:extLst>
</a:theme>
</file>

<file path=ppt/theme/theme2.xml><?xml version="1.0" encoding="utf-8"?>
<a:theme xmlns:a="http://schemas.openxmlformats.org/drawingml/2006/main" name="DSHS Slide Layout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3200"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SHS-Powerpoint-Template.pptx" id="{D06806D9-6FBE-4C3B-A49C-A9EB546EAC72}" vid="{5E4F93C3-6013-437E-A1BD-1295C5191B7C}"/>
    </a:ext>
  </a:extLst>
</a:theme>
</file>

<file path=ppt/theme/theme3.xml><?xml version="1.0" encoding="utf-8"?>
<a:theme xmlns:a="http://schemas.openxmlformats.org/drawingml/2006/main" name="DSHS Slide Layout 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ptx" id="{D06806D9-6FBE-4C3B-A49C-A9EB546EAC72}" vid="{480C6DDA-B7D2-41B2-AF15-66FFAA645ACF}"/>
    </a:ext>
  </a:extLst>
</a:theme>
</file>

<file path=ppt/theme/theme4.xml><?xml version="1.0" encoding="utf-8"?>
<a:theme xmlns:a="http://schemas.openxmlformats.org/drawingml/2006/main" name="DSHS Slide Layout 3">
  <a:themeElements>
    <a:clrScheme name="HHS Branding Palette">
      <a:dk1>
        <a:srgbClr val="022167"/>
      </a:dk1>
      <a:lt1>
        <a:srgbClr val="FFFFFF"/>
      </a:lt1>
      <a:dk2>
        <a:srgbClr val="000000"/>
      </a:dk2>
      <a:lt2>
        <a:srgbClr val="D1D3D3"/>
      </a:lt2>
      <a:accent1>
        <a:srgbClr val="6DABE4"/>
      </a:accent1>
      <a:accent2>
        <a:srgbClr val="AB2328"/>
      </a:accent2>
      <a:accent3>
        <a:srgbClr val="6CC04A"/>
      </a:accent3>
      <a:accent4>
        <a:srgbClr val="FFC600"/>
      </a:accent4>
      <a:accent5>
        <a:srgbClr val="00A19B"/>
      </a:accent5>
      <a:accent6>
        <a:srgbClr val="B47E00"/>
      </a:accent6>
      <a:hlink>
        <a:srgbClr val="00B3E3"/>
      </a:hlink>
      <a:folHlink>
        <a:srgbClr val="7D86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AFDF2EBF-DC16-4258-9B11-8246FF8EEFC8}"/>
    </a:ext>
  </a:extLst>
</a:theme>
</file>

<file path=ppt/theme/theme5.xml><?xml version="1.0" encoding="utf-8"?>
<a:theme xmlns:a="http://schemas.openxmlformats.org/drawingml/2006/main" name="1_DSHS Slide Layout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4124A9E9-EF70-4508-B786-ECE044002AD0}"/>
    </a:ext>
  </a:extLst>
</a:theme>
</file>

<file path=ppt/theme/theme6.xml><?xml version="1.0" encoding="utf-8"?>
<a:theme xmlns:a="http://schemas.openxmlformats.org/drawingml/2006/main" name="2_DSHS Slide Layout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4124A9E9-EF70-4508-B786-ECE044002AD0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2CB974CCC274EA657BD7691425318" ma:contentTypeVersion="6" ma:contentTypeDescription="Create a new document." ma:contentTypeScope="" ma:versionID="6b471aaccc3537618e35d504953789c7">
  <xsd:schema xmlns:xsd="http://www.w3.org/2001/XMLSchema" xmlns:xs="http://www.w3.org/2001/XMLSchema" xmlns:p="http://schemas.microsoft.com/office/2006/metadata/properties" xmlns:ns2="c86142cc-c22a-4cb9-bbd5-4bae132cbea8" xmlns:ns3="0c001ff8-713e-4e35-ad9e-d97b4460a5a6" targetNamespace="http://schemas.microsoft.com/office/2006/metadata/properties" ma:root="true" ma:fieldsID="4e9379b95465635b8fd1011dd29bcd50" ns2:_="" ns3:_="">
    <xsd:import namespace="c86142cc-c22a-4cb9-bbd5-4bae132cbea8"/>
    <xsd:import namespace="0c001ff8-713e-4e35-ad9e-d97b4460a5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6142cc-c22a-4cb9-bbd5-4bae132cbe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001ff8-713e-4e35-ad9e-d97b4460a5a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0A79184-069C-49CC-8D88-B25179AB95AD}">
  <ds:schemaRefs>
    <ds:schemaRef ds:uri="0c001ff8-713e-4e35-ad9e-d97b4460a5a6"/>
    <ds:schemaRef ds:uri="c86142cc-c22a-4cb9-bbd5-4bae132cbea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83B2F0C-8DC0-4661-8AE4-0D0D4D5DDD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B9BF26-B60A-471A-A2E9-5BBC85CB88A5}">
  <ds:schemaRefs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  <ds:schemaRef ds:uri="c86142cc-c22a-4cb9-bbd5-4bae132cbea8"/>
    <ds:schemaRef ds:uri="http://www.w3.org/XML/1998/namespace"/>
    <ds:schemaRef ds:uri="http://purl.org/dc/dcmitype/"/>
    <ds:schemaRef ds:uri="0c001ff8-713e-4e35-ad9e-d97b4460a5a6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DSHS Slide Deck 2023</Template>
  <TotalTime>1143</TotalTime>
  <Words>605</Words>
  <Application>Microsoft Office PowerPoint</Application>
  <PresentationFormat>Widescreen</PresentationFormat>
  <Paragraphs>100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14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Roboto Light</vt:lpstr>
      <vt:lpstr>Rockwell</vt:lpstr>
      <vt:lpstr>Verdana</vt:lpstr>
      <vt:lpstr>Wingdings</vt:lpstr>
      <vt:lpstr>DSHS Slide Theme</vt:lpstr>
      <vt:lpstr>DSHS Slide Layout 2</vt:lpstr>
      <vt:lpstr>DSHS Slide Layout 3</vt:lpstr>
      <vt:lpstr>DSHS Slide Layout 3</vt:lpstr>
      <vt:lpstr>1_DSHS Slide Layout 2</vt:lpstr>
      <vt:lpstr>2_DSHS Slide Layout 2</vt:lpstr>
      <vt:lpstr>Public Health Data Sharing in Texas​</vt:lpstr>
      <vt:lpstr>Agenda</vt:lpstr>
      <vt:lpstr>Vital Event Data Sharing</vt:lpstr>
      <vt:lpstr>Vital Event Data Sharing</vt:lpstr>
      <vt:lpstr>THCIC Data Sharing</vt:lpstr>
      <vt:lpstr>THCIC Data Sharing</vt:lpstr>
      <vt:lpstr>Vital Event and THICIC Data Sharing Trainings</vt:lpstr>
      <vt:lpstr>Immunizations Data Sharing</vt:lpstr>
      <vt:lpstr>Immunizations Data Sharing</vt:lpstr>
      <vt:lpstr>Immunizations Data Sharing</vt:lpstr>
      <vt:lpstr>NEDSS Provisional Data Sharing</vt:lpstr>
      <vt:lpstr>NEDSS Provisional Data Sharing​</vt:lpstr>
      <vt:lpstr>NEDSS Provisional Data Sharing​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MCH Data Modernization Projects for Quality Improvement</dc:title>
  <dc:creator>Hall,Manda (DSHS)</dc:creator>
  <cp:lastModifiedBy>Garcia,Imelda M (DSHS)</cp:lastModifiedBy>
  <cp:revision>43</cp:revision>
  <cp:lastPrinted>2024-12-05T19:10:27Z</cp:lastPrinted>
  <dcterms:created xsi:type="dcterms:W3CDTF">2023-02-24T18:58:12Z</dcterms:created>
  <dcterms:modified xsi:type="dcterms:W3CDTF">2024-12-11T14:26:56Z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0x010100C132CB974CCC274EA657BD7691425318</vt:lpwstr>
  </property>
  <property fmtid="{D5CDD505-2E9C-101B-9397-08002B2CF9AE}" pid="3" name="_dlc_DocIdItemGuid">
    <vt:lpwstr>4c00e194-0715-40ae-a111-1ceaf29e1dec</vt:lpwstr>
  </property>
  <property fmtid="{D5CDD505-2E9C-101B-9397-08002B2CF9AE}" pid="4" name="MediaServiceImageTags">
    <vt:lpwstr/>
  </property>
  <property fmtid="{D5CDD505-2E9C-101B-9397-08002B2CF9AE}" pid="5" name="Order">
    <vt:r8>1600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