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  <p:sldMasterId id="2147483717" r:id="rId4"/>
    <p:sldMasterId id="2147483743" r:id="rId5"/>
    <p:sldMasterId id="2147483748" r:id="rId6"/>
    <p:sldMasterId id="2147483803" r:id="rId7"/>
    <p:sldMasterId id="2147483830" r:id="rId8"/>
    <p:sldMasterId id="2147483841" r:id="rId9"/>
  </p:sldMasterIdLst>
  <p:notesMasterIdLst>
    <p:notesMasterId r:id="rId26"/>
  </p:notesMasterIdLst>
  <p:sldIdLst>
    <p:sldId id="2145707172" r:id="rId10"/>
    <p:sldId id="2145707149" r:id="rId11"/>
    <p:sldId id="2145707169" r:id="rId12"/>
    <p:sldId id="2147377619" r:id="rId13"/>
    <p:sldId id="2147377624" r:id="rId14"/>
    <p:sldId id="2147377625" r:id="rId15"/>
    <p:sldId id="2147377613" r:id="rId16"/>
    <p:sldId id="2147377614" r:id="rId17"/>
    <p:sldId id="2145707173" r:id="rId18"/>
    <p:sldId id="2147377629" r:id="rId19"/>
    <p:sldId id="2147377627" r:id="rId20"/>
    <p:sldId id="2147377612" r:id="rId21"/>
    <p:sldId id="2147377628" r:id="rId22"/>
    <p:sldId id="2147377622" r:id="rId23"/>
    <p:sldId id="2147377623" r:id="rId24"/>
    <p:sldId id="2147377608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19F025-029C-7214-F0B5-EF135DE2A3EE}" name="Garcia,Cheryl (DSHS)" initials="G(" userId="S::cheryl.garcia@dshs.texas.gov::af1c09ba-859e-4023-8182-4efa908a3c27" providerId="AD"/>
  <p188:author id="{18092B69-0676-6F06-9171-106B58759217}" name="Gauldin,Nathan  (DSHS)" initials="G(" userId="S::Nathan.Gauldin@dshs.texas.gov::341559c1-ff5d-488f-9f91-d456541255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3366"/>
    <a:srgbClr val="FF6600"/>
    <a:srgbClr val="7A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B84ED-8549-4E32-B55C-5556E103A0A6}" v="3" dt="2023-02-07T23:21:15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89282" autoAdjust="0"/>
  </p:normalViewPr>
  <p:slideViewPr>
    <p:cSldViewPr snapToGrid="0">
      <p:cViewPr varScale="1">
        <p:scale>
          <a:sx n="98" d="100"/>
          <a:sy n="98" d="100"/>
        </p:scale>
        <p:origin x="60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HQHC04.dshs.txnet.state.tx.us\DCPS%20share\infect\HCID\Monkeypox\Monkeypox%20May%202022\Weekly%20Analyses\Weekly%20Analysis,%202.6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HQHC04.dshs.txnet.state.tx.us\DCPS%20share\infect\HCID\Monkeypox\Monkeypox%20May%202022\GlobalScape\Saroj%20Files\Monkeypox%20Epi%20Data%20Saroj%202.6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Mpox</a:t>
            </a:r>
            <a:r>
              <a:rPr lang="en-US" sz="1800" baseline="0" dirty="0">
                <a:solidFill>
                  <a:schemeClr val="bg1"/>
                </a:solidFill>
              </a:rPr>
              <a:t> Cases by Notified Date, Texas 2022-2023</a:t>
            </a:r>
            <a:endParaRPr lang="en-US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'Legacy Daily'!$C$1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'Legacy Daily'!$B$2:$B$249</c:f>
              <c:numCache>
                <c:formatCode>m/d/yyyy</c:formatCode>
                <c:ptCount val="248"/>
                <c:pt idx="0">
                  <c:v>44715</c:v>
                </c:pt>
                <c:pt idx="1">
                  <c:v>44716</c:v>
                </c:pt>
                <c:pt idx="2">
                  <c:v>44717</c:v>
                </c:pt>
                <c:pt idx="3">
                  <c:v>44718</c:v>
                </c:pt>
                <c:pt idx="4">
                  <c:v>44719</c:v>
                </c:pt>
                <c:pt idx="5">
                  <c:v>44720</c:v>
                </c:pt>
                <c:pt idx="6">
                  <c:v>44721</c:v>
                </c:pt>
                <c:pt idx="7">
                  <c:v>44722</c:v>
                </c:pt>
                <c:pt idx="8">
                  <c:v>44723</c:v>
                </c:pt>
                <c:pt idx="9">
                  <c:v>44724</c:v>
                </c:pt>
                <c:pt idx="10">
                  <c:v>44725</c:v>
                </c:pt>
                <c:pt idx="11">
                  <c:v>44726</c:v>
                </c:pt>
                <c:pt idx="12">
                  <c:v>44727</c:v>
                </c:pt>
                <c:pt idx="13">
                  <c:v>44728</c:v>
                </c:pt>
                <c:pt idx="14">
                  <c:v>44729</c:v>
                </c:pt>
                <c:pt idx="15">
                  <c:v>44730</c:v>
                </c:pt>
                <c:pt idx="16">
                  <c:v>44731</c:v>
                </c:pt>
                <c:pt idx="17">
                  <c:v>44732</c:v>
                </c:pt>
                <c:pt idx="18">
                  <c:v>44733</c:v>
                </c:pt>
                <c:pt idx="19">
                  <c:v>44734</c:v>
                </c:pt>
                <c:pt idx="20">
                  <c:v>44735</c:v>
                </c:pt>
                <c:pt idx="21">
                  <c:v>44736</c:v>
                </c:pt>
                <c:pt idx="22">
                  <c:v>44737</c:v>
                </c:pt>
                <c:pt idx="23">
                  <c:v>44738</c:v>
                </c:pt>
                <c:pt idx="24">
                  <c:v>44739</c:v>
                </c:pt>
                <c:pt idx="25">
                  <c:v>44740</c:v>
                </c:pt>
                <c:pt idx="26">
                  <c:v>44741</c:v>
                </c:pt>
                <c:pt idx="27">
                  <c:v>44742</c:v>
                </c:pt>
                <c:pt idx="28">
                  <c:v>44743</c:v>
                </c:pt>
                <c:pt idx="29">
                  <c:v>44744</c:v>
                </c:pt>
                <c:pt idx="30">
                  <c:v>44745</c:v>
                </c:pt>
                <c:pt idx="31">
                  <c:v>44746</c:v>
                </c:pt>
                <c:pt idx="32">
                  <c:v>44747</c:v>
                </c:pt>
                <c:pt idx="33">
                  <c:v>44748</c:v>
                </c:pt>
                <c:pt idx="34">
                  <c:v>44749</c:v>
                </c:pt>
                <c:pt idx="35">
                  <c:v>44750</c:v>
                </c:pt>
                <c:pt idx="36">
                  <c:v>44751</c:v>
                </c:pt>
                <c:pt idx="37">
                  <c:v>44752</c:v>
                </c:pt>
                <c:pt idx="38">
                  <c:v>44753</c:v>
                </c:pt>
                <c:pt idx="39">
                  <c:v>44754</c:v>
                </c:pt>
                <c:pt idx="40">
                  <c:v>44755</c:v>
                </c:pt>
                <c:pt idx="41">
                  <c:v>44756</c:v>
                </c:pt>
                <c:pt idx="42">
                  <c:v>44757</c:v>
                </c:pt>
                <c:pt idx="43">
                  <c:v>44758</c:v>
                </c:pt>
                <c:pt idx="44">
                  <c:v>44759</c:v>
                </c:pt>
                <c:pt idx="45">
                  <c:v>44760</c:v>
                </c:pt>
                <c:pt idx="46">
                  <c:v>44761</c:v>
                </c:pt>
                <c:pt idx="47">
                  <c:v>44762</c:v>
                </c:pt>
                <c:pt idx="48">
                  <c:v>44763</c:v>
                </c:pt>
                <c:pt idx="49">
                  <c:v>44764</c:v>
                </c:pt>
                <c:pt idx="50">
                  <c:v>44765</c:v>
                </c:pt>
                <c:pt idx="51">
                  <c:v>44766</c:v>
                </c:pt>
                <c:pt idx="52">
                  <c:v>44767</c:v>
                </c:pt>
                <c:pt idx="53">
                  <c:v>44768</c:v>
                </c:pt>
                <c:pt idx="54">
                  <c:v>44769</c:v>
                </c:pt>
                <c:pt idx="55">
                  <c:v>44770</c:v>
                </c:pt>
                <c:pt idx="56">
                  <c:v>44771</c:v>
                </c:pt>
                <c:pt idx="57">
                  <c:v>44772</c:v>
                </c:pt>
                <c:pt idx="58">
                  <c:v>44773</c:v>
                </c:pt>
                <c:pt idx="59">
                  <c:v>44774</c:v>
                </c:pt>
                <c:pt idx="60">
                  <c:v>44775</c:v>
                </c:pt>
                <c:pt idx="61">
                  <c:v>44776</c:v>
                </c:pt>
                <c:pt idx="62">
                  <c:v>44777</c:v>
                </c:pt>
                <c:pt idx="63">
                  <c:v>44778</c:v>
                </c:pt>
                <c:pt idx="64">
                  <c:v>44779</c:v>
                </c:pt>
                <c:pt idx="65">
                  <c:v>44780</c:v>
                </c:pt>
                <c:pt idx="66">
                  <c:v>44781</c:v>
                </c:pt>
                <c:pt idx="67">
                  <c:v>44782</c:v>
                </c:pt>
                <c:pt idx="68">
                  <c:v>44783</c:v>
                </c:pt>
                <c:pt idx="69">
                  <c:v>44784</c:v>
                </c:pt>
                <c:pt idx="70">
                  <c:v>44785</c:v>
                </c:pt>
                <c:pt idx="71">
                  <c:v>44786</c:v>
                </c:pt>
                <c:pt idx="72">
                  <c:v>44787</c:v>
                </c:pt>
                <c:pt idx="73">
                  <c:v>44788</c:v>
                </c:pt>
                <c:pt idx="74">
                  <c:v>44789</c:v>
                </c:pt>
                <c:pt idx="75">
                  <c:v>44790</c:v>
                </c:pt>
                <c:pt idx="76">
                  <c:v>44791</c:v>
                </c:pt>
                <c:pt idx="77">
                  <c:v>44792</c:v>
                </c:pt>
                <c:pt idx="78">
                  <c:v>44793</c:v>
                </c:pt>
                <c:pt idx="79">
                  <c:v>44794</c:v>
                </c:pt>
                <c:pt idx="80">
                  <c:v>44795</c:v>
                </c:pt>
                <c:pt idx="81">
                  <c:v>44796</c:v>
                </c:pt>
                <c:pt idx="82">
                  <c:v>44797</c:v>
                </c:pt>
                <c:pt idx="83">
                  <c:v>44798</c:v>
                </c:pt>
                <c:pt idx="84">
                  <c:v>44799</c:v>
                </c:pt>
                <c:pt idx="85">
                  <c:v>44800</c:v>
                </c:pt>
                <c:pt idx="86">
                  <c:v>44801</c:v>
                </c:pt>
                <c:pt idx="87">
                  <c:v>44802</c:v>
                </c:pt>
                <c:pt idx="88">
                  <c:v>44803</c:v>
                </c:pt>
                <c:pt idx="89">
                  <c:v>44804</c:v>
                </c:pt>
                <c:pt idx="90">
                  <c:v>44805</c:v>
                </c:pt>
                <c:pt idx="91">
                  <c:v>44806</c:v>
                </c:pt>
                <c:pt idx="92">
                  <c:v>44807</c:v>
                </c:pt>
                <c:pt idx="93">
                  <c:v>44808</c:v>
                </c:pt>
                <c:pt idx="94">
                  <c:v>44809</c:v>
                </c:pt>
                <c:pt idx="95">
                  <c:v>44810</c:v>
                </c:pt>
                <c:pt idx="96">
                  <c:v>44811</c:v>
                </c:pt>
                <c:pt idx="97">
                  <c:v>44812</c:v>
                </c:pt>
                <c:pt idx="98">
                  <c:v>44813</c:v>
                </c:pt>
                <c:pt idx="99">
                  <c:v>44814</c:v>
                </c:pt>
                <c:pt idx="100">
                  <c:v>44815</c:v>
                </c:pt>
                <c:pt idx="101">
                  <c:v>44816</c:v>
                </c:pt>
                <c:pt idx="102">
                  <c:v>44817</c:v>
                </c:pt>
                <c:pt idx="103">
                  <c:v>44818</c:v>
                </c:pt>
                <c:pt idx="104">
                  <c:v>44819</c:v>
                </c:pt>
                <c:pt idx="105">
                  <c:v>44820</c:v>
                </c:pt>
                <c:pt idx="106">
                  <c:v>44821</c:v>
                </c:pt>
                <c:pt idx="107">
                  <c:v>44822</c:v>
                </c:pt>
                <c:pt idx="108">
                  <c:v>44823</c:v>
                </c:pt>
                <c:pt idx="109">
                  <c:v>44824</c:v>
                </c:pt>
                <c:pt idx="110">
                  <c:v>44825</c:v>
                </c:pt>
                <c:pt idx="111">
                  <c:v>44826</c:v>
                </c:pt>
                <c:pt idx="112">
                  <c:v>44827</c:v>
                </c:pt>
                <c:pt idx="113">
                  <c:v>44828</c:v>
                </c:pt>
                <c:pt idx="114">
                  <c:v>44829</c:v>
                </c:pt>
                <c:pt idx="115">
                  <c:v>44830</c:v>
                </c:pt>
                <c:pt idx="116">
                  <c:v>44831</c:v>
                </c:pt>
                <c:pt idx="117">
                  <c:v>44832</c:v>
                </c:pt>
                <c:pt idx="118">
                  <c:v>44833</c:v>
                </c:pt>
                <c:pt idx="119">
                  <c:v>44834</c:v>
                </c:pt>
                <c:pt idx="120">
                  <c:v>44835</c:v>
                </c:pt>
                <c:pt idx="121">
                  <c:v>44836</c:v>
                </c:pt>
                <c:pt idx="122">
                  <c:v>44837</c:v>
                </c:pt>
                <c:pt idx="123">
                  <c:v>44838</c:v>
                </c:pt>
                <c:pt idx="124">
                  <c:v>44839</c:v>
                </c:pt>
                <c:pt idx="125">
                  <c:v>44840</c:v>
                </c:pt>
                <c:pt idx="126">
                  <c:v>44841</c:v>
                </c:pt>
                <c:pt idx="127">
                  <c:v>44842</c:v>
                </c:pt>
                <c:pt idx="128">
                  <c:v>44843</c:v>
                </c:pt>
                <c:pt idx="129">
                  <c:v>44844</c:v>
                </c:pt>
                <c:pt idx="130">
                  <c:v>44845</c:v>
                </c:pt>
                <c:pt idx="131">
                  <c:v>44846</c:v>
                </c:pt>
                <c:pt idx="132">
                  <c:v>44847</c:v>
                </c:pt>
                <c:pt idx="133">
                  <c:v>44848</c:v>
                </c:pt>
                <c:pt idx="134">
                  <c:v>44849</c:v>
                </c:pt>
                <c:pt idx="135">
                  <c:v>44850</c:v>
                </c:pt>
                <c:pt idx="136">
                  <c:v>44851</c:v>
                </c:pt>
                <c:pt idx="137">
                  <c:v>44852</c:v>
                </c:pt>
                <c:pt idx="138">
                  <c:v>44853</c:v>
                </c:pt>
                <c:pt idx="139">
                  <c:v>44854</c:v>
                </c:pt>
                <c:pt idx="140">
                  <c:v>44855</c:v>
                </c:pt>
                <c:pt idx="141">
                  <c:v>44856</c:v>
                </c:pt>
                <c:pt idx="142">
                  <c:v>44857</c:v>
                </c:pt>
                <c:pt idx="143">
                  <c:v>44858</c:v>
                </c:pt>
                <c:pt idx="144">
                  <c:v>44859</c:v>
                </c:pt>
                <c:pt idx="145">
                  <c:v>44860</c:v>
                </c:pt>
                <c:pt idx="146">
                  <c:v>44861</c:v>
                </c:pt>
                <c:pt idx="147">
                  <c:v>44862</c:v>
                </c:pt>
                <c:pt idx="148">
                  <c:v>44863</c:v>
                </c:pt>
                <c:pt idx="149">
                  <c:v>44864</c:v>
                </c:pt>
                <c:pt idx="150">
                  <c:v>44865</c:v>
                </c:pt>
                <c:pt idx="151">
                  <c:v>44866</c:v>
                </c:pt>
                <c:pt idx="152">
                  <c:v>44867</c:v>
                </c:pt>
                <c:pt idx="153">
                  <c:v>44868</c:v>
                </c:pt>
                <c:pt idx="154">
                  <c:v>44869</c:v>
                </c:pt>
                <c:pt idx="155">
                  <c:v>44870</c:v>
                </c:pt>
                <c:pt idx="156">
                  <c:v>44871</c:v>
                </c:pt>
                <c:pt idx="157">
                  <c:v>44872</c:v>
                </c:pt>
                <c:pt idx="158">
                  <c:v>44873</c:v>
                </c:pt>
                <c:pt idx="159">
                  <c:v>44874</c:v>
                </c:pt>
                <c:pt idx="160">
                  <c:v>44875</c:v>
                </c:pt>
                <c:pt idx="161">
                  <c:v>44876</c:v>
                </c:pt>
                <c:pt idx="162">
                  <c:v>44877</c:v>
                </c:pt>
                <c:pt idx="163">
                  <c:v>44878</c:v>
                </c:pt>
                <c:pt idx="164">
                  <c:v>44879</c:v>
                </c:pt>
                <c:pt idx="165">
                  <c:v>44880</c:v>
                </c:pt>
                <c:pt idx="166">
                  <c:v>44881</c:v>
                </c:pt>
                <c:pt idx="167">
                  <c:v>44882</c:v>
                </c:pt>
                <c:pt idx="168">
                  <c:v>44883</c:v>
                </c:pt>
                <c:pt idx="169">
                  <c:v>44884</c:v>
                </c:pt>
                <c:pt idx="170">
                  <c:v>44885</c:v>
                </c:pt>
                <c:pt idx="171">
                  <c:v>44886</c:v>
                </c:pt>
                <c:pt idx="172">
                  <c:v>44887</c:v>
                </c:pt>
                <c:pt idx="173">
                  <c:v>44888</c:v>
                </c:pt>
                <c:pt idx="174">
                  <c:v>44889</c:v>
                </c:pt>
                <c:pt idx="175">
                  <c:v>44890</c:v>
                </c:pt>
                <c:pt idx="176">
                  <c:v>44891</c:v>
                </c:pt>
                <c:pt idx="177">
                  <c:v>44892</c:v>
                </c:pt>
                <c:pt idx="178">
                  <c:v>44893</c:v>
                </c:pt>
                <c:pt idx="179">
                  <c:v>44894</c:v>
                </c:pt>
                <c:pt idx="180">
                  <c:v>44895</c:v>
                </c:pt>
                <c:pt idx="181">
                  <c:v>44896</c:v>
                </c:pt>
                <c:pt idx="182">
                  <c:v>44897</c:v>
                </c:pt>
                <c:pt idx="183">
                  <c:v>44898</c:v>
                </c:pt>
                <c:pt idx="184">
                  <c:v>44899</c:v>
                </c:pt>
                <c:pt idx="185">
                  <c:v>44900</c:v>
                </c:pt>
                <c:pt idx="186">
                  <c:v>44901</c:v>
                </c:pt>
                <c:pt idx="187">
                  <c:v>44902</c:v>
                </c:pt>
                <c:pt idx="188">
                  <c:v>44903</c:v>
                </c:pt>
                <c:pt idx="189">
                  <c:v>44904</c:v>
                </c:pt>
                <c:pt idx="190">
                  <c:v>44905</c:v>
                </c:pt>
                <c:pt idx="191">
                  <c:v>44906</c:v>
                </c:pt>
                <c:pt idx="192">
                  <c:v>44907</c:v>
                </c:pt>
                <c:pt idx="193">
                  <c:v>44908</c:v>
                </c:pt>
                <c:pt idx="194">
                  <c:v>44909</c:v>
                </c:pt>
                <c:pt idx="195">
                  <c:v>44910</c:v>
                </c:pt>
                <c:pt idx="196">
                  <c:v>44911</c:v>
                </c:pt>
                <c:pt idx="197">
                  <c:v>44912</c:v>
                </c:pt>
                <c:pt idx="198">
                  <c:v>44913</c:v>
                </c:pt>
                <c:pt idx="199">
                  <c:v>44914</c:v>
                </c:pt>
                <c:pt idx="200">
                  <c:v>44915</c:v>
                </c:pt>
                <c:pt idx="201">
                  <c:v>44916</c:v>
                </c:pt>
                <c:pt idx="202">
                  <c:v>44917</c:v>
                </c:pt>
                <c:pt idx="203">
                  <c:v>44918</c:v>
                </c:pt>
                <c:pt idx="204">
                  <c:v>44919</c:v>
                </c:pt>
                <c:pt idx="205">
                  <c:v>44920</c:v>
                </c:pt>
                <c:pt idx="206">
                  <c:v>44921</c:v>
                </c:pt>
                <c:pt idx="207">
                  <c:v>44922</c:v>
                </c:pt>
                <c:pt idx="208">
                  <c:v>44923</c:v>
                </c:pt>
                <c:pt idx="209">
                  <c:v>44924</c:v>
                </c:pt>
                <c:pt idx="210">
                  <c:v>44925</c:v>
                </c:pt>
                <c:pt idx="211">
                  <c:v>44926</c:v>
                </c:pt>
                <c:pt idx="212">
                  <c:v>44927</c:v>
                </c:pt>
                <c:pt idx="213">
                  <c:v>44928</c:v>
                </c:pt>
                <c:pt idx="214">
                  <c:v>44929</c:v>
                </c:pt>
                <c:pt idx="215">
                  <c:v>44930</c:v>
                </c:pt>
                <c:pt idx="216">
                  <c:v>44931</c:v>
                </c:pt>
                <c:pt idx="217">
                  <c:v>44932</c:v>
                </c:pt>
                <c:pt idx="218">
                  <c:v>44933</c:v>
                </c:pt>
                <c:pt idx="219">
                  <c:v>44934</c:v>
                </c:pt>
                <c:pt idx="220">
                  <c:v>44935</c:v>
                </c:pt>
                <c:pt idx="221">
                  <c:v>44936</c:v>
                </c:pt>
                <c:pt idx="222">
                  <c:v>44937</c:v>
                </c:pt>
                <c:pt idx="223">
                  <c:v>44938</c:v>
                </c:pt>
                <c:pt idx="224">
                  <c:v>44939</c:v>
                </c:pt>
                <c:pt idx="225">
                  <c:v>44940</c:v>
                </c:pt>
                <c:pt idx="226">
                  <c:v>44941</c:v>
                </c:pt>
                <c:pt idx="227">
                  <c:v>44942</c:v>
                </c:pt>
                <c:pt idx="228">
                  <c:v>44943</c:v>
                </c:pt>
                <c:pt idx="229">
                  <c:v>44944</c:v>
                </c:pt>
                <c:pt idx="230">
                  <c:v>44945</c:v>
                </c:pt>
                <c:pt idx="231">
                  <c:v>44946</c:v>
                </c:pt>
                <c:pt idx="232">
                  <c:v>44947</c:v>
                </c:pt>
                <c:pt idx="233">
                  <c:v>44948</c:v>
                </c:pt>
                <c:pt idx="234">
                  <c:v>44949</c:v>
                </c:pt>
                <c:pt idx="235">
                  <c:v>44950</c:v>
                </c:pt>
                <c:pt idx="236">
                  <c:v>44951</c:v>
                </c:pt>
                <c:pt idx="237">
                  <c:v>44952</c:v>
                </c:pt>
                <c:pt idx="238">
                  <c:v>44953</c:v>
                </c:pt>
                <c:pt idx="239">
                  <c:v>44954</c:v>
                </c:pt>
                <c:pt idx="240">
                  <c:v>44955</c:v>
                </c:pt>
                <c:pt idx="241">
                  <c:v>44956</c:v>
                </c:pt>
                <c:pt idx="242">
                  <c:v>44957</c:v>
                </c:pt>
                <c:pt idx="243">
                  <c:v>44958</c:v>
                </c:pt>
                <c:pt idx="244">
                  <c:v>44959</c:v>
                </c:pt>
                <c:pt idx="245">
                  <c:v>44960</c:v>
                </c:pt>
                <c:pt idx="246">
                  <c:v>44961</c:v>
                </c:pt>
                <c:pt idx="247">
                  <c:v>44962</c:v>
                </c:pt>
              </c:numCache>
            </c:numRef>
          </c:cat>
          <c:val>
            <c:numRef>
              <c:f>'Legacy Daily'!$C$2:$C$249</c:f>
              <c:numCache>
                <c:formatCode>General</c:formatCode>
                <c:ptCount val="248"/>
                <c:pt idx="0">
                  <c:v>1</c:v>
                </c:pt>
                <c:pt idx="11">
                  <c:v>1</c:v>
                </c:pt>
                <c:pt idx="14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4">
                  <c:v>4</c:v>
                </c:pt>
                <c:pt idx="25">
                  <c:v>5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5</c:v>
                </c:pt>
                <c:pt idx="35">
                  <c:v>9</c:v>
                </c:pt>
                <c:pt idx="36">
                  <c:v>2</c:v>
                </c:pt>
                <c:pt idx="37">
                  <c:v>5</c:v>
                </c:pt>
                <c:pt idx="38">
                  <c:v>8</c:v>
                </c:pt>
                <c:pt idx="39">
                  <c:v>23</c:v>
                </c:pt>
                <c:pt idx="40">
                  <c:v>11</c:v>
                </c:pt>
                <c:pt idx="41">
                  <c:v>19</c:v>
                </c:pt>
                <c:pt idx="42">
                  <c:v>13</c:v>
                </c:pt>
                <c:pt idx="43">
                  <c:v>9</c:v>
                </c:pt>
                <c:pt idx="44">
                  <c:v>4</c:v>
                </c:pt>
                <c:pt idx="45">
                  <c:v>14</c:v>
                </c:pt>
                <c:pt idx="46">
                  <c:v>27</c:v>
                </c:pt>
                <c:pt idx="47">
                  <c:v>23</c:v>
                </c:pt>
                <c:pt idx="48">
                  <c:v>12</c:v>
                </c:pt>
                <c:pt idx="49">
                  <c:v>30</c:v>
                </c:pt>
                <c:pt idx="50">
                  <c:v>6</c:v>
                </c:pt>
                <c:pt idx="51">
                  <c:v>1</c:v>
                </c:pt>
                <c:pt idx="52">
                  <c:v>23</c:v>
                </c:pt>
                <c:pt idx="53">
                  <c:v>42</c:v>
                </c:pt>
                <c:pt idx="54">
                  <c:v>43</c:v>
                </c:pt>
                <c:pt idx="55">
                  <c:v>33</c:v>
                </c:pt>
                <c:pt idx="56">
                  <c:v>50</c:v>
                </c:pt>
                <c:pt idx="57">
                  <c:v>8</c:v>
                </c:pt>
                <c:pt idx="58">
                  <c:v>22</c:v>
                </c:pt>
                <c:pt idx="59">
                  <c:v>13</c:v>
                </c:pt>
                <c:pt idx="60">
                  <c:v>36</c:v>
                </c:pt>
                <c:pt idx="61">
                  <c:v>36</c:v>
                </c:pt>
                <c:pt idx="62">
                  <c:v>26</c:v>
                </c:pt>
                <c:pt idx="63">
                  <c:v>64</c:v>
                </c:pt>
                <c:pt idx="64">
                  <c:v>50</c:v>
                </c:pt>
                <c:pt idx="65">
                  <c:v>17</c:v>
                </c:pt>
                <c:pt idx="66">
                  <c:v>41</c:v>
                </c:pt>
                <c:pt idx="67">
                  <c:v>12</c:v>
                </c:pt>
                <c:pt idx="68">
                  <c:v>28</c:v>
                </c:pt>
                <c:pt idx="69">
                  <c:v>33</c:v>
                </c:pt>
                <c:pt idx="70">
                  <c:v>83</c:v>
                </c:pt>
                <c:pt idx="71">
                  <c:v>43</c:v>
                </c:pt>
                <c:pt idx="72">
                  <c:v>29</c:v>
                </c:pt>
                <c:pt idx="73">
                  <c:v>65</c:v>
                </c:pt>
                <c:pt idx="74">
                  <c:v>8</c:v>
                </c:pt>
                <c:pt idx="75">
                  <c:v>64</c:v>
                </c:pt>
                <c:pt idx="76">
                  <c:v>51</c:v>
                </c:pt>
                <c:pt idx="77">
                  <c:v>51</c:v>
                </c:pt>
                <c:pt idx="78">
                  <c:v>40</c:v>
                </c:pt>
                <c:pt idx="79">
                  <c:v>17</c:v>
                </c:pt>
                <c:pt idx="80">
                  <c:v>31</c:v>
                </c:pt>
                <c:pt idx="81">
                  <c:v>59</c:v>
                </c:pt>
                <c:pt idx="82">
                  <c:v>57</c:v>
                </c:pt>
                <c:pt idx="83">
                  <c:v>38</c:v>
                </c:pt>
                <c:pt idx="84">
                  <c:v>55</c:v>
                </c:pt>
                <c:pt idx="85">
                  <c:v>35</c:v>
                </c:pt>
                <c:pt idx="86">
                  <c:v>33</c:v>
                </c:pt>
                <c:pt idx="87">
                  <c:v>42</c:v>
                </c:pt>
                <c:pt idx="88">
                  <c:v>26</c:v>
                </c:pt>
                <c:pt idx="89">
                  <c:v>37</c:v>
                </c:pt>
                <c:pt idx="90">
                  <c:v>32</c:v>
                </c:pt>
                <c:pt idx="91">
                  <c:v>36</c:v>
                </c:pt>
                <c:pt idx="92">
                  <c:v>40</c:v>
                </c:pt>
                <c:pt idx="93">
                  <c:v>35</c:v>
                </c:pt>
                <c:pt idx="94">
                  <c:v>18</c:v>
                </c:pt>
                <c:pt idx="95">
                  <c:v>17</c:v>
                </c:pt>
                <c:pt idx="96">
                  <c:v>36</c:v>
                </c:pt>
                <c:pt idx="97">
                  <c:v>31</c:v>
                </c:pt>
                <c:pt idx="98">
                  <c:v>27</c:v>
                </c:pt>
                <c:pt idx="99">
                  <c:v>25</c:v>
                </c:pt>
                <c:pt idx="100">
                  <c:v>16</c:v>
                </c:pt>
                <c:pt idx="101">
                  <c:v>16</c:v>
                </c:pt>
                <c:pt idx="102">
                  <c:v>33</c:v>
                </c:pt>
                <c:pt idx="103">
                  <c:v>24</c:v>
                </c:pt>
                <c:pt idx="104">
                  <c:v>24</c:v>
                </c:pt>
                <c:pt idx="105">
                  <c:v>14</c:v>
                </c:pt>
                <c:pt idx="106">
                  <c:v>16</c:v>
                </c:pt>
                <c:pt idx="107">
                  <c:v>18</c:v>
                </c:pt>
                <c:pt idx="108">
                  <c:v>22</c:v>
                </c:pt>
                <c:pt idx="109">
                  <c:v>12</c:v>
                </c:pt>
                <c:pt idx="110">
                  <c:v>17</c:v>
                </c:pt>
                <c:pt idx="111">
                  <c:v>33</c:v>
                </c:pt>
                <c:pt idx="112">
                  <c:v>16</c:v>
                </c:pt>
                <c:pt idx="113">
                  <c:v>18</c:v>
                </c:pt>
                <c:pt idx="114">
                  <c:v>8</c:v>
                </c:pt>
                <c:pt idx="115">
                  <c:v>18</c:v>
                </c:pt>
                <c:pt idx="116">
                  <c:v>14</c:v>
                </c:pt>
                <c:pt idx="117">
                  <c:v>12</c:v>
                </c:pt>
                <c:pt idx="118">
                  <c:v>12</c:v>
                </c:pt>
                <c:pt idx="119">
                  <c:v>26</c:v>
                </c:pt>
                <c:pt idx="120">
                  <c:v>19</c:v>
                </c:pt>
                <c:pt idx="121">
                  <c:v>4</c:v>
                </c:pt>
                <c:pt idx="122">
                  <c:v>11</c:v>
                </c:pt>
                <c:pt idx="123">
                  <c:v>15</c:v>
                </c:pt>
                <c:pt idx="124">
                  <c:v>11</c:v>
                </c:pt>
                <c:pt idx="125">
                  <c:v>36</c:v>
                </c:pt>
                <c:pt idx="126">
                  <c:v>28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17</c:v>
                </c:pt>
                <c:pt idx="131">
                  <c:v>14</c:v>
                </c:pt>
                <c:pt idx="132">
                  <c:v>18</c:v>
                </c:pt>
                <c:pt idx="133">
                  <c:v>24</c:v>
                </c:pt>
                <c:pt idx="134">
                  <c:v>2</c:v>
                </c:pt>
                <c:pt idx="135">
                  <c:v>14</c:v>
                </c:pt>
                <c:pt idx="136">
                  <c:v>6</c:v>
                </c:pt>
                <c:pt idx="137">
                  <c:v>9</c:v>
                </c:pt>
                <c:pt idx="138">
                  <c:v>13</c:v>
                </c:pt>
                <c:pt idx="139">
                  <c:v>12</c:v>
                </c:pt>
                <c:pt idx="140">
                  <c:v>16</c:v>
                </c:pt>
                <c:pt idx="141">
                  <c:v>5</c:v>
                </c:pt>
                <c:pt idx="142">
                  <c:v>7</c:v>
                </c:pt>
                <c:pt idx="143">
                  <c:v>1</c:v>
                </c:pt>
                <c:pt idx="144">
                  <c:v>5</c:v>
                </c:pt>
                <c:pt idx="145">
                  <c:v>12</c:v>
                </c:pt>
                <c:pt idx="146">
                  <c:v>11</c:v>
                </c:pt>
                <c:pt idx="147">
                  <c:v>6</c:v>
                </c:pt>
                <c:pt idx="148">
                  <c:v>12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14</c:v>
                </c:pt>
                <c:pt idx="153">
                  <c:v>8</c:v>
                </c:pt>
                <c:pt idx="154">
                  <c:v>5</c:v>
                </c:pt>
                <c:pt idx="155">
                  <c:v>4</c:v>
                </c:pt>
                <c:pt idx="156">
                  <c:v>3</c:v>
                </c:pt>
                <c:pt idx="158">
                  <c:v>4</c:v>
                </c:pt>
                <c:pt idx="159">
                  <c:v>11</c:v>
                </c:pt>
                <c:pt idx="160">
                  <c:v>5</c:v>
                </c:pt>
                <c:pt idx="161">
                  <c:v>3</c:v>
                </c:pt>
                <c:pt idx="162">
                  <c:v>6</c:v>
                </c:pt>
                <c:pt idx="163">
                  <c:v>4</c:v>
                </c:pt>
                <c:pt idx="164">
                  <c:v>3</c:v>
                </c:pt>
                <c:pt idx="165">
                  <c:v>2</c:v>
                </c:pt>
                <c:pt idx="166">
                  <c:v>6</c:v>
                </c:pt>
                <c:pt idx="167">
                  <c:v>1</c:v>
                </c:pt>
                <c:pt idx="168">
                  <c:v>4</c:v>
                </c:pt>
                <c:pt idx="169">
                  <c:v>5</c:v>
                </c:pt>
                <c:pt idx="171">
                  <c:v>3</c:v>
                </c:pt>
                <c:pt idx="172">
                  <c:v>1</c:v>
                </c:pt>
                <c:pt idx="174">
                  <c:v>4</c:v>
                </c:pt>
                <c:pt idx="175">
                  <c:v>1</c:v>
                </c:pt>
                <c:pt idx="176">
                  <c:v>1</c:v>
                </c:pt>
                <c:pt idx="177">
                  <c:v>5</c:v>
                </c:pt>
                <c:pt idx="178">
                  <c:v>1</c:v>
                </c:pt>
                <c:pt idx="179">
                  <c:v>2</c:v>
                </c:pt>
                <c:pt idx="180">
                  <c:v>3</c:v>
                </c:pt>
                <c:pt idx="181">
                  <c:v>4</c:v>
                </c:pt>
                <c:pt idx="182">
                  <c:v>4</c:v>
                </c:pt>
                <c:pt idx="184">
                  <c:v>2</c:v>
                </c:pt>
                <c:pt idx="185">
                  <c:v>3</c:v>
                </c:pt>
                <c:pt idx="188">
                  <c:v>5</c:v>
                </c:pt>
                <c:pt idx="189">
                  <c:v>2</c:v>
                </c:pt>
                <c:pt idx="191">
                  <c:v>1</c:v>
                </c:pt>
                <c:pt idx="193">
                  <c:v>1</c:v>
                </c:pt>
                <c:pt idx="195">
                  <c:v>3</c:v>
                </c:pt>
                <c:pt idx="196">
                  <c:v>1</c:v>
                </c:pt>
                <c:pt idx="197">
                  <c:v>1</c:v>
                </c:pt>
                <c:pt idx="198">
                  <c:v>2</c:v>
                </c:pt>
                <c:pt idx="199">
                  <c:v>3</c:v>
                </c:pt>
                <c:pt idx="201">
                  <c:v>2</c:v>
                </c:pt>
                <c:pt idx="204">
                  <c:v>1</c:v>
                </c:pt>
                <c:pt idx="205">
                  <c:v>3</c:v>
                </c:pt>
                <c:pt idx="206">
                  <c:v>1</c:v>
                </c:pt>
                <c:pt idx="207">
                  <c:v>3</c:v>
                </c:pt>
                <c:pt idx="209">
                  <c:v>1</c:v>
                </c:pt>
                <c:pt idx="210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7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2</c:v>
                </c:pt>
                <c:pt idx="222">
                  <c:v>1</c:v>
                </c:pt>
                <c:pt idx="224">
                  <c:v>1</c:v>
                </c:pt>
                <c:pt idx="225">
                  <c:v>2</c:v>
                </c:pt>
                <c:pt idx="227">
                  <c:v>1</c:v>
                </c:pt>
                <c:pt idx="228">
                  <c:v>2</c:v>
                </c:pt>
                <c:pt idx="230">
                  <c:v>2</c:v>
                </c:pt>
                <c:pt idx="232">
                  <c:v>1</c:v>
                </c:pt>
                <c:pt idx="233">
                  <c:v>4</c:v>
                </c:pt>
                <c:pt idx="234">
                  <c:v>2</c:v>
                </c:pt>
                <c:pt idx="236">
                  <c:v>1</c:v>
                </c:pt>
                <c:pt idx="237">
                  <c:v>3</c:v>
                </c:pt>
                <c:pt idx="240">
                  <c:v>5</c:v>
                </c:pt>
                <c:pt idx="245">
                  <c:v>1</c:v>
                </c:pt>
                <c:pt idx="24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A88-B7C3-3F2929DE3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50761488"/>
        <c:axId val="50760656"/>
      </c:barChart>
      <c:dateAx>
        <c:axId val="507614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0656"/>
        <c:crosses val="autoZero"/>
        <c:auto val="1"/>
        <c:lblOffset val="100"/>
        <c:baseTimeUnit val="days"/>
      </c:dateAx>
      <c:valAx>
        <c:axId val="5076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614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Average Mpox Cases Reported per Day by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Histogram!$M$46</c:f>
              <c:strCache>
                <c:ptCount val="1"/>
                <c:pt idx="0">
                  <c:v>Avg Case Per Day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rgbClr val="00B050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strRef>
              <c:f>Histogram!$L$47:$L$82</c:f>
              <c:strCache>
                <c:ptCount val="36"/>
                <c:pt idx="0">
                  <c:v>6/3, 6/10</c:v>
                </c:pt>
                <c:pt idx="1">
                  <c:v>6/10, 6/17</c:v>
                </c:pt>
                <c:pt idx="2">
                  <c:v>6/17, 6/24</c:v>
                </c:pt>
                <c:pt idx="3">
                  <c:v>6/24, 7/1</c:v>
                </c:pt>
                <c:pt idx="4">
                  <c:v>7/1, 7/8</c:v>
                </c:pt>
                <c:pt idx="5">
                  <c:v>7/8, 7/15</c:v>
                </c:pt>
                <c:pt idx="6">
                  <c:v>7/15, 7/22</c:v>
                </c:pt>
                <c:pt idx="7">
                  <c:v>7/22, 7/29</c:v>
                </c:pt>
                <c:pt idx="8">
                  <c:v>7/29, 8/5</c:v>
                </c:pt>
                <c:pt idx="9">
                  <c:v>8/5, 8/12</c:v>
                </c:pt>
                <c:pt idx="10">
                  <c:v>8/12, 8/19</c:v>
                </c:pt>
                <c:pt idx="11">
                  <c:v>8/19, 8/26</c:v>
                </c:pt>
                <c:pt idx="12">
                  <c:v>8/26, 9/2</c:v>
                </c:pt>
                <c:pt idx="13">
                  <c:v>9/2, 9/9</c:v>
                </c:pt>
                <c:pt idx="14">
                  <c:v>9/9, 9/16</c:v>
                </c:pt>
                <c:pt idx="15">
                  <c:v>9/16, 9/23</c:v>
                </c:pt>
                <c:pt idx="16">
                  <c:v>9/23, 9/30</c:v>
                </c:pt>
                <c:pt idx="17">
                  <c:v>9/30, 10/7</c:v>
                </c:pt>
                <c:pt idx="18">
                  <c:v>10/7, 10/14</c:v>
                </c:pt>
                <c:pt idx="19">
                  <c:v>10/14, 10/21</c:v>
                </c:pt>
                <c:pt idx="20">
                  <c:v>10/21, 10/28</c:v>
                </c:pt>
                <c:pt idx="21">
                  <c:v>10/28, 11/4</c:v>
                </c:pt>
                <c:pt idx="22">
                  <c:v>11/4, 11/11</c:v>
                </c:pt>
                <c:pt idx="23">
                  <c:v>11/11, 11/18</c:v>
                </c:pt>
                <c:pt idx="24">
                  <c:v>11/18, 11/25</c:v>
                </c:pt>
                <c:pt idx="25">
                  <c:v>11/25, 12/2</c:v>
                </c:pt>
                <c:pt idx="26">
                  <c:v>12/2, 12/9</c:v>
                </c:pt>
                <c:pt idx="27">
                  <c:v>12/9, 12/16</c:v>
                </c:pt>
                <c:pt idx="28">
                  <c:v>12/16, 12/23</c:v>
                </c:pt>
                <c:pt idx="29">
                  <c:v>12/23, 12/30</c:v>
                </c:pt>
                <c:pt idx="30">
                  <c:v>12/30, 1/6</c:v>
                </c:pt>
                <c:pt idx="31">
                  <c:v>1/6, 1/13</c:v>
                </c:pt>
                <c:pt idx="32">
                  <c:v>1/13, 1/20</c:v>
                </c:pt>
                <c:pt idx="33">
                  <c:v>1/20, 1/28</c:v>
                </c:pt>
                <c:pt idx="34">
                  <c:v>1/28, 2/4</c:v>
                </c:pt>
                <c:pt idx="35">
                  <c:v>2/4, 2/6</c:v>
                </c:pt>
              </c:strCache>
            </c:strRef>
          </c:cat>
          <c:val>
            <c:numRef>
              <c:f>Histogram!$M$47:$M$82</c:f>
              <c:numCache>
                <c:formatCode>0.0</c:formatCode>
                <c:ptCount val="36"/>
                <c:pt idx="0">
                  <c:v>0.14285714285714285</c:v>
                </c:pt>
                <c:pt idx="1">
                  <c:v>0.2857142857142857</c:v>
                </c:pt>
                <c:pt idx="2">
                  <c:v>0.5714285714285714</c:v>
                </c:pt>
                <c:pt idx="3">
                  <c:v>2.1428571428571428</c:v>
                </c:pt>
                <c:pt idx="4">
                  <c:v>2.8571428571428572</c:v>
                </c:pt>
                <c:pt idx="5">
                  <c:v>11.571428571428571</c:v>
                </c:pt>
                <c:pt idx="6">
                  <c:v>16.714285714285715</c:v>
                </c:pt>
                <c:pt idx="7">
                  <c:v>23.571428571428573</c:v>
                </c:pt>
                <c:pt idx="8">
                  <c:v>30</c:v>
                </c:pt>
                <c:pt idx="9">
                  <c:v>36.571428571428569</c:v>
                </c:pt>
                <c:pt idx="10">
                  <c:v>49.714285714285715</c:v>
                </c:pt>
                <c:pt idx="11">
                  <c:v>34.714285714285715</c:v>
                </c:pt>
                <c:pt idx="12">
                  <c:v>37.142857142857146</c:v>
                </c:pt>
                <c:pt idx="13">
                  <c:v>30.428571428571427</c:v>
                </c:pt>
                <c:pt idx="14">
                  <c:v>23.571428571428573</c:v>
                </c:pt>
                <c:pt idx="15">
                  <c:v>18.857142857142858</c:v>
                </c:pt>
                <c:pt idx="16">
                  <c:v>14.714285714285714</c:v>
                </c:pt>
                <c:pt idx="17">
                  <c:v>16.714285714285715</c:v>
                </c:pt>
                <c:pt idx="18">
                  <c:v>14.857142857142858</c:v>
                </c:pt>
                <c:pt idx="19">
                  <c:v>11.428571428571429</c:v>
                </c:pt>
                <c:pt idx="20">
                  <c:v>8.1428571428571423</c:v>
                </c:pt>
                <c:pt idx="21">
                  <c:v>7</c:v>
                </c:pt>
                <c:pt idx="22">
                  <c:v>4.5714285714285712</c:v>
                </c:pt>
                <c:pt idx="23">
                  <c:v>3.5714285714285716</c:v>
                </c:pt>
                <c:pt idx="24">
                  <c:v>2.4285714285714284</c:v>
                </c:pt>
                <c:pt idx="25">
                  <c:v>2.4285714285714284</c:v>
                </c:pt>
                <c:pt idx="26">
                  <c:v>2</c:v>
                </c:pt>
                <c:pt idx="27">
                  <c:v>1</c:v>
                </c:pt>
                <c:pt idx="28">
                  <c:v>1.2857142857142858</c:v>
                </c:pt>
                <c:pt idx="29">
                  <c:v>1.2857142857142858</c:v>
                </c:pt>
                <c:pt idx="30">
                  <c:v>0.8571428571428571</c:v>
                </c:pt>
                <c:pt idx="31">
                  <c:v>0.8571428571428571</c:v>
                </c:pt>
                <c:pt idx="32">
                  <c:v>1.5714285714285714</c:v>
                </c:pt>
                <c:pt idx="33">
                  <c:v>0.7142857142857143</c:v>
                </c:pt>
                <c:pt idx="34">
                  <c:v>0.2857142857142857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6-4EC6-BEF7-4E5DE8D78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0422880"/>
        <c:axId val="1980424960"/>
      </c:barChart>
      <c:catAx>
        <c:axId val="19804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80424960"/>
        <c:crosses val="autoZero"/>
        <c:auto val="1"/>
        <c:lblAlgn val="ctr"/>
        <c:lblOffset val="100"/>
        <c:noMultiLvlLbl val="0"/>
      </c:catAx>
      <c:valAx>
        <c:axId val="19804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804228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r">
              <a:defRPr sz="1200"/>
            </a:lvl1pPr>
          </a:lstStyle>
          <a:p>
            <a:fld id="{33136DC4-ACBF-4727-AC26-468FF222137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3" rIns="93306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06" tIns="46653" rIns="93306" bIns="4665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2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r">
              <a:defRPr sz="1200"/>
            </a:lvl1pPr>
          </a:lstStyle>
          <a:p>
            <a:fld id="{C7D2D378-03F4-4C32-B415-247BE1366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47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4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13842-CCCC-419B-BD35-98FE35B3C2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2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07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6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842">
              <a:defRPr/>
            </a:pPr>
            <a:fld id="{B0113842-CCCC-419B-BD35-98FE35B3C23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784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063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7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388" y="788988"/>
            <a:ext cx="4832350" cy="2717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87">
              <a:defRPr/>
            </a:pPr>
            <a:r>
              <a:rPr lang="en-US">
                <a:solidFill>
                  <a:srgbClr val="022167"/>
                </a:solidFill>
                <a:latin typeface="Verdana"/>
              </a:rPr>
              <a:t>Slide </a:t>
            </a:r>
            <a:fld id="{29DE756F-184F-4D3A-B7EF-A08AD88F334E}" type="slidenum">
              <a:rPr lang="en-US">
                <a:solidFill>
                  <a:srgbClr val="022167"/>
                </a:solidFill>
                <a:latin typeface="Verdana"/>
              </a:rPr>
              <a:pPr defTabSz="915687">
                <a:defRPr/>
              </a:pPr>
              <a:t>16</a:t>
            </a:fld>
            <a:endParaRPr lang="en-US" dirty="0">
              <a:solidFill>
                <a:srgbClr val="022167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8343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849313"/>
            <a:ext cx="4838700" cy="2720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060">
              <a:defRPr/>
            </a:pPr>
            <a:fld id="{37EA4796-2FEE-4DDE-8A29-DEA0CCE962C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7060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096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388" y="788988"/>
            <a:ext cx="4832350" cy="2717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87">
              <a:defRPr/>
            </a:pPr>
            <a:r>
              <a:rPr lang="en-US">
                <a:solidFill>
                  <a:srgbClr val="022167"/>
                </a:solidFill>
                <a:latin typeface="Verdana"/>
              </a:rPr>
              <a:t>Slide </a:t>
            </a:r>
            <a:fld id="{29DE756F-184F-4D3A-B7EF-A08AD88F334E}" type="slidenum">
              <a:rPr lang="en-US">
                <a:solidFill>
                  <a:srgbClr val="022167"/>
                </a:solidFill>
                <a:latin typeface="Verdana"/>
              </a:rPr>
              <a:pPr defTabSz="915687">
                <a:defRPr/>
              </a:pPr>
              <a:t>3</a:t>
            </a:fld>
            <a:endParaRPr lang="en-US" dirty="0">
              <a:solidFill>
                <a:srgbClr val="022167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987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4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9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D378-03F4-4C32-B415-247BE1366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388" y="788988"/>
            <a:ext cx="4832350" cy="2717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87">
              <a:defRPr/>
            </a:pPr>
            <a:r>
              <a:rPr lang="en-US">
                <a:solidFill>
                  <a:srgbClr val="022167"/>
                </a:solidFill>
                <a:latin typeface="Verdana"/>
              </a:rPr>
              <a:t>Slide </a:t>
            </a:r>
            <a:fld id="{29DE756F-184F-4D3A-B7EF-A08AD88F334E}" type="slidenum">
              <a:rPr lang="en-US">
                <a:solidFill>
                  <a:srgbClr val="022167"/>
                </a:solidFill>
                <a:latin typeface="Verdana"/>
              </a:rPr>
              <a:pPr defTabSz="915687">
                <a:defRPr/>
              </a:pPr>
              <a:t>9</a:t>
            </a:fld>
            <a:endParaRPr lang="en-US" dirty="0">
              <a:solidFill>
                <a:srgbClr val="022167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217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bg>
      <p:bgPr>
        <a:gradFill>
          <a:gsLst>
            <a:gs pos="0">
              <a:srgbClr val="556A7E"/>
            </a:gs>
            <a:gs pos="35000">
              <a:srgbClr val="556A7E"/>
            </a:gs>
            <a:gs pos="100000">
              <a:srgbClr val="33333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&quot;&quot;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62297"/>
            <a:ext cx="10515600" cy="1971503"/>
          </a:xfrm>
          <a:ln w="635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ctr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9"/>
            <a:ext cx="10515600" cy="54487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BC5130-6735-419A-B1B8-C36EA21FC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432300"/>
            <a:ext cx="10509250" cy="727075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C518FDB4-615D-4BD8-B84D-E2866EE4D7D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9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2CF4-D412-4779-B721-D677D66C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E62DF9-FC82-4F23-899A-C9F89F882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0" y="742950"/>
            <a:ext cx="10858500" cy="537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F70E1DB0-FA35-4359-A511-0FFBC260B0C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61925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9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7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AC3F-E8C3-47D6-9C29-15820A7A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D5C3B-0D78-4F4C-9165-AB9D4B0FC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BE6E-823D-4EB4-82C4-38F5D4B0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3706-2B1F-4D77-B1DA-92FFBBA7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7F56-5FD6-4829-A5D1-8D275B64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9" title="&quot;&quot;">
            <a:extLst>
              <a:ext uri="{FF2B5EF4-FFF2-40B4-BE49-F238E27FC236}">
                <a16:creationId xmlns:a16="http://schemas.microsoft.com/office/drawing/2014/main" id="{7CC38CDD-64DC-4DFD-A53D-533ECED83431}"/>
              </a:ext>
            </a:extLst>
          </p:cNvPr>
          <p:cNvSpPr/>
          <p:nvPr userDrawn="1"/>
        </p:nvSpPr>
        <p:spPr>
          <a:xfrm>
            <a:off x="0" y="1696611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4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84960" y="2647781"/>
            <a:ext cx="9144000" cy="2011680"/>
          </a:xfrm>
        </p:spPr>
        <p:txBody>
          <a:bodyPr lIns="0" tIns="0" rIns="0" bIns="0" anchor="b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8"/>
            <a:ext cx="9144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accent4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365760" y="6309364"/>
            <a:ext cx="20726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4"/>
            <a:ext cx="792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607040" y="6309361"/>
            <a:ext cx="12192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84960" y="4754880"/>
            <a:ext cx="914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57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78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9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42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88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5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6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626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06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349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675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42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52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487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307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32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6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7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262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872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54271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CCAD-7EC3-41F9-AF25-DBEBDFD2D03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0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8633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9F7D-F518-46FE-9654-6F11698EB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3FE85-ED93-4BEB-8241-8883240C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33952-89DF-4CFB-8E46-BDB4E761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A613-52FA-4F68-BE94-F24064C77C1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34D1-5315-4ED3-8654-AF4E7E42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EF49-D71A-4C3F-949D-D6631D48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898DF-D620-48FD-923B-C66B1CA4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56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6272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36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01F10DD-B56D-4580-8ED0-FA1631DEED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9350" y="0"/>
            <a:ext cx="5962650" cy="6626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2293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5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06A-407B-46FA-A0EC-F072866C22B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5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259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009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991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6259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158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  <a:prstGeom prst="rect">
            <a:avLst/>
          </a:prstGeo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2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7EFE-886D-417B-825E-C7F28E64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2405-0FDA-44C4-9C5F-D4465C3C3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82527-7757-48CB-9BEF-C757F6F6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808F-A445-45E9-B76F-A276D6789B5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1914-A212-4766-9C60-70A75B4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5B99-9D43-40C8-A48C-7CAF3180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A1F2-5B40-4DB4-9C7A-33FEE928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6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5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484"/>
            <a:ext cx="7096431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50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00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406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50723"/>
            <a:ext cx="7199670" cy="1194619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6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04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4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250723"/>
            <a:ext cx="7186215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6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12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374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076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93B84CD7-E3DE-4EAD-B020-8FA723115259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1250" y="365124"/>
            <a:ext cx="5899150" cy="581183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11" name="Pentagon 9" title="&quot;&quot;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91250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06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98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484"/>
            <a:ext cx="7096431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06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112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986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902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50723"/>
            <a:ext cx="7199670" cy="1194619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3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38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63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250723"/>
            <a:ext cx="7186215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01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1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042E3-8A59-4CF8-BACD-284F3D6047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85664-0946-473B-868A-BEEF5B70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17778-023B-49CB-BE94-DEB9D1F32C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EBC45-D549-45B7-9284-C4D9BD44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1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782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484"/>
            <a:ext cx="7096431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2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36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353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06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50723"/>
            <a:ext cx="7199670" cy="1194619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09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1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3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250723"/>
            <a:ext cx="7186215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2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9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1F0F69E-33C8-46AD-AFE8-E682F31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D8CA6-BCA5-4C41-AE0B-6F8E3F3E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5082F-CA85-447C-980B-AF8AD0CF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54CB-67B2-405D-AA12-5203EF6B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entagon 9" title="&quot;&quot;">
            <a:extLst>
              <a:ext uri="{FF2B5EF4-FFF2-40B4-BE49-F238E27FC236}">
                <a16:creationId xmlns:a16="http://schemas.microsoft.com/office/drawing/2014/main" id="{227EE276-2340-47AD-808D-8111F32104A8}"/>
              </a:ext>
            </a:extLst>
          </p:cNvPr>
          <p:cNvSpPr/>
          <p:nvPr userDrawn="1"/>
        </p:nvSpPr>
        <p:spPr>
          <a:xfrm>
            <a:off x="0" y="1633333"/>
            <a:ext cx="6581872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E97D9D6-D5E6-4AB6-931A-C7DAD67FF1B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1" y="1982479"/>
            <a:ext cx="10515599" cy="416542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592331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198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7484"/>
            <a:ext cx="7096431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7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8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2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523972C8-722D-45F6-B4D9-99B5D0CE429E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75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50723"/>
            <a:ext cx="7199670" cy="1194619"/>
          </a:xfrm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37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3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fld id="{28421DA6-6369-427E-8D82-C0360F0C47E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67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250723"/>
            <a:ext cx="7186215" cy="1268361"/>
          </a:xfrm>
          <a:ln>
            <a:noFill/>
          </a:ln>
        </p:spPr>
        <p:txBody>
          <a:bodyPr anchor="ctr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6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72C8-722D-45F6-B4D9-99B5D0CE429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7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5682-FAE2-42A3-AF81-49944D0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47DC5-63BB-42E8-BDA7-AA9FEFE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C0EFE-8E38-48E6-9C30-91250D08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F709-0170-4F0E-8BA7-0BCC9377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88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8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443D7-7F30-4B8B-A2B9-80AFCA4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3437-94B2-48B2-B9DF-D0A124C3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196B4-59A7-4F55-AB1F-E472546A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6C522-DAE5-4E68-AFB5-CB47A0262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5248E-2126-4CBB-924B-FEEF06B7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31E7-C65A-4205-BD59-AD27FEB0E1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82BAF-12B2-4620-96B5-33302AEFD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4242C5BE-DB79-4DCF-961F-CD36C176BA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2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80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7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D06A-407B-46FA-A0EC-F072866C22BF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9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B6698-EAFE-4EF4-8E59-4E345DB884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5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5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2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8421DA6-6369-427E-8D82-C0360F0C47ED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afety/ensuringsafety/monitoring/v-safe/index.html" TargetMode="External"/><Relationship Id="rId7" Type="http://schemas.openxmlformats.org/officeDocument/2006/relationships/hyperlink" Target="https://vsafe.cdc.gov/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cdc.gov/poxvirus/monkeypox/vaccines/v-safe.html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cdc.gov/poxvirus/monkeypox/vaccines/v-safe/enroll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Update on COVID-19 Vaccine Administration &amp; Current Status Regarding </a:t>
            </a:r>
            <a:r>
              <a:rPr lang="en-US" dirty="0" err="1">
                <a:latin typeface="Rockwell" panose="02060603020205020403" pitchFamily="18" charset="0"/>
              </a:rPr>
              <a:t>Mpox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7396F98-557A-44E6-9970-074C559CBE4D}"/>
              </a:ext>
            </a:extLst>
          </p:cNvPr>
          <p:cNvSpPr txBox="1">
            <a:spLocks/>
          </p:cNvSpPr>
          <p:nvPr/>
        </p:nvSpPr>
        <p:spPr>
          <a:xfrm>
            <a:off x="6026293" y="4859456"/>
            <a:ext cx="4702667" cy="1023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dirty="0"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1A8A597D-7BED-49F5-B9B1-B80E359C4FA2}"/>
              </a:ext>
            </a:extLst>
          </p:cNvPr>
          <p:cNvSpPr txBox="1">
            <a:spLocks/>
          </p:cNvSpPr>
          <p:nvPr/>
        </p:nvSpPr>
        <p:spPr>
          <a:xfrm>
            <a:off x="1500791" y="4837888"/>
            <a:ext cx="7664860" cy="1023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6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Imelda Garcia, MPH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6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Associate Commissioner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6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Laboratory &amp; Infectious Disease Services Division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6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February 8, 2023</a:t>
            </a:r>
          </a:p>
        </p:txBody>
      </p:sp>
    </p:spTree>
    <p:extLst>
      <p:ext uri="{BB962C8B-B14F-4D97-AF65-F5344CB8AC3E}">
        <p14:creationId xmlns:p14="http://schemas.microsoft.com/office/powerpoint/2010/main" val="32795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B53DE-C1FF-498F-9295-3D4274D315E2}"/>
              </a:ext>
            </a:extLst>
          </p:cNvPr>
          <p:cNvSpPr txBox="1"/>
          <p:nvPr/>
        </p:nvSpPr>
        <p:spPr>
          <a:xfrm>
            <a:off x="1676400" y="211929"/>
            <a:ext cx="97094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Mpox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 Situation Report 2/2/2023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Rockwell" panose="02060603020205020403" pitchFamily="18" charset="0"/>
              </a:rPr>
              <a:t>Surveillance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B5D791-6ABE-49A2-A33A-3684CBB48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8" r="54481"/>
          <a:stretch/>
        </p:blipFill>
        <p:spPr>
          <a:xfrm>
            <a:off x="3278873" y="1412258"/>
            <a:ext cx="6147139" cy="52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76E07C2-A81B-96F1-2F4D-36EE140DBA38}"/>
              </a:ext>
            </a:extLst>
          </p:cNvPr>
          <p:cNvGraphicFramePr>
            <a:graphicFrameLocks noGrp="1"/>
          </p:cNvGraphicFramePr>
          <p:nvPr/>
        </p:nvGraphicFramePr>
        <p:xfrm>
          <a:off x="1591475" y="893166"/>
          <a:ext cx="4837245" cy="258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194">
                  <a:extLst>
                    <a:ext uri="{9D8B030D-6E8A-4147-A177-3AD203B41FA5}">
                      <a16:colId xmlns:a16="http://schemas.microsoft.com/office/drawing/2014/main" val="3127488322"/>
                    </a:ext>
                  </a:extLst>
                </a:gridCol>
                <a:gridCol w="1644514">
                  <a:extLst>
                    <a:ext uri="{9D8B030D-6E8A-4147-A177-3AD203B41FA5}">
                      <a16:colId xmlns:a16="http://schemas.microsoft.com/office/drawing/2014/main" val="3674827824"/>
                    </a:ext>
                  </a:extLst>
                </a:gridCol>
                <a:gridCol w="1346537">
                  <a:extLst>
                    <a:ext uri="{9D8B030D-6E8A-4147-A177-3AD203B41FA5}">
                      <a16:colId xmlns:a16="http://schemas.microsoft.com/office/drawing/2014/main" val="3774756315"/>
                    </a:ext>
                  </a:extLst>
                </a:gridCol>
              </a:tblGrid>
              <a:tr h="3237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Age Category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Cases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of Cases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5410279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&lt;18 Years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6637088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18-29 Years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7130243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30-39 Years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41.7%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3739192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40-49 Years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06689033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50-59 Years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2548542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60+ Years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9692935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915792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03B840A-BFAD-F4A7-CE56-D82869D70ED3}"/>
              </a:ext>
            </a:extLst>
          </p:cNvPr>
          <p:cNvGraphicFramePr>
            <a:graphicFrameLocks noGrp="1"/>
          </p:cNvGraphicFramePr>
          <p:nvPr/>
        </p:nvGraphicFramePr>
        <p:xfrm>
          <a:off x="3713441" y="3717343"/>
          <a:ext cx="4962889" cy="202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445">
                  <a:extLst>
                    <a:ext uri="{9D8B030D-6E8A-4147-A177-3AD203B41FA5}">
                      <a16:colId xmlns:a16="http://schemas.microsoft.com/office/drawing/2014/main" val="1219633397"/>
                    </a:ext>
                  </a:extLst>
                </a:gridCol>
                <a:gridCol w="1428859">
                  <a:extLst>
                    <a:ext uri="{9D8B030D-6E8A-4147-A177-3AD203B41FA5}">
                      <a16:colId xmlns:a16="http://schemas.microsoft.com/office/drawing/2014/main" val="1966938127"/>
                    </a:ext>
                  </a:extLst>
                </a:gridCol>
                <a:gridCol w="1585585">
                  <a:extLst>
                    <a:ext uri="{9D8B030D-6E8A-4147-A177-3AD203B41FA5}">
                      <a16:colId xmlns:a16="http://schemas.microsoft.com/office/drawing/2014/main" val="2748536258"/>
                    </a:ext>
                  </a:extLst>
                </a:gridCol>
              </a:tblGrid>
              <a:tr h="50597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Sex</a:t>
                      </a:r>
                    </a:p>
                  </a:txBody>
                  <a:tcPr marL="0" marR="0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Cases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of Cases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2649141"/>
                  </a:ext>
                </a:extLst>
              </a:tr>
              <a:tr h="50597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96.7%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8096701"/>
                  </a:ext>
                </a:extLst>
              </a:tr>
              <a:tr h="50597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Female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9542525"/>
                  </a:ext>
                </a:extLst>
              </a:tr>
              <a:tr h="50597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49143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F3E137E-F3FC-F42B-B184-636DD93D2BCD}"/>
              </a:ext>
            </a:extLst>
          </p:cNvPr>
          <p:cNvGraphicFramePr>
            <a:graphicFrameLocks noGrp="1"/>
          </p:cNvGraphicFramePr>
          <p:nvPr/>
        </p:nvGraphicFramePr>
        <p:xfrm>
          <a:off x="6714907" y="893165"/>
          <a:ext cx="5074580" cy="258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351">
                  <a:extLst>
                    <a:ext uri="{9D8B030D-6E8A-4147-A177-3AD203B41FA5}">
                      <a16:colId xmlns:a16="http://schemas.microsoft.com/office/drawing/2014/main" val="877310987"/>
                    </a:ext>
                  </a:extLst>
                </a:gridCol>
                <a:gridCol w="1648501">
                  <a:extLst>
                    <a:ext uri="{9D8B030D-6E8A-4147-A177-3AD203B41FA5}">
                      <a16:colId xmlns:a16="http://schemas.microsoft.com/office/drawing/2014/main" val="3606504408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val="3170235502"/>
                    </a:ext>
                  </a:extLst>
                </a:gridCol>
              </a:tblGrid>
              <a:tr h="3237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Race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Cases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of Cases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8661458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Hispanic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7739018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Asian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9723046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Black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34.2%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8309799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White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764696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Other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68701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Unknown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4427807"/>
                  </a:ext>
                </a:extLst>
              </a:tr>
              <a:tr h="323741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+mn-lt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875222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784191A-6AB3-2A23-BC2D-64362F52BC44}"/>
              </a:ext>
            </a:extLst>
          </p:cNvPr>
          <p:cNvSpPr txBox="1"/>
          <p:nvPr/>
        </p:nvSpPr>
        <p:spPr>
          <a:xfrm>
            <a:off x="3713441" y="79849"/>
            <a:ext cx="588614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Case Demographics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90134-6A4A-4429-86E5-4E392124B7FF}"/>
              </a:ext>
            </a:extLst>
          </p:cNvPr>
          <p:cNvSpPr txBox="1"/>
          <p:nvPr/>
        </p:nvSpPr>
        <p:spPr>
          <a:xfrm>
            <a:off x="10749280" y="6482080"/>
            <a:ext cx="136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As of 2/6/2023</a:t>
            </a:r>
          </a:p>
        </p:txBody>
      </p:sp>
    </p:spTree>
    <p:extLst>
      <p:ext uri="{BB962C8B-B14F-4D97-AF65-F5344CB8AC3E}">
        <p14:creationId xmlns:p14="http://schemas.microsoft.com/office/powerpoint/2010/main" val="304233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5B3B8A4-7D08-4F72-A93F-0184EB21D4BF}"/>
              </a:ext>
            </a:extLst>
          </p:cNvPr>
          <p:cNvGraphicFramePr>
            <a:graphicFrameLocks/>
          </p:cNvGraphicFramePr>
          <p:nvPr/>
        </p:nvGraphicFramePr>
        <p:xfrm>
          <a:off x="1442372" y="507492"/>
          <a:ext cx="9948672" cy="584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CECA06-0C62-4A9E-80F4-38B7C26895B3}"/>
              </a:ext>
            </a:extLst>
          </p:cNvPr>
          <p:cNvSpPr txBox="1"/>
          <p:nvPr/>
        </p:nvSpPr>
        <p:spPr>
          <a:xfrm>
            <a:off x="10749280" y="6482080"/>
            <a:ext cx="136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As of 2/6/2023</a:t>
            </a:r>
          </a:p>
        </p:txBody>
      </p:sp>
    </p:spTree>
    <p:extLst>
      <p:ext uri="{BB962C8B-B14F-4D97-AF65-F5344CB8AC3E}">
        <p14:creationId xmlns:p14="http://schemas.microsoft.com/office/powerpoint/2010/main" val="97807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27B9B0-AEAC-4ADB-928D-B312F9F64505}"/>
              </a:ext>
            </a:extLst>
          </p:cNvPr>
          <p:cNvGraphicFramePr>
            <a:graphicFrameLocks/>
          </p:cNvGraphicFramePr>
          <p:nvPr/>
        </p:nvGraphicFramePr>
        <p:xfrm>
          <a:off x="1395127" y="246888"/>
          <a:ext cx="10177272" cy="616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168ED5-A9D9-4776-A506-46596AFA674E}"/>
              </a:ext>
            </a:extLst>
          </p:cNvPr>
          <p:cNvSpPr txBox="1"/>
          <p:nvPr/>
        </p:nvSpPr>
        <p:spPr>
          <a:xfrm>
            <a:off x="10749280" y="6482080"/>
            <a:ext cx="136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As of 2/6/2023</a:t>
            </a:r>
          </a:p>
        </p:txBody>
      </p:sp>
    </p:spTree>
    <p:extLst>
      <p:ext uri="{BB962C8B-B14F-4D97-AF65-F5344CB8AC3E}">
        <p14:creationId xmlns:p14="http://schemas.microsoft.com/office/powerpoint/2010/main" val="34201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9E2E6E7C-7DBA-4FFD-8FD0-7954A07561E0}"/>
              </a:ext>
            </a:extLst>
          </p:cNvPr>
          <p:cNvSpPr txBox="1"/>
          <p:nvPr/>
        </p:nvSpPr>
        <p:spPr>
          <a:xfrm>
            <a:off x="312515" y="205609"/>
            <a:ext cx="1160695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</a:rPr>
              <a:t>As of February 3, 2023, a total of 28,949 People Vaccinated </a:t>
            </a:r>
            <a:endParaRPr lang="en-US" dirty="0"/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Verdana"/>
                <a:ea typeface="Verdana"/>
              </a:rPr>
              <a:t>(47,336 Doses) with JYNNEOS (ImmTrac2 data) in Texas</a:t>
            </a:r>
            <a:endParaRPr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5D13F6-639D-464F-B43C-BD506551ED04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1191578"/>
          <a:ext cx="5823472" cy="4800424"/>
        </p:xfrm>
        <a:graphic>
          <a:graphicData uri="http://schemas.openxmlformats.org/drawingml/2006/table">
            <a:tbl>
              <a:tblPr/>
              <a:tblGrid>
                <a:gridCol w="794328">
                  <a:extLst>
                    <a:ext uri="{9D8B030D-6E8A-4147-A177-3AD203B41FA5}">
                      <a16:colId xmlns:a16="http://schemas.microsoft.com/office/drawing/2014/main" val="3338578714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130471808"/>
                    </a:ext>
                  </a:extLst>
                </a:gridCol>
                <a:gridCol w="893102">
                  <a:extLst>
                    <a:ext uri="{9D8B030D-6E8A-4147-A177-3AD203B41FA5}">
                      <a16:colId xmlns:a16="http://schemas.microsoft.com/office/drawing/2014/main" val="4047183155"/>
                    </a:ext>
                  </a:extLst>
                </a:gridCol>
                <a:gridCol w="976362">
                  <a:extLst>
                    <a:ext uri="{9D8B030D-6E8A-4147-A177-3AD203B41FA5}">
                      <a16:colId xmlns:a16="http://schemas.microsoft.com/office/drawing/2014/main" val="1006390070"/>
                    </a:ext>
                  </a:extLst>
                </a:gridCol>
                <a:gridCol w="892209">
                  <a:extLst>
                    <a:ext uri="{9D8B030D-6E8A-4147-A177-3AD203B41FA5}">
                      <a16:colId xmlns:a16="http://schemas.microsoft.com/office/drawing/2014/main" val="2463204178"/>
                    </a:ext>
                  </a:extLst>
                </a:gridCol>
                <a:gridCol w="729672">
                  <a:extLst>
                    <a:ext uri="{9D8B030D-6E8A-4147-A177-3AD203B41FA5}">
                      <a16:colId xmlns:a16="http://schemas.microsoft.com/office/drawing/2014/main" val="4088162401"/>
                    </a:ext>
                  </a:extLst>
                </a:gridCol>
                <a:gridCol w="761944">
                  <a:extLst>
                    <a:ext uri="{9D8B030D-6E8A-4147-A177-3AD203B41FA5}">
                      <a16:colId xmlns:a16="http://schemas.microsoft.com/office/drawing/2014/main" val="4166255300"/>
                    </a:ext>
                  </a:extLst>
                </a:gridCol>
              </a:tblGrid>
              <a:tr h="387579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JYNNEOS Administration (ImmTrac2) by PHR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Verdana"/>
                        </a:rPr>
                        <a:t>Cases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07175"/>
                  </a:ext>
                </a:extLst>
              </a:tr>
              <a:tr h="767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 Dose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People Fully Vaccinated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Doses Administered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Cases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17827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  <a:endParaRPr lang="en-US" dirty="0"/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0.5%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23386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8,035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12,889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27.2%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37150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4/5N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0.4%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2070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6/5S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10,580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7,040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17,635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37.3%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022715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5,715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9,197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19.4%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43070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1,184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2,951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6.2%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522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871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1.8%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28217"/>
                  </a:ext>
                </a:extLst>
              </a:tr>
              <a:tr h="363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1,009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1,785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3.8%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98615"/>
                  </a:ext>
                </a:extLst>
              </a:tr>
              <a:tr h="39073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1,578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3.3%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365352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28,949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18,343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47,336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100.0%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5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1498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BF9A30-7496-4D56-BCF4-77C68FFDC018}"/>
              </a:ext>
            </a:extLst>
          </p:cNvPr>
          <p:cNvSpPr txBox="1"/>
          <p:nvPr/>
        </p:nvSpPr>
        <p:spPr>
          <a:xfrm>
            <a:off x="6096000" y="6059921"/>
            <a:ext cx="58878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of </a:t>
            </a:r>
            <a:r>
              <a:rPr lang="en-US" sz="1200" dirty="0">
                <a:solidFill>
                  <a:srgbClr val="FFFFFF"/>
                </a:solidFill>
                <a:latin typeface="Verdana"/>
              </a:rPr>
              <a:t>February 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lang="en-US" sz="1200" dirty="0">
                <a:solidFill>
                  <a:srgbClr val="FFFFFF"/>
                </a:solidFill>
                <a:latin typeface="Verdana"/>
              </a:rPr>
              <a:t>2023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there are </a:t>
            </a:r>
            <a:r>
              <a:rPr lang="en-US" sz="1200" b="1" dirty="0">
                <a:solidFill>
                  <a:srgbClr val="FFC000"/>
                </a:solidFill>
                <a:latin typeface="Verdana"/>
              </a:rPr>
              <a:t>10,308 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individuals overdue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(day 43) for their second dose of JYNNEOS to complete the primary series.</a:t>
            </a:r>
          </a:p>
        </p:txBody>
      </p:sp>
      <p:pic>
        <p:nvPicPr>
          <p:cNvPr id="2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F038F25-9BA4-0B2E-522B-7499C5CCF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4" y="1196647"/>
            <a:ext cx="5930588" cy="47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1AB9-F9C8-4464-88B2-9FAA530A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>
                <a:solidFill>
                  <a:srgbClr val="FF0000"/>
                </a:solidFill>
              </a:rPr>
              <a:t>NEW</a:t>
            </a:r>
            <a:r>
              <a:rPr lang="en-US" sz="4000" dirty="0"/>
              <a:t>: V-safe after MPOX Vaccination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2E1B7-A8A6-44DB-85BF-13A49B5A9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895" y="1957613"/>
            <a:ext cx="6252261" cy="4482097"/>
          </a:xfrm>
        </p:spPr>
        <p:txBody>
          <a:bodyPr>
            <a:noAutofit/>
          </a:bodyPr>
          <a:lstStyle/>
          <a:p>
            <a:r>
              <a:rPr lang="en-US" sz="1800" b="1" i="0" u="sng" dirty="0">
                <a:solidFill>
                  <a:srgbClr val="00B3E3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V-safe </a:t>
            </a:r>
            <a:r>
              <a:rPr lang="en-US" sz="1800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a safety monitoring system</a:t>
            </a:r>
            <a:r>
              <a:rPr lang="en-US" sz="1800" b="0" i="0" dirty="0">
                <a:effectLst/>
              </a:rPr>
              <a:t> that lets you share with CDC how you, or your dependent, feel after getting a MPOX vaccine. </a:t>
            </a:r>
          </a:p>
          <a:p>
            <a:r>
              <a:rPr lang="en-US" sz="1800" b="0" i="0" dirty="0">
                <a:effectLst/>
              </a:rPr>
              <a:t>After you enroll, </a:t>
            </a:r>
            <a:r>
              <a:rPr lang="en-US" sz="1800" b="1" i="0" dirty="0">
                <a:effectLst/>
              </a:rPr>
              <a:t>v-safe</a:t>
            </a:r>
            <a:r>
              <a:rPr lang="en-US" sz="1800" b="0" i="0" dirty="0">
                <a:effectLst/>
              </a:rPr>
              <a:t> will send you personalized and confidential health check-ins via text messages and web surveys to ask how you feel, including if you experience any side effects after vaccination. </a:t>
            </a:r>
          </a:p>
          <a:p>
            <a:r>
              <a:rPr lang="en-US" sz="1800" b="0" i="0" dirty="0">
                <a:effectLst/>
              </a:rPr>
              <a:t>Completing health check-ins and sharing how you feel, even if you don’t experience side effects after vaccination, helps CDC monitor vaccine safety.</a:t>
            </a:r>
          </a:p>
          <a:p>
            <a:r>
              <a:rPr lang="en-US" sz="1800" dirty="0">
                <a:hlinkClick r:id="rId4"/>
              </a:rPr>
              <a:t>How to Enroll or Access Your V-safe for Monkeypox Vaccine Account | Monkeypox | Poxvirus | CDC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B023B6-BD32-4379-B42D-2C25BCC51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421" y="8479"/>
            <a:ext cx="4451579" cy="63186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58FC4A-66B1-4E84-A9D9-8BC508F79352}"/>
              </a:ext>
            </a:extLst>
          </p:cNvPr>
          <p:cNvSpPr txBox="1"/>
          <p:nvPr/>
        </p:nvSpPr>
        <p:spPr>
          <a:xfrm>
            <a:off x="654377" y="6342474"/>
            <a:ext cx="68942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V-safe After Vaccination Health Checker for Monkeypox Vaccine | Monkeypox | Poxvirus | CDC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EBF01-58F1-4D2C-97B6-C4F17D57137F}"/>
              </a:ext>
            </a:extLst>
          </p:cNvPr>
          <p:cNvSpPr txBox="1"/>
          <p:nvPr/>
        </p:nvSpPr>
        <p:spPr>
          <a:xfrm>
            <a:off x="9019972" y="6327085"/>
            <a:ext cx="2787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v-safe (cdc.gov)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82568B-DEB1-485E-9CED-11E62AADE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300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12534C-1503-4019-8EB9-48A3CF00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Rockwell" panose="02060603020205020403" pitchFamily="18" charset="0"/>
              </a:rPr>
              <a:t>DISCLAIMER</a:t>
            </a:r>
            <a:endParaRPr lang="en-US" sz="5400" dirty="0">
              <a:latin typeface="Rockwell" panose="02060603020205020403" pitchFamily="18" charset="0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5DF67A-B138-4E2A-B87C-BD8C9B4E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453" y="3974236"/>
            <a:ext cx="10515600" cy="5448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The information presented today is based current preliminary data and on CDC’s recent guidance. Information is subject to change.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February 8,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0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82568B-DEB1-485E-9CED-11E62AADE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756" y="2447312"/>
            <a:ext cx="8582766" cy="2220806"/>
          </a:xfrm>
        </p:spPr>
        <p:txBody>
          <a:bodyPr/>
          <a:lstStyle/>
          <a:p>
            <a:r>
              <a:rPr lang="en-US" sz="4800" dirty="0"/>
              <a:t>COVID-19 Vaccine Update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B76D9-02D1-466F-891C-096E4D83A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126" y="4758722"/>
            <a:ext cx="2909949" cy="162262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70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2DDDA7-FA32-4A09-B071-1C1F0706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Rockwell"/>
              </a:rPr>
              <a:t>Bivalent COVID-19 Vaccine Booster Doses Administered, Texas (February 3, 2023</a:t>
            </a:r>
            <a:r>
              <a:rPr lang="en-US" sz="4000" b="1" dirty="0">
                <a:latin typeface="Rockwell"/>
              </a:rPr>
              <a:t>)</a:t>
            </a:r>
          </a:p>
        </p:txBody>
      </p:sp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9C26DAF4-E69C-6E60-5212-D7F94C8D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961" y="1506723"/>
            <a:ext cx="6069979" cy="499684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43B74F-9779-D418-0191-0F4F4E4E08FA}"/>
              </a:ext>
            </a:extLst>
          </p:cNvPr>
          <p:cNvGraphicFramePr>
            <a:graphicFrameLocks noGrp="1"/>
          </p:cNvGraphicFramePr>
          <p:nvPr/>
        </p:nvGraphicFramePr>
        <p:xfrm>
          <a:off x="237893" y="1519333"/>
          <a:ext cx="5638799" cy="4990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67">
                  <a:extLst>
                    <a:ext uri="{9D8B030D-6E8A-4147-A177-3AD203B41FA5}">
                      <a16:colId xmlns:a16="http://schemas.microsoft.com/office/drawing/2014/main" val="18055339"/>
                    </a:ext>
                  </a:extLst>
                </a:gridCol>
                <a:gridCol w="2138416">
                  <a:extLst>
                    <a:ext uri="{9D8B030D-6E8A-4147-A177-3AD203B41FA5}">
                      <a16:colId xmlns:a16="http://schemas.microsoft.com/office/drawing/2014/main" val="2870100571"/>
                    </a:ext>
                  </a:extLst>
                </a:gridCol>
                <a:gridCol w="2138416">
                  <a:extLst>
                    <a:ext uri="{9D8B030D-6E8A-4147-A177-3AD203B41FA5}">
                      <a16:colId xmlns:a16="http://schemas.microsoft.com/office/drawing/2014/main" val="3444957522"/>
                    </a:ext>
                  </a:extLst>
                </a:gridCol>
              </a:tblGrid>
              <a:tr h="624459"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Age Group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Population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Number of Bivalent Boosters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3831875"/>
                  </a:ext>
                </a:extLst>
              </a:tr>
              <a:tr h="933958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5-11 years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2,898,962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52,710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(1.8%)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3372654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12-17 years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2,472,553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88,741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(3.6%)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099397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18-49 years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12,885,909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636,946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(4.9%)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5240704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50-64 years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4,975,933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676,139</a:t>
                      </a:r>
                      <a:endParaRPr lang="en-US" dirty="0">
                        <a:effectLst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(13.6%)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2996047"/>
                  </a:ext>
                </a:extLst>
              </a:tr>
              <a:tr h="62445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65+ years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3,734,229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1,054,713 </a:t>
                      </a:r>
                      <a:endParaRPr lang="en-US">
                        <a:effectLst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(28.2%)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4002638"/>
                  </a:ext>
                </a:extLst>
              </a:tr>
              <a:tr h="933958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Total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26,967,586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effectLst/>
                      </a:endParaRPr>
                    </a:p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dirty="0">
                          <a:effectLst/>
                        </a:rPr>
                        <a:t>2,509,249</a:t>
                      </a:r>
                      <a:endParaRPr lang="en-US" b="1" dirty="0">
                        <a:effectLst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(9.3%)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51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13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F2020B-3561-44F8-A11F-52749219C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8596792" cy="1944087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latin typeface="+mj-lt"/>
              </a:rPr>
              <a:t>Future COVID-19 Vaccines</a:t>
            </a:r>
          </a:p>
        </p:txBody>
      </p:sp>
    </p:spTree>
    <p:extLst>
      <p:ext uri="{BB962C8B-B14F-4D97-AF65-F5344CB8AC3E}">
        <p14:creationId xmlns:p14="http://schemas.microsoft.com/office/powerpoint/2010/main" val="13298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54F3E9-B12F-41B2-AC91-9ACB7007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772" y="431004"/>
            <a:ext cx="10927404" cy="1122105"/>
          </a:xfrm>
        </p:spPr>
        <p:txBody>
          <a:bodyPr/>
          <a:lstStyle/>
          <a:p>
            <a:r>
              <a:rPr lang="en-US" sz="4400" b="1" dirty="0">
                <a:latin typeface="+mj-lt"/>
              </a:rPr>
              <a:t>Future COVID-19 Vaccines</a:t>
            </a:r>
            <a:br>
              <a:rPr lang="en-US" sz="4400" b="1" dirty="0">
                <a:latin typeface="+mj-lt"/>
              </a:rPr>
            </a:br>
            <a:endParaRPr lang="en-US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B4DFA-7886-4E8C-BBF6-9BBD1A1EC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1343" y="1258916"/>
            <a:ext cx="10378161" cy="4345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Food and Drug Administration (FDA) advisory committee on Vaccine Related Biologics and Product (VRBPAC) met on January 26, 2023. They discussed 3 specific issues:</a:t>
            </a:r>
          </a:p>
          <a:p>
            <a:endParaRPr lang="en-US" dirty="0"/>
          </a:p>
          <a:p>
            <a:pPr marL="914400" lvl="2" indent="-457200">
              <a:buFont typeface="+mj-lt"/>
              <a:buAutoNum type="arabicPeriod"/>
            </a:pPr>
            <a:r>
              <a:rPr lang="en-US" sz="2200" dirty="0"/>
              <a:t>Harmonizing vaccine strain composition for primary series and booster doses.</a:t>
            </a:r>
          </a:p>
          <a:p>
            <a:pPr marL="914400" lvl="2" indent="-457200">
              <a:buFont typeface="+mj-lt"/>
              <a:buAutoNum type="arabicPeriod"/>
            </a:pPr>
            <a:endParaRPr lang="en-US" sz="2200" dirty="0"/>
          </a:p>
          <a:p>
            <a:pPr marL="914400" lvl="2" indent="-457200">
              <a:buFont typeface="+mj-lt"/>
              <a:buAutoNum type="arabicPeriod"/>
            </a:pPr>
            <a:r>
              <a:rPr lang="en-US" sz="2200" dirty="0"/>
              <a:t>Simplifying the immunization schedule for a multi-dose series in some population(s), but one dose (possibly annually) for many individuals.</a:t>
            </a:r>
          </a:p>
          <a:p>
            <a:pPr marL="914400" lvl="2" indent="-457200">
              <a:buFont typeface="+mj-lt"/>
              <a:buAutoNum type="arabicPeriod"/>
            </a:pPr>
            <a:endParaRPr lang="en-US" sz="2200" dirty="0"/>
          </a:p>
          <a:p>
            <a:pPr marL="914400" lvl="2" indent="-457200">
              <a:buFont typeface="+mj-lt"/>
              <a:buAutoNum type="arabicPeriod"/>
            </a:pPr>
            <a:r>
              <a:rPr lang="en-US" sz="2200" dirty="0"/>
              <a:t>Future strain selection and vaccine composition.</a:t>
            </a:r>
          </a:p>
        </p:txBody>
      </p:sp>
    </p:spTree>
    <p:extLst>
      <p:ext uri="{BB962C8B-B14F-4D97-AF65-F5344CB8AC3E}">
        <p14:creationId xmlns:p14="http://schemas.microsoft.com/office/powerpoint/2010/main" val="281393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54F3E9-B12F-41B2-AC91-9ACB7007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772" y="431004"/>
            <a:ext cx="10927404" cy="1122105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Future COVID-19 Vaccines</a:t>
            </a:r>
            <a:br>
              <a:rPr lang="en-US" sz="4400" b="1" dirty="0">
                <a:latin typeface="+mj-lt"/>
              </a:rPr>
            </a:br>
            <a:endParaRPr lang="en-US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B4DFA-7886-4E8C-BBF6-9BBD1A1EC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3772" y="992056"/>
            <a:ext cx="10378161" cy="5531183"/>
          </a:xfrm>
        </p:spPr>
        <p:txBody>
          <a:bodyPr>
            <a:noAutofit/>
          </a:bodyPr>
          <a:lstStyle/>
          <a:p>
            <a:pPr marL="461963" lvl="2" indent="-461963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Harmonizing vaccine strain composition for primary series and booster doses:</a:t>
            </a:r>
          </a:p>
          <a:p>
            <a:pPr marL="1141413" lvl="5" indent="-227013">
              <a:lnSpc>
                <a:spcPct val="100000"/>
              </a:lnSpc>
              <a:spcBef>
                <a:spcPts val="600"/>
              </a:spcBef>
              <a:tabLst>
                <a:tab pos="687388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 marL="1141413" lvl="5" indent="-227013">
              <a:lnSpc>
                <a:spcPct val="100000"/>
              </a:lnSpc>
              <a:spcBef>
                <a:spcPts val="600"/>
              </a:spcBef>
              <a:tabLst>
                <a:tab pos="687388" algn="l"/>
              </a:tabLst>
            </a:pPr>
            <a:r>
              <a:rPr lang="en-US" sz="2400" dirty="0">
                <a:solidFill>
                  <a:schemeClr val="bg1"/>
                </a:solidFill>
              </a:rPr>
              <a:t>VRBPAC voted </a:t>
            </a:r>
            <a:r>
              <a:rPr lang="en-US" sz="2400" b="1" dirty="0">
                <a:solidFill>
                  <a:schemeClr val="bg1"/>
                </a:solidFill>
              </a:rPr>
              <a:t>YES</a:t>
            </a:r>
            <a:r>
              <a:rPr lang="en-US" sz="2400" dirty="0">
                <a:solidFill>
                  <a:schemeClr val="bg1"/>
                </a:solidFill>
              </a:rPr>
              <a:t> (21:0)</a:t>
            </a:r>
          </a:p>
          <a:p>
            <a:pPr marL="1598613" lvl="6" indent="-227013">
              <a:lnSpc>
                <a:spcPct val="100000"/>
              </a:lnSpc>
              <a:spcBef>
                <a:spcPts val="600"/>
              </a:spcBef>
              <a:tabLst>
                <a:tab pos="687388" algn="l"/>
              </a:tabLst>
            </a:pPr>
            <a:r>
              <a:rPr lang="en-US" sz="2000" dirty="0">
                <a:solidFill>
                  <a:schemeClr val="bg1"/>
                </a:solidFill>
              </a:rPr>
              <a:t>Thus, the composition of all vaccines administered currently would be a bivalent vaccine (original + Omicron BA.4/BA.5).</a:t>
            </a:r>
          </a:p>
          <a:p>
            <a:pPr marL="1141413" lvl="5" indent="-227013">
              <a:lnSpc>
                <a:spcPct val="100000"/>
              </a:lnSpc>
              <a:spcBef>
                <a:spcPts val="600"/>
              </a:spcBef>
              <a:tabLst>
                <a:tab pos="687388" algn="l"/>
              </a:tabLst>
            </a:pPr>
            <a:r>
              <a:rPr lang="en-US" sz="2400" dirty="0">
                <a:solidFill>
                  <a:schemeClr val="bg1"/>
                </a:solidFill>
              </a:rPr>
              <a:t>Implementation feasibility is an important consideration.</a:t>
            </a:r>
          </a:p>
          <a:p>
            <a:pPr marL="1147763" lvl="4" indent="-233363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Next Steps</a:t>
            </a:r>
          </a:p>
          <a:p>
            <a:pPr marL="1660525" lvl="6" indent="-2889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The FDA will authorize and update/revise the fact sheets/labels for all current monovalent and bivalent COVID-19 vaccines – TBD.</a:t>
            </a:r>
          </a:p>
          <a:p>
            <a:pPr marL="1660525" lvl="6" indent="-2889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CDC Advisory Committee on Immunization Practices (ACIP) to review and update clinical recommendations (meeting scheduled - 2/24/2023).</a:t>
            </a:r>
          </a:p>
          <a:p>
            <a:pPr marL="1660525" lvl="6" indent="-2889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The CDC Director approves the clinical recommendations. </a:t>
            </a:r>
          </a:p>
          <a:p>
            <a:pPr marL="457200" lvl="4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849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54F3E9-B12F-41B2-AC91-9ACB7007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772" y="431004"/>
            <a:ext cx="10927404" cy="1122105"/>
          </a:xfrm>
        </p:spPr>
        <p:txBody>
          <a:bodyPr/>
          <a:lstStyle/>
          <a:p>
            <a:r>
              <a:rPr lang="en-US" sz="4400" b="1" dirty="0">
                <a:latin typeface="+mj-lt"/>
              </a:rPr>
              <a:t>Future COVID-19 Vaccines</a:t>
            </a:r>
            <a:br>
              <a:rPr lang="en-US" sz="4400" b="1" dirty="0">
                <a:latin typeface="+mj-lt"/>
              </a:rPr>
            </a:br>
            <a:endParaRPr lang="en-US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B4DFA-7886-4E8C-BBF6-9BBD1A1EC5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63772" y="1114060"/>
            <a:ext cx="10378161" cy="4987975"/>
          </a:xfrm>
        </p:spPr>
        <p:txBody>
          <a:bodyPr>
            <a:noAutofit/>
          </a:bodyPr>
          <a:lstStyle/>
          <a:p>
            <a:pPr marL="457200" lvl="2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US" sz="2400" dirty="0"/>
              <a:t>Simplifying the immunization schedule for a multi-dose series in some population(s), but one dose (possibly annually) for many individuals.</a:t>
            </a: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Future strain selection and vaccine composition.</a:t>
            </a:r>
            <a:endParaRPr 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 proposal is to utilize the current influenza vaccine approach.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An evidence-driven approach, similar in many ways to the process used for influenza vaccines, to monitor and update, as needed, the composition used in all COVID-19 vaccines to induce or restore protective immunity through periodic vaccination campaigns.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Any change in vaccine composition, when appropriate, would be implemented broadly and would be coordinated by the World Health Organization and national regulatory authorities.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lvl="4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647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82568B-DEB1-485E-9CED-11E62AADE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305" y="2447312"/>
            <a:ext cx="8582766" cy="2220806"/>
          </a:xfrm>
        </p:spPr>
        <p:txBody>
          <a:bodyPr/>
          <a:lstStyle/>
          <a:p>
            <a:r>
              <a:rPr lang="en-US" sz="4800" dirty="0" err="1"/>
              <a:t>Mpox</a:t>
            </a:r>
            <a:r>
              <a:rPr lang="en-US" sz="4800" dirty="0"/>
              <a:t> Update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72904-CAB2-4EB4-92FB-7E509861E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545" y="4802855"/>
            <a:ext cx="2523509" cy="1654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148362"/>
      </p:ext>
    </p:extLst>
  </p:cSld>
  <p:clrMapOvr>
    <a:masterClrMapping/>
  </p:clrMapOvr>
</p:sld>
</file>

<file path=ppt/theme/theme1.xml><?xml version="1.0" encoding="utf-8"?>
<a:theme xmlns:a="http://schemas.openxmlformats.org/drawingml/2006/main" name="DSHS Slide Theme">
  <a:themeElements>
    <a:clrScheme name="DSHS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087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683E1146-0F7A-4BF5-8A2F-3CF7ECB0942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3.xml><?xml version="1.0" encoding="utf-8"?>
<a:theme xmlns:a="http://schemas.openxmlformats.org/drawingml/2006/main" name="1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4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5.xml><?xml version="1.0" encoding="utf-8"?>
<a:theme xmlns:a="http://schemas.openxmlformats.org/drawingml/2006/main" name="2_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6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.potx [Read-Only]" id="{BD0881B6-6900-4BF4-882E-B5553C7AEFBB}" vid="{63FB7B0C-D359-4FB7-807C-DC2904561778}"/>
    </a:ext>
  </a:extLst>
</a:theme>
</file>

<file path=ppt/theme/theme7.xml><?xml version="1.0" encoding="utf-8"?>
<a:theme xmlns:a="http://schemas.openxmlformats.org/drawingml/2006/main" name="2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.potx [Read-Only]" id="{BD0881B6-6900-4BF4-882E-B5553C7AEFBB}" vid="{63FB7B0C-D359-4FB7-807C-DC2904561778}"/>
    </a:ext>
  </a:extLst>
</a:theme>
</file>

<file path=ppt/theme/theme8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.potx [Read-Only]" id="{BD0881B6-6900-4BF4-882E-B5553C7AEFBB}" vid="{63FB7B0C-D359-4FB7-807C-DC2904561778}"/>
    </a:ext>
  </a:extLst>
</a:theme>
</file>

<file path=ppt/theme/theme9.xml><?xml version="1.0" encoding="utf-8"?>
<a:theme xmlns:a="http://schemas.openxmlformats.org/drawingml/2006/main" name="3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16x9.potx [Read-Only]" id="{BD0881B6-6900-4BF4-882E-B5553C7AEFBB}" vid="{63FB7B0C-D359-4FB7-807C-DC29045617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</TotalTime>
  <Words>875</Words>
  <Application>Microsoft Office PowerPoint</Application>
  <PresentationFormat>Widescreen</PresentationFormat>
  <Paragraphs>242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Rockwell</vt:lpstr>
      <vt:lpstr>Verdana</vt:lpstr>
      <vt:lpstr>DSHS Slide Theme</vt:lpstr>
      <vt:lpstr>DSHS Slide Layout 2</vt:lpstr>
      <vt:lpstr>1_DSHS Slide Layout 2</vt:lpstr>
      <vt:lpstr>DSHS Slide Layout 3</vt:lpstr>
      <vt:lpstr>2_DSHS Slide Layout 2</vt:lpstr>
      <vt:lpstr>Dark Room</vt:lpstr>
      <vt:lpstr>2_Dark Room</vt:lpstr>
      <vt:lpstr>1_Dark Room</vt:lpstr>
      <vt:lpstr>3_Dark Room</vt:lpstr>
      <vt:lpstr>Update on COVID-19 Vaccine Administration &amp; Current Status Regarding Mpox</vt:lpstr>
      <vt:lpstr>DISCLAIMER</vt:lpstr>
      <vt:lpstr>COVID-19 Vaccine Update</vt:lpstr>
      <vt:lpstr>Bivalent COVID-19 Vaccine Booster Doses Administered, Texas (February 3, 2023)</vt:lpstr>
      <vt:lpstr>Future COVID-19 Vaccines</vt:lpstr>
      <vt:lpstr>Future COVID-19 Vaccines </vt:lpstr>
      <vt:lpstr>Future COVID-19 Vaccines </vt:lpstr>
      <vt:lpstr>Future COVID-19 Vaccines </vt:lpstr>
      <vt:lpstr>Mpox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NEW: V-safe after MPOX Vaccination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Rai,Saroj (DSHS)</dc:creator>
  <cp:lastModifiedBy>Velazquez,Reynaldo (DSHS)</cp:lastModifiedBy>
  <cp:revision>296</cp:revision>
  <cp:lastPrinted>2023-02-07T23:26:19Z</cp:lastPrinted>
  <dcterms:created xsi:type="dcterms:W3CDTF">2021-11-16T15:22:53Z</dcterms:created>
  <dcterms:modified xsi:type="dcterms:W3CDTF">2023-02-07T23:27:40Z</dcterms:modified>
</cp:coreProperties>
</file>