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4"/>
  </p:sldMasterIdLst>
  <p:notesMasterIdLst>
    <p:notesMasterId r:id="rId26"/>
  </p:notesMasterIdLst>
  <p:handoutMasterIdLst>
    <p:handoutMasterId r:id="rId27"/>
  </p:handoutMasterIdLst>
  <p:sldIdLst>
    <p:sldId id="275" r:id="rId5"/>
    <p:sldId id="290" r:id="rId6"/>
    <p:sldId id="291" r:id="rId7"/>
    <p:sldId id="300" r:id="rId8"/>
    <p:sldId id="1231" r:id="rId9"/>
    <p:sldId id="1230" r:id="rId10"/>
    <p:sldId id="301" r:id="rId11"/>
    <p:sldId id="257" r:id="rId12"/>
    <p:sldId id="299" r:id="rId13"/>
    <p:sldId id="302" r:id="rId14"/>
    <p:sldId id="1232" r:id="rId15"/>
    <p:sldId id="1240" r:id="rId16"/>
    <p:sldId id="1224" r:id="rId17"/>
    <p:sldId id="1221" r:id="rId18"/>
    <p:sldId id="1219" r:id="rId19"/>
    <p:sldId id="1237" r:id="rId20"/>
    <p:sldId id="295" r:id="rId21"/>
    <p:sldId id="297" r:id="rId22"/>
    <p:sldId id="1233" r:id="rId23"/>
    <p:sldId id="262" r:id="rId24"/>
    <p:sldId id="1228" r:id="rId2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8F6E2D-F292-CC6B-E879-5833B55D9D21}" name="Brown,Shannon M (HHSC)" initials="B(" userId="S::shannon.brown@hhs.texas.gov::643ce5a6-973c-4dbe-b92d-b8202860a228" providerId="AD"/>
  <p188:author id="{A3AC7A8F-3E02-AD48-21DB-EFCE80873CA1}" name="Erica" initials="E" userId="S::Erica.Brown@hhs.texas.gov::2e9f2619-cb6c-4c9c-a0e0-812e43f23f06" providerId="AD"/>
  <p188:author id="{EE7D13AC-E5D7-5C0A-EAF6-AE007F35E912}" name="Karam,Veronica (HHSC)" initials="K(" userId="S::veronica.karam@hhs.texas.gov::0f896bc5-9973-4373-97c5-61df9f094f3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am,Veronica (HHSC)" initials="K(" lastIdx="1" clrIdx="0">
    <p:extLst>
      <p:ext uri="{19B8F6BF-5375-455C-9EA6-DF929625EA0E}">
        <p15:presenceInfo xmlns:p15="http://schemas.microsoft.com/office/powerpoint/2012/main" userId="S::Veronica.Karam@hhs.texas.gov::0f896bc5-9973-4373-97c5-61df9f094f3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600"/>
    <a:srgbClr val="182450"/>
    <a:srgbClr val="022151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AAF778-E53B-4F86-B5D6-524CF8A4B12A}" v="3" dt="2022-12-06T17:38:04.391"/>
    <p1510:client id="{5477D311-C6E2-48CC-882D-32B249386C50}" v="17" dt="2022-12-05T23:00:16.838"/>
    <p1510:client id="{6DE6120F-ADC2-EA0B-5BD5-DD2EC8D6206D}" v="7" dt="2022-12-06T17:46:30.089"/>
    <p1510:client id="{F32E2CA7-05E3-443C-B5DF-F9950FB572F7}" v="25" dt="2022-12-05T23:04:30.091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08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2376" y="17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am,Veronica (HHSC)" userId="S::veronica.karam@hhs.texas.gov::0f896bc5-9973-4373-97c5-61df9f094f3a" providerId="AD" clId="Web-{6DE6120F-ADC2-EA0B-5BD5-DD2EC8D6206D}"/>
    <pc:docChg chg="">
      <pc:chgData name="Karam,Veronica (HHSC)" userId="S::veronica.karam@hhs.texas.gov::0f896bc5-9973-4373-97c5-61df9f094f3a" providerId="AD" clId="Web-{6DE6120F-ADC2-EA0B-5BD5-DD2EC8D6206D}" dt="2022-12-06T17:46:30.089" v="6"/>
      <pc:docMkLst>
        <pc:docMk/>
      </pc:docMkLst>
      <pc:sldChg chg="delCm">
        <pc:chgData name="Karam,Veronica (HHSC)" userId="S::veronica.karam@hhs.texas.gov::0f896bc5-9973-4373-97c5-61df9f094f3a" providerId="AD" clId="Web-{6DE6120F-ADC2-EA0B-5BD5-DD2EC8D6206D}" dt="2022-12-06T17:45:36.650" v="2"/>
        <pc:sldMkLst>
          <pc:docMk/>
          <pc:sldMk cId="1151888976" sldId="257"/>
        </pc:sldMkLst>
      </pc:sldChg>
      <pc:sldChg chg="delCm">
        <pc:chgData name="Karam,Veronica (HHSC)" userId="S::veronica.karam@hhs.texas.gov::0f896bc5-9973-4373-97c5-61df9f094f3a" providerId="AD" clId="Web-{6DE6120F-ADC2-EA0B-5BD5-DD2EC8D6206D}" dt="2022-12-06T17:45:39.604" v="3"/>
        <pc:sldMkLst>
          <pc:docMk/>
          <pc:sldMk cId="109104341" sldId="299"/>
        </pc:sldMkLst>
      </pc:sldChg>
      <pc:sldChg chg="delCm">
        <pc:chgData name="Karam,Veronica (HHSC)" userId="S::veronica.karam@hhs.texas.gov::0f896bc5-9973-4373-97c5-61df9f094f3a" providerId="AD" clId="Web-{6DE6120F-ADC2-EA0B-5BD5-DD2EC8D6206D}" dt="2022-12-06T17:45:32.510" v="1"/>
        <pc:sldMkLst>
          <pc:docMk/>
          <pc:sldMk cId="948351667" sldId="301"/>
        </pc:sldMkLst>
      </pc:sldChg>
      <pc:sldChg chg="delCm">
        <pc:chgData name="Karam,Veronica (HHSC)" userId="S::veronica.karam@hhs.texas.gov::0f896bc5-9973-4373-97c5-61df9f094f3a" providerId="AD" clId="Web-{6DE6120F-ADC2-EA0B-5BD5-DD2EC8D6206D}" dt="2022-12-06T17:46:13.620" v="4"/>
        <pc:sldMkLst>
          <pc:docMk/>
          <pc:sldMk cId="2842474726" sldId="302"/>
        </pc:sldMkLst>
      </pc:sldChg>
      <pc:sldChg chg="delCm">
        <pc:chgData name="Karam,Veronica (HHSC)" userId="S::veronica.karam@hhs.texas.gov::0f896bc5-9973-4373-97c5-61df9f094f3a" providerId="AD" clId="Web-{6DE6120F-ADC2-EA0B-5BD5-DD2EC8D6206D}" dt="2022-12-06T17:46:30.089" v="6"/>
        <pc:sldMkLst>
          <pc:docMk/>
          <pc:sldMk cId="2886606184" sldId="1219"/>
        </pc:sldMkLst>
      </pc:sldChg>
      <pc:sldChg chg="delCm">
        <pc:chgData name="Karam,Veronica (HHSC)" userId="S::veronica.karam@hhs.texas.gov::0f896bc5-9973-4373-97c5-61df9f094f3a" providerId="AD" clId="Web-{6DE6120F-ADC2-EA0B-5BD5-DD2EC8D6206D}" dt="2022-12-06T17:45:28.025" v="0"/>
        <pc:sldMkLst>
          <pc:docMk/>
          <pc:sldMk cId="53439687" sldId="1231"/>
        </pc:sldMkLst>
      </pc:sldChg>
      <pc:sldChg chg="delCm">
        <pc:chgData name="Karam,Veronica (HHSC)" userId="S::veronica.karam@hhs.texas.gov::0f896bc5-9973-4373-97c5-61df9f094f3a" providerId="AD" clId="Web-{6DE6120F-ADC2-EA0B-5BD5-DD2EC8D6206D}" dt="2022-12-06T17:46:20.276" v="5"/>
        <pc:sldMkLst>
          <pc:docMk/>
          <pc:sldMk cId="2263797154" sldId="123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79C4-87BA-4A8B-B739-F95EB411011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F0020-6A7E-48C4-B00C-288290BE0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09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6T17:20:18.2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1,'170'12,"9"-1,-153-10,-1 2,28 5,44 4,35-1,22 1,-102-12,-7 0,0-1,86-13,-112 10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6T17:20:22.5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0,'9'6,"0"-1,0-1,1 0,-1 0,1-1,0 0,19 3,-19-4,36 5,1-2,0-2,89-6,-29 0,-40 5,95 14,-89-9,146-6,-95-4,-50 2,82 3,-133 1,1 2,-1 0,36 14,-45-13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C3508-E8F7-458D-B367-BDAFD52A9C9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692150"/>
            <a:ext cx="2670175" cy="20018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65905" y="691563"/>
            <a:ext cx="4142666" cy="5473380"/>
          </a:xfrm>
          <a:prstGeom prst="rect">
            <a:avLst/>
          </a:prstGeom>
        </p:spPr>
        <p:txBody>
          <a:bodyPr vert="horz" lIns="91440" tIns="45720" rIns="91440" bIns="45720" rtlCol="0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33400" y="4458208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" y="47933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3400" y="5140815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3400" y="41075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3400" y="54791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400" y="3769215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3400" y="3087190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3400" y="34217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3400" y="5826615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3400" y="61649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41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2286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4572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6858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9144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59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692150"/>
            <a:ext cx="2670175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7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692150"/>
            <a:ext cx="2670175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49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692150"/>
            <a:ext cx="2670175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42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692150"/>
            <a:ext cx="2670175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Coverage may be specific to age, gender, diagnosis,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79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16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692150"/>
            <a:ext cx="2670175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25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692150"/>
            <a:ext cx="2670175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88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692150"/>
            <a:ext cx="2670175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1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692150"/>
            <a:ext cx="2670175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06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692150"/>
            <a:ext cx="2670175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22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37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692150"/>
            <a:ext cx="2670175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31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692150"/>
            <a:ext cx="2670175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21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46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48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Texas’ Medicaid program has: </a:t>
            </a:r>
          </a:p>
          <a:p>
            <a:pPr marL="342900" indent="-342900">
              <a:buAutoNum type="arabicParenBoth"/>
            </a:pPr>
            <a:r>
              <a:rPr lang="en-US" dirty="0"/>
              <a:t>state-level components, </a:t>
            </a:r>
          </a:p>
          <a:p>
            <a:pPr marL="342900" indent="-342900">
              <a:buAutoNum type="arabicParenBoth"/>
            </a:pPr>
            <a:r>
              <a:rPr lang="en-US" dirty="0"/>
              <a:t> program-level components, and </a:t>
            </a:r>
          </a:p>
          <a:p>
            <a:pPr marL="342900" indent="-342900">
              <a:buAutoNum type="arabicParenBoth"/>
            </a:pPr>
            <a:r>
              <a:rPr lang="en-US" dirty="0"/>
              <a:t> service-level components. </a:t>
            </a:r>
          </a:p>
          <a:p>
            <a:endParaRPr lang="en-US" dirty="0"/>
          </a:p>
          <a:p>
            <a:r>
              <a:rPr lang="en-US" dirty="0"/>
              <a:t>Within these, there are population-level components as well. </a:t>
            </a:r>
            <a:endParaRPr lang="en-US" dirty="0">
              <a:ea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62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Contracts are updated yearly. </a:t>
            </a:r>
          </a:p>
          <a:p>
            <a:endParaRPr lang="en-US" dirty="0"/>
          </a:p>
          <a:p>
            <a:r>
              <a:rPr lang="en-US" dirty="0"/>
              <a:t>The policy development process can take months to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57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83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692150"/>
            <a:ext cx="2670175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16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692150"/>
            <a:ext cx="2670175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13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188720" y="2647779"/>
            <a:ext cx="6858000" cy="2011680"/>
          </a:xfrm>
        </p:spPr>
        <p:txBody>
          <a:bodyPr anchor="b">
            <a:no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1165860" y="4906339"/>
            <a:ext cx="6858000" cy="118872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274320" y="6309360"/>
            <a:ext cx="1554480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1920240" y="6309361"/>
            <a:ext cx="594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Line"/>
          <p:cNvCxnSpPr/>
          <p:nvPr userDrawn="1"/>
        </p:nvCxnSpPr>
        <p:spPr>
          <a:xfrm>
            <a:off x="1188720" y="4754880"/>
            <a:ext cx="6858000" cy="0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358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1280160" y="274320"/>
            <a:ext cx="7589520" cy="1097280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0160" y="1463040"/>
            <a:ext cx="374904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04C2AD-F3CD-4C8A-8301-BB8E5E485B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0640" y="1463040"/>
            <a:ext cx="374904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914400" y="6309361"/>
            <a:ext cx="155448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560320" y="6309361"/>
            <a:ext cx="530352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9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1280160" y="274320"/>
            <a:ext cx="7589520" cy="1097280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0160" y="1463040"/>
            <a:ext cx="251460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04C2AD-F3CD-4C8A-8301-BB8E5E485B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48100" y="1463040"/>
            <a:ext cx="251460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98EBAC8-D8E2-4F90-9178-EFA5274FA0D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6040" y="1463040"/>
            <a:ext cx="251460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914400" y="6309361"/>
            <a:ext cx="155448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560320" y="6309361"/>
            <a:ext cx="530352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57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74320" y="274320"/>
            <a:ext cx="5394960" cy="137160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3200" b="1"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0EBDE14-9207-4782-A559-66E7A70699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4320" y="2194560"/>
            <a:ext cx="6309360" cy="393192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8DB5F60-94FB-4520-961A-9693B0DF5E8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765925" y="2377439"/>
            <a:ext cx="2103438" cy="32918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AB9D1A8-4826-4730-8739-CA51B9B970D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766560" y="5760720"/>
            <a:ext cx="2103120" cy="4572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Questions?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274320" y="6311900"/>
            <a:ext cx="1554480" cy="365125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1920240" y="6309361"/>
            <a:ext cx="594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39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371600" y="2651760"/>
            <a:ext cx="6309360" cy="1371600"/>
          </a:xfrm>
        </p:spPr>
        <p:txBody>
          <a:bodyPr anchor="b" anchorCtr="1">
            <a:normAutofit/>
          </a:bodyPr>
          <a:lstStyle>
            <a:lvl1pPr algn="l">
              <a:defRPr sz="4000" b="1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3"/>
          </p:nvPr>
        </p:nvSpPr>
        <p:spPr>
          <a:xfrm>
            <a:off x="1371600" y="4480560"/>
            <a:ext cx="6309360" cy="155448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274320" y="6311900"/>
            <a:ext cx="1554480" cy="365125"/>
          </a:xfrm>
        </p:spPr>
        <p:txBody>
          <a:bodyPr/>
          <a:lstStyle>
            <a:lvl1pPr>
              <a:defRPr>
                <a:solidFill>
                  <a:srgbClr val="182450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1920240" y="6309361"/>
            <a:ext cx="594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Line"/>
          <p:cNvCxnSpPr/>
          <p:nvPr userDrawn="1"/>
        </p:nvCxnSpPr>
        <p:spPr>
          <a:xfrm>
            <a:off x="1371600" y="4277572"/>
            <a:ext cx="6309360" cy="2625"/>
          </a:xfrm>
          <a:prstGeom prst="line">
            <a:avLst/>
          </a:prstGeom>
          <a:ln w="38100">
            <a:solidFill>
              <a:srgbClr val="FFC600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700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194" y="664912"/>
            <a:ext cx="6291343" cy="743000"/>
          </a:xfrm>
          <a:effectLst/>
        </p:spPr>
        <p:txBody>
          <a:bodyPr anchor="b">
            <a:noAutofit/>
          </a:bodyPr>
          <a:lstStyle>
            <a:lvl1pPr>
              <a:defRPr sz="33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6224" y="1681844"/>
            <a:ext cx="6292313" cy="4812263"/>
          </a:xfrm>
        </p:spPr>
        <p:txBody>
          <a:bodyPr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 marL="513159" indent="-257175" defTabSz="68580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2pPr>
            <a:lvl3pPr marL="814388" indent="-302419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3pPr>
            <a:lvl4pPr marL="814388" indent="0">
              <a:buFont typeface="+mj-lt"/>
              <a:buNone/>
              <a:defRPr sz="1800"/>
            </a:lvl4pPr>
            <a:lvl5pPr marL="1418034" indent="-257175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4562" y="6311900"/>
            <a:ext cx="157734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Line 9"/>
          <p:cNvCxnSpPr/>
          <p:nvPr userDrawn="1"/>
        </p:nvCxnSpPr>
        <p:spPr>
          <a:xfrm flipV="1">
            <a:off x="1847194" y="1473490"/>
            <a:ext cx="6309360" cy="1788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85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74320" y="274320"/>
            <a:ext cx="5394960" cy="137160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3200" b="1"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0EBDE14-9207-4782-A559-66E7A70699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4320" y="2194560"/>
            <a:ext cx="6309360" cy="393192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22B66E-9D68-4DC9-ACEF-10599539A4C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714309" y="2377440"/>
            <a:ext cx="2155371" cy="37490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274320" y="6311900"/>
            <a:ext cx="1554480" cy="365125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1920240" y="6309361"/>
            <a:ext cx="594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1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74320" y="274320"/>
            <a:ext cx="5394960" cy="137160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0EBDE14-9207-4782-A559-66E7A70699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4320" y="2194560"/>
            <a:ext cx="6309360" cy="393192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A9F61B1-783C-4CE4-B630-8F8F7911021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714309" y="2377440"/>
            <a:ext cx="2155371" cy="37490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274320" y="6311900"/>
            <a:ext cx="1554480" cy="365125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1920240" y="6309361"/>
            <a:ext cx="594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3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011680" y="274320"/>
            <a:ext cx="6858000" cy="1097280"/>
          </a:xfrm>
        </p:spPr>
        <p:txBody>
          <a:bodyPr anchor="b" anchorCtr="0">
            <a:no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"/>
          <p:cNvSpPr>
            <a:spLocks noGrp="1"/>
          </p:cNvSpPr>
          <p:nvPr>
            <p:ph type="body" idx="1"/>
          </p:nvPr>
        </p:nvSpPr>
        <p:spPr>
          <a:xfrm>
            <a:off x="2011680" y="1645921"/>
            <a:ext cx="6858000" cy="549117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91BF2B10-1B50-4A45-99B0-103B38E665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11680" y="2286000"/>
            <a:ext cx="6858000" cy="3931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1463040" y="6311900"/>
            <a:ext cx="155448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108960" y="6309361"/>
            <a:ext cx="475488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Line"/>
          <p:cNvCxnSpPr/>
          <p:nvPr userDrawn="1"/>
        </p:nvCxnSpPr>
        <p:spPr>
          <a:xfrm flipV="1">
            <a:off x="2011680" y="1554480"/>
            <a:ext cx="685800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5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011680" y="274320"/>
            <a:ext cx="6858000" cy="1097280"/>
          </a:xfrm>
          <a:effectLst/>
        </p:spPr>
        <p:txBody>
          <a:bodyPr anchor="b" anchorCtr="0">
            <a:no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9FC9BD2F-33E0-464D-873C-2EF10B70F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11680" y="1645920"/>
            <a:ext cx="6858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463040" y="6311900"/>
            <a:ext cx="155448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108960" y="6309361"/>
            <a:ext cx="475488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Line"/>
          <p:cNvCxnSpPr/>
          <p:nvPr userDrawn="1"/>
        </p:nvCxnSpPr>
        <p:spPr>
          <a:xfrm flipV="1">
            <a:off x="2011680" y="1554480"/>
            <a:ext cx="685800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14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011680" y="274320"/>
            <a:ext cx="6858000" cy="1097280"/>
          </a:xfrm>
          <a:effectLst/>
        </p:spPr>
        <p:txBody>
          <a:bodyPr anchor="b" anchorCtr="0">
            <a:no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FC9BD2F-33E0-464D-873C-2EF10B70F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11680" y="1645920"/>
            <a:ext cx="33832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AE6335-D237-42A1-A81B-3B7AEA6D226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86400" y="1645920"/>
            <a:ext cx="33832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463040" y="6311900"/>
            <a:ext cx="155448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108960" y="6309361"/>
            <a:ext cx="475488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Line"/>
          <p:cNvCxnSpPr/>
          <p:nvPr userDrawn="1"/>
        </p:nvCxnSpPr>
        <p:spPr>
          <a:xfrm flipV="1">
            <a:off x="2011680" y="1554480"/>
            <a:ext cx="685800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96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011680" y="274320"/>
            <a:ext cx="6858000" cy="1097280"/>
          </a:xfrm>
          <a:effectLst/>
        </p:spPr>
        <p:txBody>
          <a:bodyPr anchor="b" anchorCtr="0">
            <a:no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FC9BD2F-33E0-464D-873C-2EF10B70F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11679" y="1645920"/>
            <a:ext cx="2286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AE6335-D237-42A1-A81B-3B7AEA6D226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3400" y="1645920"/>
            <a:ext cx="2286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442CD9D-4393-4ABA-8F83-7DF2D00FA41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675120" y="1645920"/>
            <a:ext cx="2286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463040" y="6311900"/>
            <a:ext cx="155448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108960" y="6309361"/>
            <a:ext cx="475488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Line"/>
          <p:cNvCxnSpPr/>
          <p:nvPr userDrawn="1"/>
        </p:nvCxnSpPr>
        <p:spPr>
          <a:xfrm flipV="1">
            <a:off x="2011680" y="1554480"/>
            <a:ext cx="685800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707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/>
          <p:cNvSpPr>
            <a:spLocks noGrp="1"/>
          </p:cNvSpPr>
          <p:nvPr>
            <p:ph type="title"/>
          </p:nvPr>
        </p:nvSpPr>
        <p:spPr>
          <a:xfrm>
            <a:off x="1280160" y="274320"/>
            <a:ext cx="7589520" cy="1097280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"/>
          <p:cNvSpPr>
            <a:spLocks noGrp="1"/>
          </p:cNvSpPr>
          <p:nvPr>
            <p:ph type="chart" sz="quarter" idx="13" hasCustomPrompt="1"/>
          </p:nvPr>
        </p:nvSpPr>
        <p:spPr>
          <a:xfrm>
            <a:off x="1280160" y="1369562"/>
            <a:ext cx="7589520" cy="484632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914400" y="6309361"/>
            <a:ext cx="155448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560320" y="6309361"/>
            <a:ext cx="530352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7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1280160" y="274320"/>
            <a:ext cx="7589520" cy="1097280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0160" y="1463040"/>
            <a:ext cx="758952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914400" y="6309361"/>
            <a:ext cx="155448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560320" y="6309361"/>
            <a:ext cx="530352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5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274320" y="274319"/>
            <a:ext cx="859536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274320" y="1825625"/>
            <a:ext cx="85953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2"/>
          </p:nvPr>
        </p:nvSpPr>
        <p:spPr>
          <a:xfrm>
            <a:off x="274320" y="6311900"/>
            <a:ext cx="1554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2215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3"/>
          </p:nvPr>
        </p:nvSpPr>
        <p:spPr>
          <a:xfrm>
            <a:off x="1920240" y="6309361"/>
            <a:ext cx="594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2215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7955280" y="6309361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022151"/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7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22" r:id="rId3"/>
    <p:sldLayoutId id="2147483704" r:id="rId4"/>
    <p:sldLayoutId id="2147483706" r:id="rId5"/>
    <p:sldLayoutId id="2147483718" r:id="rId6"/>
    <p:sldLayoutId id="2147483723" r:id="rId7"/>
    <p:sldLayoutId id="2147483716" r:id="rId8"/>
    <p:sldLayoutId id="2147483719" r:id="rId9"/>
    <p:sldLayoutId id="2147483720" r:id="rId10"/>
    <p:sldLayoutId id="2147483724" r:id="rId11"/>
    <p:sldLayoutId id="2147483721" r:id="rId12"/>
    <p:sldLayoutId id="2147483710" r:id="rId13"/>
    <p:sldLayoutId id="214748372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2.xml"/><Relationship Id="rId5" Type="http://schemas.openxmlformats.org/officeDocument/2006/relationships/image" Target="../media/image10.png"/><Relationship Id="rId4" Type="http://schemas.openxmlformats.org/officeDocument/2006/relationships/customXml" Target="../ink/ink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hs.texas.gov/services/health/medicaid-chip/about-medicaid-chip/reference-guid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hhs.texas.gov/sites/default/files/documents/services/health/medicaid-chip/programs/managed-care-service-areas-map.pdf" TargetMode="External"/><Relationship Id="rId5" Type="http://schemas.openxmlformats.org/officeDocument/2006/relationships/hyperlink" Target="http://www.hhs.texas.gov/services/health/medicaid-chip/provider-information/texas-medicaid-chip-claims-enrollment" TargetMode="External"/><Relationship Id="rId4" Type="http://schemas.openxmlformats.org/officeDocument/2006/relationships/hyperlink" Target="http://www.tmhp.com/topics/provider-enrollmen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hs.texas.gov/services/health/medicaid-chip/about-medicaid-chip/medicaid-medical-dental-policie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LHDinquiry@hhs.texas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hs.texas.gov/services/health/medicaid-chip/about-medicaid-chip/state-pla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tmhp.com/resources/provider-manuals/tmppm" TargetMode="External"/><Relationship Id="rId4" Type="http://schemas.openxmlformats.org/officeDocument/2006/relationships/hyperlink" Target="http://www.hhs.texas.gov/regulations/policies-rules/waiver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hs.texas.gov/services/health/medicaid-chip/managed-care-contract-manageme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ctrTitle"/>
          </p:nvPr>
        </p:nvSpPr>
        <p:spPr>
          <a:xfrm>
            <a:off x="1188719" y="2647779"/>
            <a:ext cx="6941127" cy="2011680"/>
          </a:xfrm>
        </p:spPr>
        <p:txBody>
          <a:bodyPr/>
          <a:lstStyle/>
          <a:p>
            <a:r>
              <a:rPr lang="en-US">
                <a:latin typeface="Rockwell"/>
              </a:rPr>
              <a:t>Policy Update</a:t>
            </a:r>
            <a:r>
              <a:rPr lang="en-US" sz="4000">
                <a:latin typeface="Rockwell"/>
              </a:rPr>
              <a:t> on LHD Topics of Interest</a:t>
            </a:r>
          </a:p>
        </p:txBody>
      </p:sp>
      <p:sp>
        <p:nvSpPr>
          <p:cNvPr id="6" name="Subtitle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Public Health Funding and Policy Committee</a:t>
            </a:r>
          </a:p>
          <a:p>
            <a:r>
              <a:rPr lang="en-US"/>
              <a:t>December 7, 2022</a:t>
            </a:r>
          </a:p>
        </p:txBody>
      </p:sp>
    </p:spTree>
    <p:extLst>
      <p:ext uri="{BB962C8B-B14F-4D97-AF65-F5344CB8AC3E}">
        <p14:creationId xmlns:p14="http://schemas.microsoft.com/office/powerpoint/2010/main" val="3279546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011680" y="274320"/>
            <a:ext cx="6858000" cy="1097280"/>
          </a:xfrm>
        </p:spPr>
        <p:txBody>
          <a:bodyPr/>
          <a:lstStyle/>
          <a:p>
            <a:r>
              <a:rPr lang="en-US"/>
              <a:t>Arbitration and </a:t>
            </a:r>
            <a:br>
              <a:rPr lang="en-US"/>
            </a:br>
            <a:r>
              <a:rPr lang="en-US"/>
              <a:t>Dispute Resolution</a:t>
            </a:r>
          </a:p>
        </p:txBody>
      </p:sp>
      <p:sp>
        <p:nvSpPr>
          <p:cNvPr id="3" name="Subtitle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Not an HHSC requirement for providers</a:t>
            </a:r>
          </a:p>
        </p:txBody>
      </p:sp>
      <p:sp>
        <p:nvSpPr>
          <p:cNvPr id="4" name="Text Placeholder"/>
          <p:cNvSpPr>
            <a:spLocks noGrp="1"/>
          </p:cNvSpPr>
          <p:nvPr>
            <p:ph sz="quarter" idx="13"/>
          </p:nvPr>
        </p:nvSpPr>
        <p:spPr>
          <a:xfrm>
            <a:off x="2011680" y="2286000"/>
            <a:ext cx="6766560" cy="393192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/>
              <a:t>HHSC does not require a managed care organization (MCO) to include arbitration or dispute resolution clauses in its contracts with providers.</a:t>
            </a:r>
          </a:p>
          <a:p>
            <a:pPr>
              <a:spcBef>
                <a:spcPts val="1200"/>
              </a:spcBef>
            </a:pPr>
            <a:r>
              <a:rPr lang="en-US"/>
              <a:t>The dispute resolution provision in the UMCC applies to the contract between HHSC and MCOs. </a:t>
            </a:r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74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ckwell"/>
              </a:rPr>
              <a:t>Medicaid Covered Services</a:t>
            </a:r>
          </a:p>
        </p:txBody>
      </p:sp>
      <p:sp>
        <p:nvSpPr>
          <p:cNvPr id="3" name="Subtitle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No change</a:t>
            </a:r>
          </a:p>
        </p:txBody>
      </p:sp>
      <p:sp>
        <p:nvSpPr>
          <p:cNvPr id="4" name="Text Placeholder"/>
          <p:cNvSpPr>
            <a:spLocks noGrp="1"/>
          </p:cNvSpPr>
          <p:nvPr>
            <p:ph sz="quarter" idx="13"/>
          </p:nvPr>
        </p:nvSpPr>
        <p:spPr>
          <a:xfrm>
            <a:off x="2011681" y="2285999"/>
            <a:ext cx="6704480" cy="412432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1200"/>
              </a:spcBef>
            </a:pPr>
            <a:r>
              <a:rPr lang="en-US"/>
              <a:t>Texas Medicaid benefits and requirements for coverage will continue as published in the Texas Medicaid Provider Procedures Manual (TMPPM).</a:t>
            </a:r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97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280160" y="274320"/>
            <a:ext cx="7589520" cy="1097280"/>
          </a:xfrm>
        </p:spPr>
        <p:txBody>
          <a:bodyPr anchor="b">
            <a:normAutofit/>
          </a:bodyPr>
          <a:lstStyle/>
          <a:p>
            <a:pPr>
              <a:spcBef>
                <a:spcPts val="1800"/>
              </a:spcBef>
            </a:pPr>
            <a:r>
              <a:rPr lang="en-US"/>
              <a:t>Texas Medicaid Provider Procedures Manual (TMPPM)</a:t>
            </a:r>
          </a:p>
        </p:txBody>
      </p:sp>
      <p:sp>
        <p:nvSpPr>
          <p:cNvPr id="4" name="Text Placeholder"/>
          <p:cNvSpPr>
            <a:spLocks noGrp="1"/>
          </p:cNvSpPr>
          <p:nvPr>
            <p:ph sz="quarter" idx="13"/>
          </p:nvPr>
        </p:nvSpPr>
        <p:spPr>
          <a:xfrm>
            <a:off x="1280160" y="1551962"/>
            <a:ext cx="4185920" cy="466595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200"/>
              <a:t>The TMPPM is the official source for policies on member benefits and services.</a:t>
            </a:r>
          </a:p>
          <a:p>
            <a:pPr>
              <a:spcBef>
                <a:spcPts val="1200"/>
              </a:spcBef>
            </a:pPr>
            <a:r>
              <a:rPr lang="en-US" sz="2200"/>
              <a:t>The TMPPM is updated monthly. </a:t>
            </a:r>
          </a:p>
          <a:p>
            <a:pPr>
              <a:spcBef>
                <a:spcPts val="1200"/>
              </a:spcBef>
            </a:pPr>
            <a:r>
              <a:rPr lang="en-US" sz="2200"/>
              <a:t>Volume 1 provides general information applicable to all providers.</a:t>
            </a:r>
          </a:p>
        </p:txBody>
      </p:sp>
      <p:pic>
        <p:nvPicPr>
          <p:cNvPr id="7" name="Picture 11" descr="Text&#10;&#10;Description automatically generated">
            <a:extLst>
              <a:ext uri="{FF2B5EF4-FFF2-40B4-BE49-F238E27FC236}">
                <a16:creationId xmlns:a16="http://schemas.microsoft.com/office/drawing/2014/main" id="{705188F7-EA45-4613-95E1-57C927DF80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2026"/>
          <a:stretch/>
        </p:blipFill>
        <p:spPr>
          <a:xfrm>
            <a:off x="5745479" y="1717040"/>
            <a:ext cx="3124200" cy="396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560320" y="6309361"/>
            <a:ext cx="530352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www.tmhp.com/resources/provider-manuals/tmppm</a:t>
            </a:r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264D530-B60B-4A5A-91C0-C766C58A4783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46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280160" y="274320"/>
            <a:ext cx="7589520" cy="1097280"/>
          </a:xfrm>
        </p:spPr>
        <p:txBody>
          <a:bodyPr anchor="b">
            <a:normAutofit/>
          </a:bodyPr>
          <a:lstStyle/>
          <a:p>
            <a:pPr>
              <a:spcBef>
                <a:spcPts val="1800"/>
              </a:spcBef>
            </a:pPr>
            <a:r>
              <a:rPr lang="en-US"/>
              <a:t>Texas Medicaid Provider Procedures Manual (TMPPM)</a:t>
            </a:r>
          </a:p>
        </p:txBody>
      </p:sp>
      <p:sp>
        <p:nvSpPr>
          <p:cNvPr id="4" name="Text Placeholder"/>
          <p:cNvSpPr>
            <a:spLocks noGrp="1"/>
          </p:cNvSpPr>
          <p:nvPr>
            <p:ph sz="quarter" idx="13"/>
          </p:nvPr>
        </p:nvSpPr>
        <p:spPr>
          <a:xfrm>
            <a:off x="1280160" y="1560352"/>
            <a:ext cx="3972064" cy="4657567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200"/>
              </a:spcBef>
            </a:pPr>
            <a:r>
              <a:rPr lang="en-US" sz="2200"/>
              <a:t>Volume 2 covers Medicaid policies, procedures, and claims filing requirements for specific services.</a:t>
            </a:r>
          </a:p>
          <a:p>
            <a:pPr>
              <a:spcBef>
                <a:spcPts val="1200"/>
              </a:spcBef>
            </a:pPr>
            <a:r>
              <a:rPr lang="en-US" sz="2200"/>
              <a:t>Services are identified by Current Procedural Terminology (CPT) code or Healthcare Common Procedure Coding System (HCPCS) code. </a:t>
            </a:r>
          </a:p>
          <a:p>
            <a:pPr>
              <a:spcBef>
                <a:spcPts val="1200"/>
              </a:spcBef>
            </a:pPr>
            <a:r>
              <a:rPr lang="en-US" sz="2200"/>
              <a:t>A procedure code may appear in more than one handbook.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F60822-32F4-43EE-97A8-5023388E2D5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19493" y="1560352"/>
            <a:ext cx="3450187" cy="39083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560320" y="6309361"/>
            <a:ext cx="530352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 </a:t>
            </a:r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264D530-B60B-4A5A-91C0-C766C58A4783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08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16856-E2FA-4334-AFAF-DF63A246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274320"/>
            <a:ext cx="7589520" cy="1097280"/>
          </a:xfrm>
        </p:spPr>
        <p:txBody>
          <a:bodyPr anchor="b">
            <a:normAutofit/>
          </a:bodyPr>
          <a:lstStyle/>
          <a:p>
            <a:r>
              <a:rPr lang="en-US"/>
              <a:t>Example: Tobacco Use Cessation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8F864-CC2E-4357-941C-E462A9FB04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35819" y="1463040"/>
            <a:ext cx="7533859" cy="692290"/>
          </a:xfrm>
        </p:spPr>
        <p:txBody>
          <a:bodyPr vert="horz" lIns="68580" tIns="34290" rIns="68580" bIns="34290" rtlCol="0">
            <a:normAutofit/>
          </a:bodyPr>
          <a:lstStyle/>
          <a:p>
            <a:pPr marL="0" indent="0">
              <a:buNone/>
            </a:pPr>
            <a:r>
              <a:rPr lang="en-US" sz="2000" i="1"/>
              <a:t>Medical and Nursing Specialists, Physicians, and Physician Assistants Handbook </a:t>
            </a:r>
          </a:p>
        </p:txBody>
      </p:sp>
      <p:sp>
        <p:nvSpPr>
          <p:cNvPr id="8" name="Footer Placeholder 15">
            <a:extLst>
              <a:ext uri="{FF2B5EF4-FFF2-40B4-BE49-F238E27FC236}">
                <a16:creationId xmlns:a16="http://schemas.microsoft.com/office/drawing/2014/main" id="{4CE042D0-D82A-471B-AE4F-95EB5C267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0320" y="6309361"/>
            <a:ext cx="530352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4075A8-6D1D-49F5-9A51-429B748E6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264D530-B60B-4A5A-91C0-C766C58A4783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FE57D25-408A-4995-8DAA-E7D0C724C7B9}"/>
              </a:ext>
            </a:extLst>
          </p:cNvPr>
          <p:cNvGrpSpPr/>
          <p:nvPr/>
        </p:nvGrpSpPr>
        <p:grpSpPr>
          <a:xfrm>
            <a:off x="2238301" y="2224904"/>
            <a:ext cx="5156033" cy="4227946"/>
            <a:chOff x="2246253" y="2155330"/>
            <a:chExt cx="5156033" cy="4227946"/>
          </a:xfrm>
        </p:grpSpPr>
        <p:pic>
          <p:nvPicPr>
            <p:cNvPr id="1026" name="Picture 4">
              <a:extLst>
                <a:ext uri="{FF2B5EF4-FFF2-40B4-BE49-F238E27FC236}">
                  <a16:creationId xmlns:a16="http://schemas.microsoft.com/office/drawing/2014/main" id="{D94D6DA5-E9B7-4327-9D17-17590BD3BA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46253" y="2155330"/>
              <a:ext cx="5156033" cy="42279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84C4C9B-DBE0-4C77-814E-F1FDD693A86C}"/>
                </a:ext>
              </a:extLst>
            </p:cNvPr>
            <p:cNvCxnSpPr/>
            <p:nvPr/>
          </p:nvCxnSpPr>
          <p:spPr>
            <a:xfrm>
              <a:off x="4671753" y="2535382"/>
              <a:ext cx="1180407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9B04D50-4C4A-4495-BA73-3746B7FF6AD6}"/>
                </a:ext>
              </a:extLst>
            </p:cNvPr>
            <p:cNvCxnSpPr>
              <a:cxnSpLocks/>
            </p:cNvCxnSpPr>
            <p:nvPr/>
          </p:nvCxnSpPr>
          <p:spPr>
            <a:xfrm>
              <a:off x="6295506" y="2535382"/>
              <a:ext cx="911629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4F12AD6-00CE-414A-826E-0B5345DE8EA0}"/>
                </a:ext>
              </a:extLst>
            </p:cNvPr>
            <p:cNvCxnSpPr>
              <a:cxnSpLocks/>
            </p:cNvCxnSpPr>
            <p:nvPr/>
          </p:nvCxnSpPr>
          <p:spPr>
            <a:xfrm>
              <a:off x="2305396" y="2687782"/>
              <a:ext cx="254924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B6A65D2-BE48-4559-BC7F-9A9425857B28}"/>
                </a:ext>
              </a:extLst>
            </p:cNvPr>
            <p:cNvCxnSpPr>
              <a:cxnSpLocks/>
            </p:cNvCxnSpPr>
            <p:nvPr/>
          </p:nvCxnSpPr>
          <p:spPr>
            <a:xfrm>
              <a:off x="3003666" y="2845724"/>
              <a:ext cx="4053839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49D12CC-1557-4C38-9EC5-61AE1BB77779}"/>
                </a:ext>
              </a:extLst>
            </p:cNvPr>
            <p:cNvCxnSpPr>
              <a:cxnSpLocks/>
            </p:cNvCxnSpPr>
            <p:nvPr/>
          </p:nvCxnSpPr>
          <p:spPr>
            <a:xfrm>
              <a:off x="2305396" y="3726873"/>
              <a:ext cx="4826924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6CB8569-7801-469F-9D15-555F5E2A5599}"/>
                </a:ext>
              </a:extLst>
            </p:cNvPr>
            <p:cNvCxnSpPr>
              <a:cxnSpLocks/>
            </p:cNvCxnSpPr>
            <p:nvPr/>
          </p:nvCxnSpPr>
          <p:spPr>
            <a:xfrm>
              <a:off x="2305396" y="3868189"/>
              <a:ext cx="329739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421B4AA-0A2A-4EA6-A130-5AA70A5D9312}"/>
                </a:ext>
              </a:extLst>
            </p:cNvPr>
            <p:cNvCxnSpPr>
              <a:cxnSpLocks/>
            </p:cNvCxnSpPr>
            <p:nvPr/>
          </p:nvCxnSpPr>
          <p:spPr>
            <a:xfrm>
              <a:off x="4671753" y="5106786"/>
              <a:ext cx="1953491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15ED1B7-8724-412E-91C7-1F05DF055F85}"/>
                </a:ext>
              </a:extLst>
            </p:cNvPr>
            <p:cNvCxnSpPr/>
            <p:nvPr/>
          </p:nvCxnSpPr>
          <p:spPr>
            <a:xfrm>
              <a:off x="2313709" y="2995353"/>
              <a:ext cx="1180407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C3866E2-FC79-4D27-89C1-DC16C3E848B3}"/>
                </a:ext>
              </a:extLst>
            </p:cNvPr>
            <p:cNvCxnSpPr>
              <a:cxnSpLocks/>
            </p:cNvCxnSpPr>
            <p:nvPr/>
          </p:nvCxnSpPr>
          <p:spPr>
            <a:xfrm>
              <a:off x="2313709" y="5322917"/>
              <a:ext cx="3072938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D65A9D9-805F-45D4-841D-984A440021F0}"/>
                </a:ext>
              </a:extLst>
            </p:cNvPr>
            <p:cNvCxnSpPr>
              <a:cxnSpLocks/>
            </p:cNvCxnSpPr>
            <p:nvPr/>
          </p:nvCxnSpPr>
          <p:spPr>
            <a:xfrm>
              <a:off x="4189615" y="5539048"/>
              <a:ext cx="109728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9477CEC-37E3-46FB-9974-EB2CE08BEBD9}"/>
                    </a:ext>
                  </a:extLst>
                </p14:cNvPr>
                <p14:cNvContentPartPr/>
                <p14:nvPr/>
              </p14:nvContentPartPr>
              <p14:xfrm>
                <a:off x="2427087" y="5810171"/>
                <a:ext cx="406800" cy="25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9477CEC-37E3-46FB-9974-EB2CE08BEBD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73039" y="5700650"/>
                  <a:ext cx="514535" cy="2445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314002D-84FF-4C72-8B5D-B6FB5BCD7684}"/>
                    </a:ext>
                  </a:extLst>
                </p14:cNvPr>
                <p14:cNvContentPartPr/>
                <p14:nvPr/>
              </p14:nvContentPartPr>
              <p14:xfrm>
                <a:off x="2302527" y="2269211"/>
                <a:ext cx="542520" cy="38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314002D-84FF-4C72-8B5D-B6FB5BCD768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48527" y="2162202"/>
                  <a:ext cx="650160" cy="252542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61448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Managed Care</a:t>
            </a:r>
          </a:p>
        </p:txBody>
      </p:sp>
      <p:sp>
        <p:nvSpPr>
          <p:cNvPr id="3" name="Subtitle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Primary Care Physician or Provider (PCP)</a:t>
            </a:r>
          </a:p>
        </p:txBody>
      </p:sp>
      <p:sp>
        <p:nvSpPr>
          <p:cNvPr id="4" name="Text Placeholder"/>
          <p:cNvSpPr>
            <a:spLocks noGrp="1"/>
          </p:cNvSpPr>
          <p:nvPr>
            <p:ph sz="quarter" idx="13"/>
          </p:nvPr>
        </p:nvSpPr>
        <p:spPr>
          <a:xfrm>
            <a:off x="2011680" y="2285999"/>
            <a:ext cx="6713220" cy="414337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/>
              <a:t>Specific to managed care contracts</a:t>
            </a:r>
          </a:p>
          <a:p>
            <a:pPr>
              <a:spcBef>
                <a:spcPts val="1800"/>
              </a:spcBef>
            </a:pPr>
            <a:r>
              <a:rPr lang="en-US"/>
              <a:t>UMCC definition:</a:t>
            </a:r>
          </a:p>
          <a:p>
            <a:pPr marL="2286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u="sng"/>
              <a:t>Primary Care Physician or Primary Care Provider (PCP)</a:t>
            </a:r>
            <a:r>
              <a:rPr lang="en-US" sz="2200"/>
              <a:t> means a physician or provider who has agreed with the MCO to provide a Medical Home to Members and who is responsible for providing initial and primary care to Members, maintaining the continuity of Member care, and initiating referral for care. </a:t>
            </a:r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06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Managed Care</a:t>
            </a:r>
          </a:p>
        </p:txBody>
      </p:sp>
      <p:sp>
        <p:nvSpPr>
          <p:cNvPr id="3" name="Subtitle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Primary Care Physician or Provider (PCP)</a:t>
            </a:r>
          </a:p>
        </p:txBody>
      </p:sp>
      <p:sp>
        <p:nvSpPr>
          <p:cNvPr id="4" name="Text Placeholder"/>
          <p:cNvSpPr>
            <a:spLocks noGrp="1"/>
          </p:cNvSpPr>
          <p:nvPr>
            <p:ph sz="quarter" idx="13"/>
          </p:nvPr>
        </p:nvSpPr>
        <p:spPr>
          <a:xfrm>
            <a:off x="2011680" y="2285999"/>
            <a:ext cx="6713220" cy="414337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/>
              <a:t>Citations:</a:t>
            </a:r>
          </a:p>
          <a:p>
            <a:pPr lvl="1">
              <a:spcBef>
                <a:spcPts val="1200"/>
              </a:spcBef>
            </a:pPr>
            <a:r>
              <a:rPr lang="en-US"/>
              <a:t>UMCC Section 8.1.4 Provider Network </a:t>
            </a:r>
          </a:p>
          <a:p>
            <a:pPr lvl="1">
              <a:spcBef>
                <a:spcPts val="1200"/>
              </a:spcBef>
            </a:pPr>
            <a:r>
              <a:rPr lang="en-US"/>
              <a:t>UMCC Section 8.1.4.2 Primary Care Providers </a:t>
            </a:r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67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1312985" y="2651760"/>
            <a:ext cx="6447692" cy="1371600"/>
          </a:xfrm>
        </p:spPr>
        <p:txBody>
          <a:bodyPr>
            <a:normAutofit/>
          </a:bodyPr>
          <a:lstStyle/>
          <a:p>
            <a:pPr algn="ctr"/>
            <a:r>
              <a:rPr lang="en-US"/>
              <a:t>Mailbox for policy </a:t>
            </a:r>
            <a:r>
              <a:rPr lang="en-US" sz="4000"/>
              <a:t>questions and proposals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LHDinquiry@hhs.texas.gov</a:t>
            </a:r>
          </a:p>
        </p:txBody>
      </p:sp>
      <p:sp>
        <p:nvSpPr>
          <p:cNvPr id="2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33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2011679" y="274320"/>
            <a:ext cx="6975909" cy="1097280"/>
          </a:xfrm>
        </p:spPr>
        <p:txBody>
          <a:bodyPr/>
          <a:lstStyle/>
          <a:p>
            <a:r>
              <a:rPr lang="en-US">
                <a:latin typeface="Rockwell"/>
              </a:rPr>
              <a:t>Texas Medicaid Resources</a:t>
            </a:r>
            <a:endParaRPr lang="en-US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36FEBD16-6250-4749-9921-259A5EA52D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11679" y="1645920"/>
            <a:ext cx="6857999" cy="493776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/>
              <a:t>Texas Medicaid Reference Guide </a:t>
            </a:r>
          </a:p>
          <a:p>
            <a:pPr marL="457200" lvl="2" indent="0">
              <a:spcBef>
                <a:spcPts val="600"/>
              </a:spcBef>
              <a:buNone/>
            </a:pPr>
            <a:r>
              <a:rPr lang="en-US" sz="2100">
                <a:hlinkClick r:id="rId3"/>
              </a:rPr>
              <a:t>www.hhs.texas.gov/services/health/medicaid-chip/about-medicaid-chip/reference-guide</a:t>
            </a:r>
            <a:r>
              <a:rPr lang="en-US" sz="2100"/>
              <a:t> </a:t>
            </a:r>
          </a:p>
          <a:p>
            <a:pPr>
              <a:spcBef>
                <a:spcPts val="1200"/>
              </a:spcBef>
            </a:pPr>
            <a:r>
              <a:rPr lang="en-US"/>
              <a:t>Provider enrollment </a:t>
            </a:r>
          </a:p>
          <a:p>
            <a:pPr lvl="1">
              <a:spcBef>
                <a:spcPts val="600"/>
              </a:spcBef>
            </a:pPr>
            <a:r>
              <a:rPr lang="en-US" sz="2100">
                <a:hlinkClick r:id="rId4"/>
              </a:rPr>
              <a:t>www.tmhp.com/topics/provider-enrollment</a:t>
            </a:r>
            <a:endParaRPr lang="en-US" sz="2100"/>
          </a:p>
          <a:p>
            <a:pPr lvl="1">
              <a:spcBef>
                <a:spcPts val="1200"/>
              </a:spcBef>
            </a:pPr>
            <a:r>
              <a:rPr lang="en-US" sz="2100">
                <a:hlinkClick r:id="rId5"/>
              </a:rPr>
              <a:t>www.hhs.texas.gov/services/health/medicaid-chip/provider-information/texas-medicaid-chip-claims-enrollment</a:t>
            </a:r>
            <a:endParaRPr lang="en-US" sz="2100"/>
          </a:p>
          <a:p>
            <a:pPr>
              <a:spcBef>
                <a:spcPts val="1200"/>
              </a:spcBef>
            </a:pPr>
            <a:r>
              <a:rPr lang="en-US"/>
              <a:t>Managed care service areas </a:t>
            </a:r>
          </a:p>
          <a:p>
            <a:pPr marL="457200" lvl="2" indent="0">
              <a:spcBef>
                <a:spcPts val="1200"/>
              </a:spcBef>
              <a:buNone/>
            </a:pPr>
            <a:r>
              <a:rPr lang="en-US" sz="2100">
                <a:hlinkClick r:id="rId6"/>
              </a:rPr>
              <a:t>www.hhs.texas.gov/sites/default/files/documents/services/health/medicaid-chip/programs/managed-care-service-areas-map.pdf</a:t>
            </a:r>
            <a:r>
              <a:rPr lang="en-US" sz="2100"/>
              <a:t> </a:t>
            </a:r>
          </a:p>
        </p:txBody>
      </p:sp>
      <p:sp>
        <p:nvSpPr>
          <p:cNvPr id="2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57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011680" y="274320"/>
            <a:ext cx="6858000" cy="1097280"/>
          </a:xfrm>
        </p:spPr>
        <p:txBody>
          <a:bodyPr anchor="b">
            <a:normAutofit/>
          </a:bodyPr>
          <a:lstStyle/>
          <a:p>
            <a:r>
              <a:rPr lang="en-US"/>
              <a:t>Texas Medicaid benefit requests</a:t>
            </a:r>
          </a:p>
        </p:txBody>
      </p:sp>
      <p:sp>
        <p:nvSpPr>
          <p:cNvPr id="4" name="Text Placeholder"/>
          <p:cNvSpPr>
            <a:spLocks noGrp="1"/>
          </p:cNvSpPr>
          <p:nvPr>
            <p:ph sz="quarter" idx="13"/>
          </p:nvPr>
        </p:nvSpPr>
        <p:spPr>
          <a:xfrm>
            <a:off x="2011680" y="1645920"/>
            <a:ext cx="6858000" cy="45720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/>
              <a:t>HHS uses the Topic Nomination Process for requests for Texas Medicaid coverage of a service, technology, or benefit.</a:t>
            </a:r>
          </a:p>
          <a:p>
            <a:pPr>
              <a:spcBef>
                <a:spcPts val="1800"/>
              </a:spcBef>
            </a:pPr>
            <a:r>
              <a:rPr lang="en-US"/>
              <a:t>Any member of the public can submit a request.</a:t>
            </a:r>
          </a:p>
          <a:p>
            <a:pPr>
              <a:spcBef>
                <a:spcPts val="1800"/>
              </a:spcBef>
            </a:pPr>
            <a:r>
              <a:rPr lang="en-US"/>
              <a:t>Instructions are available on the Texas Medicaid Medical &amp; Dental Policies website: </a:t>
            </a:r>
            <a:r>
              <a:rPr lang="en-US">
                <a:hlinkClick r:id="rId3"/>
              </a:rPr>
              <a:t>www.hhs.texas.gov/services/health/medicaid-chip/about-medicaid-chip/medicaid-medical-dental-policies</a:t>
            </a:r>
            <a:r>
              <a:rPr lang="en-US"/>
              <a:t>  </a:t>
            </a:r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108960" y="6309361"/>
            <a:ext cx="47548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 </a:t>
            </a:r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264D530-B60B-4A5A-91C0-C766C58A4783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5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D02E941-0B8F-4F63-94EE-3E6A06891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1F421C7-4177-4749-A190-96F389D906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4319" y="2194560"/>
            <a:ext cx="7824651" cy="39319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Introduction</a:t>
            </a:r>
          </a:p>
          <a:p>
            <a:pPr>
              <a:lnSpc>
                <a:spcPct val="100000"/>
              </a:lnSpc>
            </a:pPr>
            <a:r>
              <a:rPr lang="en-US"/>
              <a:t>Texas Medicaid policy</a:t>
            </a:r>
          </a:p>
          <a:p>
            <a:pPr>
              <a:lnSpc>
                <a:spcPct val="100000"/>
              </a:lnSpc>
            </a:pPr>
            <a:r>
              <a:rPr lang="en-US"/>
              <a:t>Topics of noted interest by LHDs</a:t>
            </a:r>
          </a:p>
          <a:p>
            <a:pPr marL="0" indent="0">
              <a:lnSpc>
                <a:spcPct val="100000"/>
              </a:lnSpc>
              <a:buNone/>
            </a:pPr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C4D761BD-B250-4348-A18F-8F73A7FD7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B39DAA9C-7115-4425-AA98-76FFDF3AE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86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050" name="Picture 6">
            <a:extLst>
              <a:ext uri="{FF2B5EF4-FFF2-40B4-BE49-F238E27FC236}">
                <a16:creationId xmlns:a16="http://schemas.microsoft.com/office/drawing/2014/main" id="{08579BD4-BB9A-4A39-B893-79F4E71BB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741" y="160700"/>
            <a:ext cx="5648518" cy="653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267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098" name="Picture 7">
            <a:extLst>
              <a:ext uri="{FF2B5EF4-FFF2-40B4-BE49-F238E27FC236}">
                <a16:creationId xmlns:a16="http://schemas.microsoft.com/office/drawing/2014/main" id="{389E1CAD-438A-4EE0-A048-08FEF33F9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176548"/>
            <a:ext cx="5303520" cy="649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85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E7DECE7-B238-439C-9305-C038D2A5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6512BD5B-3CE1-4347-8DF6-01E4CC15E77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4320" y="2194560"/>
            <a:ext cx="7231949" cy="393192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/>
              <a:t>HHSC looks forward to additional provider participation in the Texas Medicaid program. </a:t>
            </a:r>
          </a:p>
          <a:p>
            <a:pPr>
              <a:spcBef>
                <a:spcPts val="1200"/>
              </a:spcBef>
            </a:pPr>
            <a:r>
              <a:rPr lang="en-US"/>
              <a:t>HHSC encourages providers and members to voice policy ideas and opportunities for improvement.</a:t>
            </a:r>
          </a:p>
          <a:p>
            <a:pPr>
              <a:spcBef>
                <a:spcPts val="1200"/>
              </a:spcBef>
            </a:pPr>
            <a:r>
              <a:rPr lang="en-US"/>
              <a:t>HHSC has created a dedicated mailbox for submissions related to local health entities: </a:t>
            </a:r>
          </a:p>
          <a:p>
            <a:pPr marL="228600" lvl="1" indent="0">
              <a:spcBef>
                <a:spcPts val="1200"/>
              </a:spcBef>
              <a:buNone/>
            </a:pPr>
            <a:r>
              <a:rPr lang="en-US" sz="2200">
                <a:hlinkClick r:id="rId3"/>
              </a:rPr>
              <a:t>LHDinquiry@hhs.texas.gov</a:t>
            </a:r>
            <a:r>
              <a:rPr lang="en-US" sz="2200"/>
              <a:t> 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4B4E5BC5-4E4B-4394-8B81-7EEA88B54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6F431605-AE1C-4A03-95F9-6F1C094A9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3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E7DECE7-B238-439C-9305-C038D2A5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Sources governing </a:t>
            </a:r>
            <a:br>
              <a:rPr lang="en-US"/>
            </a:br>
            <a:r>
              <a:rPr lang="en-US"/>
              <a:t>Texas Medicaid policy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6512BD5B-3CE1-4347-8DF6-01E4CC15E77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4320" y="2194560"/>
            <a:ext cx="8595360" cy="3931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200"/>
              </a:spcBef>
            </a:pPr>
            <a:r>
              <a:rPr lang="en-US"/>
              <a:t>Federal law </a:t>
            </a:r>
          </a:p>
          <a:p>
            <a:pPr>
              <a:spcBef>
                <a:spcPts val="1200"/>
              </a:spcBef>
            </a:pPr>
            <a:r>
              <a:rPr lang="en-US"/>
              <a:t>Federal regulations</a:t>
            </a:r>
            <a:endParaRPr lang="en-US">
              <a:ea typeface="Verdana"/>
            </a:endParaRPr>
          </a:p>
          <a:p>
            <a:pPr>
              <a:spcBef>
                <a:spcPts val="1200"/>
              </a:spcBef>
            </a:pPr>
            <a:r>
              <a:rPr lang="en-US"/>
              <a:t>Federal agency policy guidance</a:t>
            </a:r>
            <a:endParaRPr lang="en-US">
              <a:ea typeface="Verdana"/>
            </a:endParaRPr>
          </a:p>
          <a:p>
            <a:pPr lvl="1">
              <a:spcBef>
                <a:spcPts val="1200"/>
              </a:spcBef>
            </a:pPr>
            <a:r>
              <a:rPr lang="en-US"/>
              <a:t>Centers for Medicare &amp; Medicaid Services (CMS)</a:t>
            </a:r>
            <a:endParaRPr lang="en-US">
              <a:ea typeface="Verdana"/>
            </a:endParaRPr>
          </a:p>
          <a:p>
            <a:pPr>
              <a:spcBef>
                <a:spcPts val="1200"/>
              </a:spcBef>
            </a:pPr>
            <a:r>
              <a:rPr lang="en-US"/>
              <a:t>Texas Constitution</a:t>
            </a:r>
            <a:endParaRPr lang="en-US">
              <a:ea typeface="Verdana"/>
            </a:endParaRPr>
          </a:p>
          <a:p>
            <a:pPr>
              <a:spcBef>
                <a:spcPts val="1200"/>
              </a:spcBef>
            </a:pPr>
            <a:r>
              <a:rPr lang="en-US"/>
              <a:t>Texas statute (laws) </a:t>
            </a:r>
          </a:p>
          <a:p>
            <a:pPr>
              <a:spcBef>
                <a:spcPts val="1200"/>
              </a:spcBef>
            </a:pPr>
            <a:r>
              <a:rPr lang="en-US"/>
              <a:t>State agency regulations (rulemaking)</a:t>
            </a:r>
            <a:endParaRPr lang="en-US">
              <a:ea typeface="Verdana"/>
            </a:endParaRP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4B4E5BC5-4E4B-4394-8B81-7EEA88B54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6F431605-AE1C-4A03-95F9-6F1C094A9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6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E7DECE7-B238-439C-9305-C038D2A5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Texas Medicaid policy references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6512BD5B-3CE1-4347-8DF6-01E4CC15E7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11680" y="1645920"/>
            <a:ext cx="6858000" cy="502856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Texas Medicaid State Plan </a:t>
            </a:r>
            <a:r>
              <a:rPr lang="en-US" sz="2200">
                <a:hlinkClick r:id="rId3"/>
              </a:rPr>
              <a:t>www.hhs.texas.gov/services/health/medicaid-chip/about-medicaid-chip/state-plan</a:t>
            </a:r>
            <a:r>
              <a:rPr lang="en-US" sz="2200"/>
              <a:t> </a:t>
            </a:r>
          </a:p>
          <a:p>
            <a:pPr>
              <a:spcBef>
                <a:spcPts val="1200"/>
              </a:spcBef>
            </a:pPr>
            <a:r>
              <a:rPr lang="en-US"/>
              <a:t>Texas Medicaid Waivers </a:t>
            </a:r>
            <a:r>
              <a:rPr lang="en-US" sz="2200">
                <a:hlinkClick r:id="rId4"/>
              </a:rPr>
              <a:t>www.hhs.texas.gov/regulations/policies-rules/waivers</a:t>
            </a:r>
            <a:endParaRPr lang="en-US" sz="2200"/>
          </a:p>
          <a:p>
            <a:pPr>
              <a:spcBef>
                <a:spcPts val="1200"/>
              </a:spcBef>
            </a:pPr>
            <a:r>
              <a:rPr lang="en-US"/>
              <a:t>Covered services and delivery requirements:</a:t>
            </a:r>
          </a:p>
          <a:p>
            <a:pPr marL="2286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/>
              <a:t>Texas Medicaid Provider Procedures Manual (TMPPM) </a:t>
            </a:r>
            <a:r>
              <a:rPr lang="en-US" sz="2200">
                <a:hlinkClick r:id="rId5"/>
              </a:rPr>
              <a:t>www.tmhp.com/resources/provider-manuals/tmppm</a:t>
            </a:r>
            <a:r>
              <a:rPr lang="en-US" sz="2200"/>
              <a:t> 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4B4E5BC5-4E4B-4394-8B81-7EEA88B54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6F431605-AE1C-4A03-95F9-6F1C094A9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9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E7DECE7-B238-439C-9305-C038D2A5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ckwell"/>
              </a:rPr>
              <a:t>Texas Medicaid Managed Care policy references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6512BD5B-3CE1-4347-8DF6-01E4CC15E7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11680" y="1645920"/>
            <a:ext cx="6858000" cy="45720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/>
              <a:t>Uniform Managed Care Contract (UMCC)</a:t>
            </a:r>
          </a:p>
          <a:p>
            <a:pPr>
              <a:spcBef>
                <a:spcPts val="1200"/>
              </a:spcBef>
            </a:pPr>
            <a:r>
              <a:rPr lang="en-US"/>
              <a:t>Program-specific contracts and handbooks</a:t>
            </a:r>
          </a:p>
          <a:p>
            <a:pPr marL="228600" lvl="1" indent="0">
              <a:spcBef>
                <a:spcPts val="1200"/>
              </a:spcBef>
              <a:buNone/>
            </a:pPr>
            <a:r>
              <a:rPr lang="en-US" sz="2200"/>
              <a:t>(Ex: STAR Kids, STAR+PLUS, STAR Health, CHIP)</a:t>
            </a:r>
          </a:p>
          <a:p>
            <a:pPr>
              <a:spcBef>
                <a:spcPts val="1200"/>
              </a:spcBef>
            </a:pPr>
            <a:r>
              <a:rPr lang="en-US"/>
              <a:t>Uniform Managed Care Manual (UMCM)</a:t>
            </a:r>
          </a:p>
          <a:p>
            <a:pPr>
              <a:spcBef>
                <a:spcPts val="1200"/>
              </a:spcBef>
            </a:pPr>
            <a:r>
              <a:rPr lang="en-US" sz="2200">
                <a:hlinkClick r:id="rId3"/>
              </a:rPr>
              <a:t>www.hhs.texas.gov/services/health/medicaid-chip/managed-care-contract-management</a:t>
            </a:r>
            <a:r>
              <a:rPr lang="en-US" sz="2200"/>
              <a:t> 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4B4E5BC5-4E4B-4394-8B81-7EEA88B54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6F431605-AE1C-4A03-95F9-6F1C094A9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8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2AEDD-FAC2-4DF2-A05E-E2A806150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ckwell"/>
              </a:rPr>
              <a:t>Topics Raised by LHDs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41382-49FB-4819-85F1-7EBC2F20BA7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/>
              <a:t>Professional Liability Insurance</a:t>
            </a:r>
          </a:p>
          <a:p>
            <a:pPr>
              <a:spcBef>
                <a:spcPts val="1200"/>
              </a:spcBef>
            </a:pPr>
            <a:r>
              <a:rPr lang="en-US"/>
              <a:t>Indemnification Clause</a:t>
            </a:r>
          </a:p>
          <a:p>
            <a:pPr>
              <a:spcBef>
                <a:spcPts val="1200"/>
              </a:spcBef>
            </a:pPr>
            <a:r>
              <a:rPr lang="en-US"/>
              <a:t>Arbitration and Dispute Resolution</a:t>
            </a:r>
          </a:p>
          <a:p>
            <a:pPr>
              <a:spcBef>
                <a:spcPts val="1200"/>
              </a:spcBef>
            </a:pPr>
            <a:r>
              <a:rPr lang="en-US"/>
              <a:t>Provision of Services</a:t>
            </a:r>
          </a:p>
          <a:p>
            <a:pPr>
              <a:spcBef>
                <a:spcPts val="1200"/>
              </a:spcBef>
            </a:pPr>
            <a:r>
              <a:rPr lang="en-US"/>
              <a:t>Primary Care Provider Requirements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FC6C5-AD8B-46B5-AF17-F10D1AB2F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1B940-71C1-498F-91AE-9F5D7A9E9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51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Professional Liability Insurance</a:t>
            </a:r>
          </a:p>
        </p:txBody>
      </p:sp>
      <p:sp>
        <p:nvSpPr>
          <p:cNvPr id="3" name="Subtitle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B050"/>
                </a:solidFill>
              </a:rPr>
              <a:t>Resolved</a:t>
            </a:r>
          </a:p>
        </p:txBody>
      </p:sp>
      <p:sp>
        <p:nvSpPr>
          <p:cNvPr id="4" name="Text Placeholder"/>
          <p:cNvSpPr>
            <a:spLocks noGrp="1"/>
          </p:cNvSpPr>
          <p:nvPr>
            <p:ph sz="quarter" idx="13"/>
          </p:nvPr>
        </p:nvSpPr>
        <p:spPr>
          <a:xfrm>
            <a:off x="2011680" y="2286000"/>
            <a:ext cx="6858000" cy="429768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1200"/>
              </a:spcBef>
            </a:pPr>
            <a:r>
              <a:rPr lang="en-US"/>
              <a:t>The Uniform Managed Care Contract (UMCC) was updated in September 2022.</a:t>
            </a:r>
          </a:p>
          <a:p>
            <a:pPr>
              <a:spcBef>
                <a:spcPts val="1200"/>
              </a:spcBef>
            </a:pPr>
            <a:r>
              <a:rPr lang="en-US"/>
              <a:t>Section 17.01(c)(1)(</a:t>
            </a:r>
            <a:r>
              <a:rPr lang="en-US" err="1"/>
              <a:t>i</a:t>
            </a:r>
            <a:r>
              <a:rPr lang="en-US"/>
              <a:t>) </a:t>
            </a:r>
            <a:r>
              <a:rPr lang="en-US" i="1"/>
              <a:t>Insurance Coverage:</a:t>
            </a:r>
            <a:r>
              <a:rPr lang="en-US"/>
              <a:t> </a:t>
            </a:r>
          </a:p>
          <a:p>
            <a:pPr marL="228600" lvl="1" indent="0">
              <a:spcBef>
                <a:spcPts val="1200"/>
              </a:spcBef>
              <a:buNone/>
            </a:pPr>
            <a:r>
              <a:rPr lang="en-US" sz="2200"/>
              <a:t>An MCO is prohibited from requiring a Network Provider to obtain the insurance coverage described in Section 17.01 if the Network Provider qualifies as a state governmental unit or municipality under the Texas Tort Claims Act, and is required to comply with, and subject to the provisions of, the Texas Tort Claims Act.</a:t>
            </a:r>
          </a:p>
          <a:p>
            <a:pPr>
              <a:spcBef>
                <a:spcPts val="1200"/>
              </a:spcBef>
            </a:pPr>
            <a:endParaRPr lang="en-US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88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Indemnification Clause</a:t>
            </a:r>
          </a:p>
        </p:txBody>
      </p:sp>
      <p:sp>
        <p:nvSpPr>
          <p:cNvPr id="3" name="Subtitle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B050"/>
                </a:solidFill>
              </a:rPr>
              <a:t>Resolved</a:t>
            </a:r>
          </a:p>
        </p:txBody>
      </p:sp>
      <p:sp>
        <p:nvSpPr>
          <p:cNvPr id="4" name="Text Placeholder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/>
              <a:t>The Uniform Managed Care Contract (UMCC) was updated in September 2022.</a:t>
            </a:r>
          </a:p>
          <a:p>
            <a:pPr>
              <a:spcBef>
                <a:spcPts val="1200"/>
              </a:spcBef>
            </a:pPr>
            <a:r>
              <a:rPr lang="en-US"/>
              <a:t>Section 7.02(a)(19) </a:t>
            </a:r>
            <a:r>
              <a:rPr lang="en-US" i="1"/>
              <a:t>MCO responsibility for compliance with laws and regulations:</a:t>
            </a:r>
            <a:r>
              <a:rPr lang="en-US"/>
              <a:t> </a:t>
            </a:r>
          </a:p>
          <a:p>
            <a:pPr marL="228600" lvl="1" indent="0">
              <a:spcBef>
                <a:spcPts val="1200"/>
              </a:spcBef>
              <a:buNone/>
            </a:pPr>
            <a:r>
              <a:rPr lang="en-US" sz="2200"/>
              <a:t>An MCO is prohibited from requiring a Network Provider who is a governmental entity to agree to indemnify the MCO if such indemnification by the governmental entity is prohibited by law.</a:t>
            </a:r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4341"/>
      </p:ext>
    </p:extLst>
  </p:cSld>
  <p:clrMapOvr>
    <a:masterClrMapping/>
  </p:clrMapOvr>
</p:sld>
</file>

<file path=ppt/theme/theme1.xml><?xml version="1.0" encoding="utf-8"?>
<a:theme xmlns:a="http://schemas.openxmlformats.org/drawingml/2006/main" name="Bright Room">
  <a:themeElements>
    <a:clrScheme name="HHS PPT-Ligh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B2328"/>
      </a:accent1>
      <a:accent2>
        <a:srgbClr val="318814"/>
      </a:accent2>
      <a:accent3>
        <a:srgbClr val="022167"/>
      </a:accent3>
      <a:accent4>
        <a:srgbClr val="FFC600"/>
      </a:accent4>
      <a:accent5>
        <a:srgbClr val="00A19B"/>
      </a:accent5>
      <a:accent6>
        <a:srgbClr val="B47E00"/>
      </a:accent6>
      <a:hlink>
        <a:srgbClr val="1058FA"/>
      </a:hlink>
      <a:folHlink>
        <a:srgbClr val="1058FA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hs-external-presentation-4x3-bright" id="{D9AEB10C-321E-45A3-BDE9-2B41E57BDB51}" vid="{4E276692-63FE-457A-963E-8FA04022ADB6}"/>
    </a:ext>
  </a:extLst>
</a:theme>
</file>

<file path=ppt/theme/theme2.xml><?xml version="1.0" encoding="utf-8"?>
<a:theme xmlns:a="http://schemas.openxmlformats.org/drawingml/2006/main" name="Office Theme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6597A7C0B09E42837051D4CC84CEC7" ma:contentTypeVersion="6" ma:contentTypeDescription="Create a new document." ma:contentTypeScope="" ma:versionID="c4431afc8cbd119100a2444536f3e4f0">
  <xsd:schema xmlns:xsd="http://www.w3.org/2001/XMLSchema" xmlns:xs="http://www.w3.org/2001/XMLSchema" xmlns:p="http://schemas.microsoft.com/office/2006/metadata/properties" xmlns:ns2="c9d5f781-cf97-48de-a430-3cebee66a905" xmlns:ns3="a12cc716-990f-4529-a8a5-8a807232b845" targetNamespace="http://schemas.microsoft.com/office/2006/metadata/properties" ma:root="true" ma:fieldsID="533f1bcb32acb631e0af01fd8f20e1e0" ns2:_="" ns3:_="">
    <xsd:import namespace="c9d5f781-cf97-48de-a430-3cebee66a905"/>
    <xsd:import namespace="a12cc716-990f-4529-a8a5-8a807232b8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5f781-cf97-48de-a430-3cebee66a9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2cc716-990f-4529-a8a5-8a807232b84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12cc716-990f-4529-a8a5-8a807232b845">
      <UserInfo>
        <DisplayName>Karam,Veronica (HHSC)</DisplayName>
        <AccountId>9</AccountId>
        <AccountType/>
      </UserInfo>
      <UserInfo>
        <DisplayName>Ndukwe,Elewechi D (HHSC)</DisplayName>
        <AccountId>12</AccountId>
        <AccountType/>
      </UserInfo>
      <UserInfo>
        <DisplayName>Brown,Erica (HHSC)</DisplayName>
        <AccountId>23</AccountId>
        <AccountType/>
      </UserInfo>
      <UserInfo>
        <DisplayName>Costilow,Jennie (HHSC)</DisplayName>
        <AccountId>24</AccountId>
        <AccountType/>
      </UserInfo>
      <UserInfo>
        <DisplayName>Brown,Shannon M (HHSC)</DisplayName>
        <AccountId>58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49351F-1CBB-4AC0-BCB5-DCB662FBE636}">
  <ds:schemaRefs>
    <ds:schemaRef ds:uri="a12cc716-990f-4529-a8a5-8a807232b845"/>
    <ds:schemaRef ds:uri="c9d5f781-cf97-48de-a430-3cebee66a90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1746E84-E535-48B8-B6AD-964FBA418613}">
  <ds:schemaRefs>
    <ds:schemaRef ds:uri="a12cc716-990f-4529-a8a5-8a807232b845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c9d5f781-cf97-48de-a430-3cebee66a905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89B0D1C-E3FB-4353-87BA-C460594E1F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hhs-external-presentation-4x3-bright</Template>
  <TotalTime>1</TotalTime>
  <Words>995</Words>
  <Application>Microsoft Office PowerPoint</Application>
  <PresentationFormat>On-screen Show (4:3)</PresentationFormat>
  <Paragraphs>159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Rockwell</vt:lpstr>
      <vt:lpstr>Verdana</vt:lpstr>
      <vt:lpstr>Bright Room</vt:lpstr>
      <vt:lpstr>Policy Update on LHD Topics of Interest</vt:lpstr>
      <vt:lpstr>Overview</vt:lpstr>
      <vt:lpstr>Introduction</vt:lpstr>
      <vt:lpstr>Sources governing  Texas Medicaid policy</vt:lpstr>
      <vt:lpstr>Texas Medicaid policy references</vt:lpstr>
      <vt:lpstr>Texas Medicaid Managed Care policy references</vt:lpstr>
      <vt:lpstr>Topics Raised by LHDs</vt:lpstr>
      <vt:lpstr>Professional Liability Insurance</vt:lpstr>
      <vt:lpstr>Indemnification Clause</vt:lpstr>
      <vt:lpstr>Arbitration and  Dispute Resolution</vt:lpstr>
      <vt:lpstr>Medicaid Covered Services</vt:lpstr>
      <vt:lpstr>Texas Medicaid Provider Procedures Manual (TMPPM)</vt:lpstr>
      <vt:lpstr>Texas Medicaid Provider Procedures Manual (TMPPM)</vt:lpstr>
      <vt:lpstr>Example: Tobacco Use Cessation</vt:lpstr>
      <vt:lpstr>Managed Care</vt:lpstr>
      <vt:lpstr>Managed Care</vt:lpstr>
      <vt:lpstr>Mailbox for policy questions and proposals</vt:lpstr>
      <vt:lpstr>Texas Medicaid Resources</vt:lpstr>
      <vt:lpstr>Texas Medicaid benefit requests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Policy Interests</dc:title>
  <dc:creator>Karam,Veronica (HHSC)</dc:creator>
  <cp:lastModifiedBy>Karam,Veronica (HHSC)</cp:lastModifiedBy>
  <cp:revision>20</cp:revision>
  <dcterms:created xsi:type="dcterms:W3CDTF">2022-10-24T21:32:48Z</dcterms:created>
  <dcterms:modified xsi:type="dcterms:W3CDTF">2022-12-06T19:48:10Z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0x010100486597A7C0B09E42837051D4CC84CEC7</vt:lpwstr>
  </property>
</Properties>
</file>