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  <p:sldMasterId id="2147483778" r:id="rId5"/>
    <p:sldMasterId id="2147483807" r:id="rId6"/>
    <p:sldMasterId id="2147483837" r:id="rId7"/>
    <p:sldMasterId id="2147483869" r:id="rId8"/>
    <p:sldMasterId id="2147484216" r:id="rId9"/>
    <p:sldMasterId id="2147484241" r:id="rId10"/>
    <p:sldMasterId id="2147484251" r:id="rId11"/>
  </p:sldMasterIdLst>
  <p:notesMasterIdLst>
    <p:notesMasterId r:id="rId22"/>
  </p:notesMasterIdLst>
  <p:handoutMasterIdLst>
    <p:handoutMasterId r:id="rId23"/>
  </p:handoutMasterIdLst>
  <p:sldIdLst>
    <p:sldId id="272" r:id="rId12"/>
    <p:sldId id="2147309704" r:id="rId13"/>
    <p:sldId id="2147309654" r:id="rId14"/>
    <p:sldId id="2147310036" r:id="rId15"/>
    <p:sldId id="2147309376" r:id="rId16"/>
    <p:sldId id="2147310037" r:id="rId17"/>
    <p:sldId id="2147310069" r:id="rId18"/>
    <p:sldId id="2147310070" r:id="rId19"/>
    <p:sldId id="2147310071" r:id="rId20"/>
    <p:sldId id="280" r:id="rId21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hn,Betsy (DSHS)" initials="C(" lastIdx="19" clrIdx="9"/>
  <p:cmAuthor id="2" name="Abercrombie, Kathryn" initials="" lastIdx="87" clrIdx="6"/>
  <p:cmAuthor id="3" name="Sanchez-Marentes, Valeria" initials="" lastIdx="13" clrIdx="3"/>
  <p:cmAuthor id="4" name="Colleen Berkley" initials="" lastIdx="4" clrIdx="0"/>
  <p:cmAuthor id="5" name="Palombo, Megan" initials="" lastIdx="12" clrIdx="10"/>
  <p:cmAuthor id="6" name="Rennick, Levi" initials="" lastIdx="43" clrIdx="7"/>
  <p:cmAuthor id="7" name="Gentile, Joe" initials="" lastIdx="1" clrIdx="4"/>
  <p:cmAuthor id="8" name="Valdes-Moreno, Christina" initials="" lastIdx="12" clrIdx="1"/>
  <p:cmAuthor id="9" name="Khan, Waheed" initials="" lastIdx="23" clrIdx="5"/>
  <p:cmAuthor id="10" name="Bradford,Carrie (DSHS)" initials="" lastIdx="84" clrIdx="8"/>
  <p:cmAuthor id="11" name="Cohn,Betsy (DSHS)" initials="" lastIdx="5" clrIdx="11"/>
  <p:cmAuthor id="12" name="Lacouture, Karina" initials="" lastIdx="39" clrIdx="2"/>
  <p:cmAuthor id="13" name="Bahadur,Pooja (HHSC)" initials="B(" lastIdx="3" clrIdx="12">
    <p:extLst>
      <p:ext uri="{19B8F6BF-5375-455C-9EA6-DF929625EA0E}">
        <p15:presenceInfo xmlns:p15="http://schemas.microsoft.com/office/powerpoint/2012/main" userId="S::pooja.bahadur@hhs.texas.gov::fefaec85-5da1-4ee6-b304-738889917726" providerId="AD"/>
      </p:ext>
    </p:extLst>
  </p:cmAuthor>
  <p:cmAuthor id="14" name="Bradford,Carrie (DSHS)" initials="B(" lastIdx="330" clrIdx="13">
    <p:extLst>
      <p:ext uri="{19B8F6BF-5375-455C-9EA6-DF929625EA0E}">
        <p15:presenceInfo xmlns:p15="http://schemas.microsoft.com/office/powerpoint/2012/main" userId="S::Carrie.Bradford1@dshs.texas.gov::36ad5c1e-c4ac-4c1f-b561-8d0d76db85af" providerId="AD"/>
      </p:ext>
    </p:extLst>
  </p:cmAuthor>
  <p:cmAuthor id="15" name="Abercrombie, Kathryn" initials="AK" lastIdx="114" clrIdx="14">
    <p:extLst>
      <p:ext uri="{19B8F6BF-5375-455C-9EA6-DF929625EA0E}">
        <p15:presenceInfo xmlns:p15="http://schemas.microsoft.com/office/powerpoint/2012/main" userId="S::kaabercrombie@deloitte.com::89473dd3-e681-4ea1-9d5e-0ad7426e346b" providerId="AD"/>
      </p:ext>
    </p:extLst>
  </p:cmAuthor>
  <p:cmAuthor id="16" name="Palombo, Megan" initials="PM" lastIdx="73" clrIdx="15">
    <p:extLst>
      <p:ext uri="{19B8F6BF-5375-455C-9EA6-DF929625EA0E}">
        <p15:presenceInfo xmlns:p15="http://schemas.microsoft.com/office/powerpoint/2012/main" userId="S::mpalombo@deloitte.com::5c303de4-e2a2-4274-af01-503ae42b32d7" providerId="AD"/>
      </p:ext>
    </p:extLst>
  </p:cmAuthor>
  <p:cmAuthor id="17" name="Rennick, Levi" initials="RL" lastIdx="31" clrIdx="16">
    <p:extLst>
      <p:ext uri="{19B8F6BF-5375-455C-9EA6-DF929625EA0E}">
        <p15:presenceInfo xmlns:p15="http://schemas.microsoft.com/office/powerpoint/2012/main" userId="S::lrennick@deloitte.com::15733104-d2b8-4323-b652-0afcb99b85d4" providerId="AD"/>
      </p:ext>
    </p:extLst>
  </p:cmAuthor>
  <p:cmAuthor id="18" name="Diagne, Dieynaba" initials="DD" lastIdx="14" clrIdx="17">
    <p:extLst>
      <p:ext uri="{19B8F6BF-5375-455C-9EA6-DF929625EA0E}">
        <p15:presenceInfo xmlns:p15="http://schemas.microsoft.com/office/powerpoint/2012/main" userId="S::ddiagne@deloitte.com::507faa19-08b2-48ac-98f1-c633a17a4602" providerId="AD"/>
      </p:ext>
    </p:extLst>
  </p:cmAuthor>
  <p:cmAuthor id="19" name="Del Pozo, Abigel" initials="DPA" lastIdx="13" clrIdx="18">
    <p:extLst>
      <p:ext uri="{19B8F6BF-5375-455C-9EA6-DF929625EA0E}">
        <p15:presenceInfo xmlns:p15="http://schemas.microsoft.com/office/powerpoint/2012/main" userId="S::adelpozo@deloitte.com::e5f5efcf-d727-443b-a50b-81546cac5b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48235"/>
    <a:srgbClr val="6ECBEC"/>
    <a:srgbClr val="EE9410"/>
    <a:srgbClr val="43682B"/>
    <a:srgbClr val="FFC000"/>
    <a:srgbClr val="5B9BD5"/>
    <a:srgbClr val="70AD47"/>
    <a:srgbClr val="255E91"/>
    <a:srgbClr val="F2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71402" autoAdjust="0"/>
  </p:normalViewPr>
  <p:slideViewPr>
    <p:cSldViewPr snapToGrid="0">
      <p:cViewPr varScale="1">
        <p:scale>
          <a:sx n="48" d="100"/>
          <a:sy n="48" d="100"/>
        </p:scale>
        <p:origin x="12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06D4A1-8861-451C-8166-F73D3D1069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301" cy="464034"/>
          </a:xfrm>
          <a:prstGeom prst="rect">
            <a:avLst/>
          </a:prstGeom>
        </p:spPr>
        <p:txBody>
          <a:bodyPr vert="horz" lIns="92549" tIns="46275" rIns="92549" bIns="462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227A1-D487-43FB-BF64-39B85613A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058" y="1"/>
            <a:ext cx="3015301" cy="464034"/>
          </a:xfrm>
          <a:prstGeom prst="rect">
            <a:avLst/>
          </a:prstGeom>
        </p:spPr>
        <p:txBody>
          <a:bodyPr vert="horz" lIns="92549" tIns="46275" rIns="92549" bIns="462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A2E52-8877-4AC6-B93E-EA4E11C34953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93855-5F05-4F9E-8B93-09DF30FA92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8776"/>
            <a:ext cx="3015301" cy="464034"/>
          </a:xfrm>
          <a:prstGeom prst="rect">
            <a:avLst/>
          </a:prstGeom>
        </p:spPr>
        <p:txBody>
          <a:bodyPr vert="horz" lIns="92549" tIns="46275" rIns="92549" bIns="462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48E-AF51-41C8-BF34-056768FB85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058" y="8778776"/>
            <a:ext cx="3015301" cy="464034"/>
          </a:xfrm>
          <a:prstGeom prst="rect">
            <a:avLst/>
          </a:prstGeom>
        </p:spPr>
        <p:txBody>
          <a:bodyPr vert="horz" lIns="92549" tIns="46275" rIns="92549" bIns="462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F40E01-4802-468F-9F8C-CD6DBF09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63456-A97F-4C4A-8BE3-2128F7D2E0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301" cy="464034"/>
          </a:xfrm>
          <a:prstGeom prst="rect">
            <a:avLst/>
          </a:prstGeom>
        </p:spPr>
        <p:txBody>
          <a:bodyPr vert="horz" lIns="90824" tIns="45411" rIns="90824" bIns="454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2BBC5-F21A-4114-878A-FE01091D83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058" y="1"/>
            <a:ext cx="3015301" cy="464034"/>
          </a:xfrm>
          <a:prstGeom prst="rect">
            <a:avLst/>
          </a:prstGeom>
        </p:spPr>
        <p:txBody>
          <a:bodyPr vert="horz" lIns="90824" tIns="45411" rIns="90824" bIns="454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165100-14C8-49BF-9043-FC01AB2F337B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B22FCF-1A8F-4FAA-A8A1-5A8A94FEE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419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4" tIns="45411" rIns="90824" bIns="454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97ED44-C052-4A62-8C1D-82400FA1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6324" y="4447787"/>
            <a:ext cx="5564286" cy="3639672"/>
          </a:xfrm>
          <a:prstGeom prst="rect">
            <a:avLst/>
          </a:prstGeom>
        </p:spPr>
        <p:txBody>
          <a:bodyPr vert="horz" lIns="90824" tIns="45411" rIns="90824" bIns="454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F15B2-5322-4BC9-BBC1-0F54C70426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778776"/>
            <a:ext cx="3015301" cy="464034"/>
          </a:xfrm>
          <a:prstGeom prst="rect">
            <a:avLst/>
          </a:prstGeom>
        </p:spPr>
        <p:txBody>
          <a:bodyPr vert="horz" lIns="90824" tIns="45411" rIns="90824" bIns="454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D060D-AA1B-4610-9B0E-2C7538DAA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058" y="8778776"/>
            <a:ext cx="3015301" cy="464034"/>
          </a:xfrm>
          <a:prstGeom prst="rect">
            <a:avLst/>
          </a:prstGeom>
        </p:spPr>
        <p:txBody>
          <a:bodyPr vert="horz" lIns="90824" tIns="45411" rIns="90824" bIns="454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BEC941-C8A5-4864-BBBE-BCFA0D1F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107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671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goals through data sharing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472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still in progress – working with the Data Sharing Workgroup under the Data Governance Council</a:t>
            </a:r>
          </a:p>
          <a:p>
            <a:endParaRPr lang="en-US" dirty="0"/>
          </a:p>
          <a:p>
            <a:r>
              <a:rPr lang="en-US" dirty="0"/>
              <a:t>Streamlining the release of data through SHARP is moving forward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990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767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Waco-McLennan County also has an MOU to receive death data to monitor opioid and suicide deaths, but it will expire 3/1/23 and will not be renewed so they are not being included.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0794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79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436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767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Phased approach to allow program staff adequate time to verify views in Tableau and Snowflake based on data access documented in data sharing agreement</a:t>
            </a:r>
          </a:p>
          <a:p>
            <a:endParaRPr lang="en-US" dirty="0"/>
          </a:p>
          <a:p>
            <a:r>
              <a:rPr lang="en-US" dirty="0"/>
              <a:t>Death dashboard – was used in the data sharing pilot project</a:t>
            </a:r>
          </a:p>
          <a:p>
            <a:r>
              <a:rPr lang="en-US" dirty="0"/>
              <a:t>other dashboards are still in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12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991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365">
              <a:defRPr/>
            </a:pPr>
            <a:fld id="{91E4A060-CD9D-4361-9F66-67D1AE77A6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5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1314F25-8447-40E9-AD11-F77959C528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1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B28E5466-F248-49C2-84D9-377F35947EB2}"/>
              </a:ext>
            </a:extLst>
          </p:cNvPr>
          <p:cNvSpPr/>
          <p:nvPr userDrawn="1"/>
        </p:nvSpPr>
        <p:spPr>
          <a:xfrm>
            <a:off x="0" y="889000"/>
            <a:ext cx="12203113" cy="446088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EB5F3-5EA4-4B0E-AC78-24FE0955831E}"/>
              </a:ext>
            </a:extLst>
          </p:cNvPr>
          <p:cNvSpPr/>
          <p:nvPr userDrawn="1"/>
        </p:nvSpPr>
        <p:spPr>
          <a:xfrm>
            <a:off x="0" y="939800"/>
            <a:ext cx="12203113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740B2933-ED79-4AB8-88F8-E122F65D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44" y="947731"/>
            <a:ext cx="11922918" cy="1306427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44" y="2501497"/>
            <a:ext cx="6358162" cy="11379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029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2" y="7621"/>
            <a:ext cx="10266408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97AE0C-BF7E-4E30-B4FA-E7675EF4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E84C902-FB35-4A65-B125-05F9B0691A41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9B5A37-BEA1-4304-88ED-7E51FDC03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63DA806-2698-4B35-9FC9-B7182E18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0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024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17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511710-EA2B-4A83-BEC1-283F9FF5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0B0BAFD-C6EE-43C1-BCD7-987ED4B8B29E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BF5670E-62ED-4A7E-93E6-191ED4C35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F9AD954-3CA9-4272-B7FC-E55561891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Divider B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49EEEDC2-7096-4542-9805-116E9F6C50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EC96DA-FD55-4558-9613-07390FE54B5B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54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opic Divider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35039413-9B92-4786-9426-62787F8575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49B336-FD20-4F46-870D-7A6CDCE81B5F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36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opic Divider 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DE935A0-77C6-45FF-AE71-98F4505A0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7B350D-99DF-4229-8B06-C4CEA310EB5B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91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opic Divider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4AFED3C4-A029-453D-B955-8ECE4B694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A4121-BDDE-4042-A9D0-E82FC79542DB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59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vi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ackground - Blue Rectangle">
            <a:extLst>
              <a:ext uri="{FF2B5EF4-FFF2-40B4-BE49-F238E27FC236}">
                <a16:creationId xmlns:a16="http://schemas.microsoft.com/office/drawing/2014/main" id="{4EBE9655-5E7B-4E0D-AE11-C2C77044B3CF}"/>
              </a:ext>
            </a:extLst>
          </p:cNvPr>
          <p:cNvSpPr/>
          <p:nvPr userDrawn="1"/>
        </p:nvSpPr>
        <p:spPr>
          <a:xfrm>
            <a:off x="0" y="43068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9E021E7-0FBB-41EA-A785-7B28D2249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1CFDC-EBDA-46C1-8658-5243E3D50C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650" y="3344863"/>
            <a:ext cx="35321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STS is powered by the following providers: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C570BC8-9CF4-410F-B30A-033AD324F8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87338"/>
            <a:ext cx="27209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7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 Us 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948CDB9A-56C3-4DD0-8977-684479DDB260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A6D8773-65BF-469B-9B24-123EF5362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700"/>
            <a:ext cx="493871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D7CC98E-636D-4436-B3DB-780A963306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6" y="2891619"/>
            <a:ext cx="601363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13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 Us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54E1C11-AE76-482E-B03A-B898EC212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501650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3F1FF3DC-0039-4F80-BA38-451BBC50EB96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1C02362-CC43-423A-BF2A-EDD9411CEC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BA7D3AE0-9904-49D1-A798-F521A5930E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03" y="2891619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52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 Us 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DADE4B0B-589B-4BD8-9223-5588AB06EEB2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419401D-3247-4E28-B57D-A903492AD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51CC76F-52C9-4BAA-9683-68FCFDA3E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" y="2889504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4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C9937346-3D56-46F6-A5DF-84FC1AFD102B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F20C0E1-5B35-4922-BF90-843520D06EC5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0"/>
            <a:ext cx="493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7F36632-419B-4B30-A77A-C436281DC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74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 Us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BE4BBD3D-04AC-472B-A413-FBFC8C7D39A6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03EF586-C5C2-4B1D-A8E6-43438277B5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9BA9715A-F8B2-411B-A6D4-768D74187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04" y="2891619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5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01046929-9CD4-4D94-8956-61E9CEB9E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9614"/>
          <a:stretch/>
        </p:blipFill>
        <p:spPr>
          <a:xfrm>
            <a:off x="0" y="6015038"/>
            <a:ext cx="12192000" cy="842962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22" title="&quot; &quot;">
            <a:extLst>
              <a:ext uri="{FF2B5EF4-FFF2-40B4-BE49-F238E27FC236}">
                <a16:creationId xmlns:a16="http://schemas.microsoft.com/office/drawing/2014/main" id="{752E7BD5-A744-4A50-8E83-DB0576151E5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575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Texas Department of State Health Services logo">
            <a:extLst>
              <a:ext uri="{FF2B5EF4-FFF2-40B4-BE49-F238E27FC236}">
                <a16:creationId xmlns:a16="http://schemas.microsoft.com/office/drawing/2014/main" id="{AF582967-3F2A-42D4-B7E8-C9852233FD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250" y="5980113"/>
            <a:ext cx="3236913" cy="87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595490-C0F5-455E-9F86-33E4A32860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96225" y="6288088"/>
            <a:ext cx="4114800" cy="365125"/>
          </a:xfrm>
        </p:spPr>
        <p:txBody>
          <a:bodyPr anchor="b" anchorCtr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2670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lIns="0" rIns="0" bIns="0" rtlCol="0" anchor="b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971" y="466344"/>
            <a:ext cx="3355848" cy="203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72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3DFC9F1-2E1A-44EA-82A5-42269C031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1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085D0D0B-D909-4207-948B-8071194D18D1}"/>
              </a:ext>
            </a:extLst>
          </p:cNvPr>
          <p:cNvSpPr/>
          <p:nvPr userDrawn="1"/>
        </p:nvSpPr>
        <p:spPr>
          <a:xfrm>
            <a:off x="0" y="889000"/>
            <a:ext cx="12203113" cy="446088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72B26-8FFD-4819-8CE0-29E34664E950}"/>
              </a:ext>
            </a:extLst>
          </p:cNvPr>
          <p:cNvSpPr/>
          <p:nvPr userDrawn="1"/>
        </p:nvSpPr>
        <p:spPr>
          <a:xfrm>
            <a:off x="0" y="939800"/>
            <a:ext cx="12203113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9EDBB7DC-42AE-4C6C-926B-AE744326CB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44" y="947731"/>
            <a:ext cx="11922918" cy="1306427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44" y="2501497"/>
            <a:ext cx="6358162" cy="11379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970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F477F3C3-E285-4081-8B86-4285AA123612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61CD905-5CF1-4A72-9EAD-6DD9F4408BB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0"/>
            <a:ext cx="493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33526558-264D-41E6-99C9-C5BE69314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9014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3FF4FA05-9333-4F91-B686-A727AE7A9914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4D5262C-42E4-4B76-8BE6-D217FDCBB6B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26988"/>
            <a:ext cx="49387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FC36D86-EBEC-4CA2-BFB6-4DCCD9F76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820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B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8C1C4326-F283-4A7A-905F-B998A8618AC3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1DD68ED-ACCA-4A7C-9943-330ED0B2B33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0"/>
            <a:ext cx="4948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A8B1532-B964-460F-BFE5-7DA945E0B0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91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Hou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4904AE87-556C-4A64-8A68-163A84EB153B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878AA11-6BB8-44D2-AF8E-2E3640D143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ADC1DA64-9A17-4DE0-BABD-E409F7CEB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8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Da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8A560E5A-22F0-4487-9E7B-0BE44AD80A68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95C2B69-2041-4C27-9372-9380F4F57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12700"/>
            <a:ext cx="4965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8D28BD5-FBFB-4180-BB23-D11312FB7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698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4488" indent="-344488">
              <a:buClr>
                <a:srgbClr val="12A6D9"/>
              </a:buClr>
              <a:buFont typeface="+mj-lt"/>
              <a:buAutoNum type="arabicPeriod"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7BAA-4C8E-4AFB-96B2-9B47DC68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9E04916-2B52-49C6-B0F2-CD3A463FF6A5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EC06F-EB0E-4088-BA51-E3D3B864B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FD760B2-C047-4ABD-868B-2AEF5240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97CD2968-61FE-4A89-B6C6-86D1020FD381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5A9E335-1E12-434A-92DB-C353B753B3A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26988"/>
            <a:ext cx="49387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C915F26A-67FD-4E29-B2EF-8DAD5AEE5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053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Segoe UI" panose="020B0502040204020203" pitchFamily="34" charset="0"/>
              <a:buChar char="-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40374-5F30-42A7-B8B3-835869B3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156055D-9C0A-4BBF-85A7-E89AE01D5D9A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4759B-35B1-4E7F-8BB4-2B4CE3589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B2BC0E5-36B2-48A7-94BC-BA7B176E0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8C3E-D850-4663-A9C1-72106918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41EC4DF-3F7C-4FE7-8DF1-E048B4C3CBAA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EAA48-7B2F-4230-9C71-CAE94B623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0CC132E-E892-4D99-87C9-24C968BE7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2" y="7621"/>
            <a:ext cx="10266408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69A653-B429-4E27-9536-756D2F38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2D67653-4BEF-4EA5-92D8-CC5B8E76F301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5D519D4-1DBC-42A9-9FE5-CAE68C22D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1F547AB-96F5-4D1D-8A40-5501DCC67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8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F4254C-8873-4DDE-A50D-BADD9C88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35CAC03-C106-42F7-847F-6E03627810BC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6209C10-CA75-402C-B8C6-4BEE6BC24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5A2718C-7471-49E9-AB53-ACB02AC5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5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Divider B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731B179-DD5D-48EC-B6BF-20DF328C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48B1F-C951-4451-97D8-886AAE2DB0BB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78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Divider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76560E2A-89DF-4BD5-A14E-170E3EADA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0A8EDF-CBB0-460D-8E68-61238ADCD748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67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Divider 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8DAE6AA7-0163-455B-B4E5-E3DBD5A7D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6111DF-4740-4849-BD17-C3866185A88D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178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 Divider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E17FA27E-DCB7-43F7-B275-95C1FF064B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AA3BF9-E315-4647-8094-6D7B4C74C913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193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ackground - Blue Rectangle">
            <a:extLst>
              <a:ext uri="{FF2B5EF4-FFF2-40B4-BE49-F238E27FC236}">
                <a16:creationId xmlns:a16="http://schemas.microsoft.com/office/drawing/2014/main" id="{354EF481-3733-438F-A7E6-C25CB2FA005E}"/>
              </a:ext>
            </a:extLst>
          </p:cNvPr>
          <p:cNvSpPr/>
          <p:nvPr userDrawn="1"/>
        </p:nvSpPr>
        <p:spPr>
          <a:xfrm>
            <a:off x="0" y="43068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B36F7D92-FC0F-4839-8BAD-1FF433D303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7809A-2D26-4B72-9435-63A38ABDA3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650" y="3344863"/>
            <a:ext cx="35321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STS is powered by the following providers: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8678EA6-1B66-42B8-BAC8-182F6E0DD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87338"/>
            <a:ext cx="27209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34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Us 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F5618CB8-9AC7-43A1-8983-524CB33F87FE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87EF782-1315-4A50-9C3F-57DACEBBF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700"/>
            <a:ext cx="493871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536BBDD-A068-4D98-BF32-66D30AFC0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6" y="2891619"/>
            <a:ext cx="601363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72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B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59856AFF-954A-4357-ABA5-BA9A6CDDA291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641F96D-B704-4990-8DA7-299FB7BE1216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0"/>
            <a:ext cx="4948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B75831B3-1E97-48C9-B0F1-E04649544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8019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Us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74B1521-9BCC-4C89-A467-154D060A0A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501650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743EE78C-129F-45DA-9A0F-E09E9434B666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EBFADF26-DB2C-4275-A962-05FD1D4D0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5BEF98B1-275B-4635-BF5D-D9BA1D2B2A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03" y="2891619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64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Us 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AB590A0D-1AFE-4762-8356-4A83E80838C5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0B8780A-B574-4BA9-B09C-41B87DD9D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4C394994-5195-4B87-A133-07E637884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" y="2889504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607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Us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408725BF-7100-4257-B42B-E9E5B8A56042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B5880EA-481E-481D-8332-E93B10B192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3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3BEFDAD-FA2E-4AAD-A1D8-735AB234A3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04" y="2891619"/>
            <a:ext cx="6016582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84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lIns="0" rIns="0" bIns="0" rtlCol="0" anchor="b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971" y="466344"/>
            <a:ext cx="3355848" cy="203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8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1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52995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E6471D-0438-46C6-96EF-E1DD0D2D0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4580-8340-447D-8BDD-4BD249A6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4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raft Stamp">
            <a:extLst>
              <a:ext uri="{FF2B5EF4-FFF2-40B4-BE49-F238E27FC236}">
                <a16:creationId xmlns:a16="http://schemas.microsoft.com/office/drawing/2014/main" id="{50F8B182-6F98-4660-8D40-F2878B607CCD}"/>
              </a:ext>
            </a:extLst>
          </p:cNvPr>
          <p:cNvGraphicFramePr>
            <a:graphicFrameLocks noGrp="1"/>
          </p:cNvGraphicFramePr>
          <p:nvPr/>
        </p:nvGraphicFramePr>
        <p:xfrm>
          <a:off x="11055350" y="6350"/>
          <a:ext cx="1136650" cy="48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</a:rPr>
                        <a:t>DRAFT</a:t>
                      </a:r>
                    </a:p>
                  </a:txBody>
                  <a:tcPr marL="0" marR="0" marT="0" marB="0" anchor="ctr" anchorCtr="1">
                    <a:lnT w="38100" cmpd="sng">
                      <a:solidFill>
                        <a:srgbClr val="C00000"/>
                      </a:solidFill>
                    </a:lnT>
                    <a:lnB w="38100" cmpd="sng">
                      <a:solidFill>
                        <a:srgbClr val="C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E6471D-0438-46C6-96EF-E1DD0D2D0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4580-8340-447D-8BDD-4BD249A6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4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610F3A9-70D2-475C-B2B0-525FE70AA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9A8B-5DA4-4BEB-877A-88DC9F1A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4DA642B-8339-4E37-8192-7C72A71A1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EB8-229F-4BCB-9FF7-DF356100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1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EA75CCB0-52C8-445B-81AA-D6183B09F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9B81-9B7F-4A2C-8A76-B34433F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Hou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03D03BA5-69AE-4455-B429-1B2DBD69BBFE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975A30E-16BA-40F8-8147-A53990E75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A43EC677-577B-49F2-800C-DEFC68E6BF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493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06038626-0691-423A-84BB-CDAD1CA42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21CF4-80E8-4E8A-9A83-1ED772275CC4}"/>
              </a:ext>
            </a:extLst>
          </p:cNvPr>
          <p:cNvSpPr/>
          <p:nvPr userDrawn="1"/>
        </p:nvSpPr>
        <p:spPr>
          <a:xfrm>
            <a:off x="0" y="6646863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DF6CF4FA-5F39-4C34-9B81-529BDBDC4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289550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2" title="&quot; &quot;">
            <a:extLst>
              <a:ext uri="{FF2B5EF4-FFF2-40B4-BE49-F238E27FC236}">
                <a16:creationId xmlns:a16="http://schemas.microsoft.com/office/drawing/2014/main" id="{4947D19D-F7A4-4E42-A0CA-1FC1020F8C3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BD5006-182D-4635-B54A-A1CB4D8945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2AA7-8A43-45CA-881B-FEB2D3FD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0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1AE27E91-90C6-49D6-98EF-D51C60B4A1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3" r="75174" b="3720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CC68D3-7E05-4EC9-BFB6-C537A2A22886}"/>
              </a:ext>
            </a:extLst>
          </p:cNvPr>
          <p:cNvSpPr/>
          <p:nvPr userDrawn="1"/>
        </p:nvSpPr>
        <p:spPr>
          <a:xfrm>
            <a:off x="0" y="6646863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64D38DF1-4A5A-4B4A-88B2-66502E257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289550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2" title="&quot; &quot;">
            <a:extLst>
              <a:ext uri="{FF2B5EF4-FFF2-40B4-BE49-F238E27FC236}">
                <a16:creationId xmlns:a16="http://schemas.microsoft.com/office/drawing/2014/main" id="{1438ECBE-D15D-41D9-9AF5-908FB0232E6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720154-D55B-4679-B5B7-BA2A8701E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2B6F-56F1-4AFF-833E-CCFCD16A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2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EE1BA20-3A98-4B14-9103-1421F0B0D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048E-D440-4129-971D-27B4BD1C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2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3A4FA6-6DBD-47C5-826D-A867DA061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E5EB-9E22-421A-AB6E-7C727F7A7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2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E4635A-868B-487F-B516-0A6623FEE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095F88-2F29-41FA-AA35-3BD86BE8B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E63-4599-4D47-BF98-7F72BB53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7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lIns="0" rIns="0" bIns="0" anchor="b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971" y="466344"/>
            <a:ext cx="3355848" cy="203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rgbClr val="AEAEAE"/>
                </a:solidFill>
                <a:ea typeface="Nexa Black" charset="0"/>
                <a:cs typeface="Nexa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06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0F0D1C2-DF95-412E-ADCB-A3C07E838B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1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19162758-3FA7-4BFC-8A54-1E791A91C5EA}"/>
              </a:ext>
            </a:extLst>
          </p:cNvPr>
          <p:cNvSpPr/>
          <p:nvPr userDrawn="1"/>
        </p:nvSpPr>
        <p:spPr>
          <a:xfrm>
            <a:off x="0" y="889000"/>
            <a:ext cx="12203113" cy="446088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15AA0-9A22-4EFC-ACD9-9F002A0A1BA9}"/>
              </a:ext>
            </a:extLst>
          </p:cNvPr>
          <p:cNvSpPr/>
          <p:nvPr userDrawn="1"/>
        </p:nvSpPr>
        <p:spPr>
          <a:xfrm>
            <a:off x="0" y="939800"/>
            <a:ext cx="12203113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466A87A1-6B39-484C-B64E-7489DA845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44" y="947731"/>
            <a:ext cx="11922918" cy="1306427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44" y="2501497"/>
            <a:ext cx="6358162" cy="11379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602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4488" indent="-344488">
              <a:buClr>
                <a:srgbClr val="12A6D9"/>
              </a:buClr>
              <a:buFont typeface="+mj-lt"/>
              <a:buAutoNum type="arabicPeriod"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0F55A-6FCD-49B3-A33F-C71FA198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DB92D24-0A1A-430E-B332-B426E69A5ACA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590C0-E44C-4FFF-953E-46D646186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089A297-A8A6-4470-BD43-EA10E488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2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Segoe UI" panose="020B0502040204020203" pitchFamily="34" charset="0"/>
              <a:buChar char="-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81064-862D-4069-BA6D-7427CEE0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8DEE8A-1E8B-48B9-AD80-1EA0642EDD8C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028F-518F-4707-AA3C-82743844F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5632F4A-88A0-4FCB-9A81-B616CC2E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9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6EDCD-0576-4614-9C3C-76EC9710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15E849F-EB8E-4230-B348-BF532EE08C00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2266-537A-487A-AD92-7A6758456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8ED6C14-A918-4FC6-B3F6-3DD39892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Da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ground - Blue Rectangle">
            <a:extLst>
              <a:ext uri="{FF2B5EF4-FFF2-40B4-BE49-F238E27FC236}">
                <a16:creationId xmlns:a16="http://schemas.microsoft.com/office/drawing/2014/main" id="{51AEB82B-C0C3-4725-A3E5-7F3654063D35}"/>
              </a:ext>
            </a:extLst>
          </p:cNvPr>
          <p:cNvSpPr/>
          <p:nvPr userDrawn="1"/>
        </p:nvSpPr>
        <p:spPr>
          <a:xfrm rot="16200000">
            <a:off x="3998119" y="3205956"/>
            <a:ext cx="6858000" cy="446088"/>
          </a:xfrm>
          <a:prstGeom prst="rect">
            <a:avLst/>
          </a:prstGeom>
          <a:solidFill>
            <a:srgbClr val="12A6D9"/>
          </a:solidFill>
          <a:ln>
            <a:solidFill>
              <a:srgbClr val="12A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BD65D65-F076-4C89-8F34-56289A926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12700"/>
            <a:ext cx="4965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A844342E-5CFF-41B2-9A45-71EBDC856A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16" y="170481"/>
            <a:ext cx="6618603" cy="258835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7" y="2891619"/>
            <a:ext cx="6622644" cy="108929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528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2" y="7621"/>
            <a:ext cx="10266408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2EF2B6-386A-47C3-B054-B9558025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511ED6-569B-46A0-B31B-E809A21972D8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D3E64A-FF27-4D24-B221-C6E125ECF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A730F05-C1AC-4275-81EE-FB880CAE5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10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A90143-F006-4530-9943-17DF00FF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920B61F-8178-4D3E-BBD5-C393E9B50C67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CFA07A3-9161-4A41-823A-A5CB79B71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9A8CF69-3810-43CC-9938-F0DAFA2F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4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8AA12D6-EEBC-4AE3-B00A-50A0F9291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1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ackground - Blue Rectangle">
            <a:extLst>
              <a:ext uri="{FF2B5EF4-FFF2-40B4-BE49-F238E27FC236}">
                <a16:creationId xmlns:a16="http://schemas.microsoft.com/office/drawing/2014/main" id="{358D2D46-9CDE-47DD-B40B-EEB6C5435FE7}"/>
              </a:ext>
            </a:extLst>
          </p:cNvPr>
          <p:cNvSpPr/>
          <p:nvPr userDrawn="1"/>
        </p:nvSpPr>
        <p:spPr>
          <a:xfrm>
            <a:off x="0" y="889000"/>
            <a:ext cx="12203113" cy="446088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D2E03-3256-4EB2-AECF-7458265614CF}"/>
              </a:ext>
            </a:extLst>
          </p:cNvPr>
          <p:cNvSpPr/>
          <p:nvPr userDrawn="1"/>
        </p:nvSpPr>
        <p:spPr>
          <a:xfrm>
            <a:off x="0" y="939800"/>
            <a:ext cx="12203113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2052CCB5-4752-42CE-9107-0D518F45F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073650"/>
            <a:ext cx="15589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44" y="947731"/>
            <a:ext cx="11922918" cy="1306427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223A7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44" y="2501497"/>
            <a:ext cx="6358162" cy="11379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245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2"/>
            <a:ext cx="10397037" cy="508194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4488" indent="-344488">
              <a:buClr>
                <a:srgbClr val="12A6D9"/>
              </a:buClr>
              <a:buFont typeface="+mj-lt"/>
              <a:buAutoNum type="arabicPeriod"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AE7BB-7EB6-484A-8728-9BE8764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2CDB9AF-D6B6-4FB1-A64E-A9016669801A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FC9D-DAF9-4495-B771-D6754C854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04D327-DB69-4C9A-A942-7D1656C3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Segoe UI" panose="020B0502040204020203" pitchFamily="34" charset="0"/>
              <a:buChar char="-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23D7B-AD38-4944-9904-A956C225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2659B5E-6DA1-4C09-AEB6-0F1C5643FA11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537EC-7617-459F-9A18-706924325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873DDC6-8625-4FF9-8174-F3953008F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7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C7F8-3CD4-4CCB-9242-F0F97542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43D48AB-6D2F-4F37-922D-2455FBABCFBF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88A51-0DBF-428E-8343-BA953F285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C8AC4D0-C02A-4B6E-B9D0-5A1FA920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6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2" y="7621"/>
            <a:ext cx="10266408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0DF042-2424-4680-9666-50AD5978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9856F67-F711-4A19-9425-281627D184ED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CF3BBC-0767-4490-8CF4-2BDCA4ABF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963CFF5-AF75-4C8B-8FE5-7B11ED2A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53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FB9895-DE4C-4759-BA44-6F53C55D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C19FA1E-51EA-4F66-B940-54F18120EBAE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D87242A-0572-4E2C-87E3-201DB88E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AEAF50-54CB-4A21-8292-9AC3857D1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1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FD3CF-BFAD-4F5C-B386-7C256D66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C3E76-E532-47B7-AAE9-F09BFDAE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C3755-089F-4F1D-B732-23B81F42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2437-B583-4ED8-8C55-70C5A6965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7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1651" y="651601"/>
            <a:ext cx="11162349" cy="364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b="0" dirty="0" smtClean="0"/>
            </a:lvl2pPr>
            <a:lvl3pPr>
              <a:defRPr lang="en-US" b="0" dirty="0" smtClean="0"/>
            </a:lvl3pPr>
            <a:lvl4pPr>
              <a:defRPr lang="en-US" b="0" dirty="0" smtClean="0"/>
            </a:lvl4pPr>
            <a:lvl5pPr>
              <a:defRPr lang="en-GB" b="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302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4488" indent="-344488">
              <a:buClr>
                <a:srgbClr val="12A6D9"/>
              </a:buClr>
              <a:buFont typeface="+mj-lt"/>
              <a:buAutoNum type="arabicPeriod"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8A0C-A6EE-4482-B405-F64A3B15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BD0F2C1-B204-470E-AB87-675DDD54D11E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A0C63-D45C-468D-B45D-49EF01BFA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D6789CC-0CAA-4015-AE30-9492B6B3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5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lIns="0" rIns="0" bIns="0" rtlCol="0" anchor="b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971" y="466344"/>
            <a:ext cx="3355848" cy="203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003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opic Divider El P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802DB02A-086F-4062-A6DC-B0766CD21E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3D5D2E-DABC-444E-8BE1-67C72112AAAD}"/>
              </a:ext>
            </a:extLst>
          </p:cNvPr>
          <p:cNvSpPr/>
          <p:nvPr userDrawn="1"/>
        </p:nvSpPr>
        <p:spPr>
          <a:xfrm>
            <a:off x="1912938" y="1704975"/>
            <a:ext cx="8366125" cy="3448050"/>
          </a:xfrm>
          <a:prstGeom prst="rect">
            <a:avLst/>
          </a:prstGeom>
          <a:solidFill>
            <a:schemeClr val="bg1"/>
          </a:solidFill>
          <a:ln w="38100">
            <a:solidFill>
              <a:srgbClr val="12A6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366" y="1725212"/>
            <a:ext cx="8303741" cy="3390486"/>
          </a:xfrm>
        </p:spPr>
        <p:txBody>
          <a:bodyPr>
            <a:normAutofit/>
          </a:bodyPr>
          <a:lstStyle>
            <a:lvl1pPr algn="ctr">
              <a:defRPr lang="en-US" sz="5400" b="1" kern="12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367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888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449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743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541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985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81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97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98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Segoe UI" panose="020B0502040204020203" pitchFamily="34" charset="0"/>
              <a:buChar char="-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E6DF-F81E-45E3-AB10-BF0837AD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F5666A-34EB-4766-8D3C-2D4EED8A0A1B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12EC1-1192-437B-AE97-463EAC239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AF6A641-93D0-4085-9A7A-1C5DD1AE9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14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734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rgbClr val="AEAEAE"/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005273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456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142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141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418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356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63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8472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52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1" y="7621"/>
            <a:ext cx="10397037" cy="10972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3A7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b="1">
                <a:solidFill>
                  <a:srgbClr val="12A6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8975" indent="-231775">
              <a:buFont typeface="Arial" panose="020B0604020202020204" pitchFamily="34" charset="0"/>
              <a:buChar char="•"/>
              <a:defRPr sz="22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2000">
                <a:solidFill>
                  <a:srgbClr val="223A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223A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53D2C-347E-42A8-BA9E-1D8B59FD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66786F9-4436-4825-8E3A-063A3A492567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5F5A6-524E-4693-9193-9B3250388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DD07045-3B11-456D-B9C2-A06DD3E4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724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2288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95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0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44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6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471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19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3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8991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ackground - Blue Rectangle">
            <a:extLst>
              <a:ext uri="{FF2B5EF4-FFF2-40B4-BE49-F238E27FC236}">
                <a16:creationId xmlns:a16="http://schemas.microsoft.com/office/drawing/2014/main" id="{CA3851CE-A275-4353-B6B2-F0FFA7906A57}"/>
              </a:ext>
            </a:extLst>
          </p:cNvPr>
          <p:cNvSpPr/>
          <p:nvPr userDrawn="1"/>
        </p:nvSpPr>
        <p:spPr>
          <a:xfrm>
            <a:off x="0" y="64023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38B1A156-D089-4CBE-86EC-2B06CAFCC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F9311A39-048C-4260-8D7A-3791D4A88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7938"/>
            <a:ext cx="1021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3403719E-F3FA-44F1-83D4-0B9679D63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295400"/>
            <a:ext cx="112696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27C91-1489-4EB9-97E3-8D67B3C4B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225" y="6396038"/>
            <a:ext cx="2743200" cy="461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7DDFEC7-E3EC-4B02-BA54-AFFA3C08158A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A870F-5A14-4478-ABF0-1F17713A2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5" y="6402388"/>
            <a:ext cx="479425" cy="4635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44339D0-D944-4511-A245-BA4D3099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3">
            <a:extLst>
              <a:ext uri="{FF2B5EF4-FFF2-40B4-BE49-F238E27FC236}">
                <a16:creationId xmlns:a16="http://schemas.microsoft.com/office/drawing/2014/main" id="{B7ACFFB0-944C-475F-8E88-267BAB495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88" y="85725"/>
            <a:ext cx="10064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223A73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24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Segoe UI" panose="020B0502040204020203" pitchFamily="34" charset="0"/>
        <a:buChar char="-"/>
        <a:defRPr sz="22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Wingdings" panose="05000000000000000000" pitchFamily="2" charset="2"/>
        <a:buChar char="§"/>
        <a:defRPr sz="20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ackground - Blue Rectangle">
            <a:extLst>
              <a:ext uri="{FF2B5EF4-FFF2-40B4-BE49-F238E27FC236}">
                <a16:creationId xmlns:a16="http://schemas.microsoft.com/office/drawing/2014/main" id="{26EB1276-8231-4D0F-8D65-107D1F8D8362}"/>
              </a:ext>
            </a:extLst>
          </p:cNvPr>
          <p:cNvSpPr/>
          <p:nvPr userDrawn="1"/>
        </p:nvSpPr>
        <p:spPr>
          <a:xfrm>
            <a:off x="0" y="64023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12">
            <a:extLst>
              <a:ext uri="{FF2B5EF4-FFF2-40B4-BE49-F238E27FC236}">
                <a16:creationId xmlns:a16="http://schemas.microsoft.com/office/drawing/2014/main" id="{F55A8F8B-6D11-48E3-812B-443E06E5F0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60F65AAF-5E81-4FAD-A7EF-1E475A63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7938"/>
            <a:ext cx="1021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8078A90D-AB54-46E0-9234-3ED5AFA20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295400"/>
            <a:ext cx="112696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95093-0737-48FD-9390-5152B6040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225" y="6396038"/>
            <a:ext cx="2743200" cy="461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DD5B50C-7C74-4171-BCD3-5215057A6FD3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60892-398F-4465-A5A9-9C76CBCE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5" y="6402388"/>
            <a:ext cx="479425" cy="4635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AA0E42F-BE66-4BC5-A04E-30173EABA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3">
            <a:extLst>
              <a:ext uri="{FF2B5EF4-FFF2-40B4-BE49-F238E27FC236}">
                <a16:creationId xmlns:a16="http://schemas.microsoft.com/office/drawing/2014/main" id="{C3A3BAFF-D40D-4BEE-8E42-7F2B07A70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88" y="85725"/>
            <a:ext cx="10064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  <p:sldLayoutId id="2147484173" r:id="rId17"/>
    <p:sldLayoutId id="2147484174" r:id="rId18"/>
    <p:sldLayoutId id="2147484175" r:id="rId19"/>
    <p:sldLayoutId id="2147484176" r:id="rId20"/>
    <p:sldLayoutId id="2147484177" r:id="rId21"/>
    <p:sldLayoutId id="2147484178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223A73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24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Segoe UI" panose="020B0502040204020203" pitchFamily="34" charset="0"/>
        <a:buChar char="-"/>
        <a:defRPr sz="22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Wingdings" panose="05000000000000000000" pitchFamily="2" charset="2"/>
        <a:buChar char="§"/>
        <a:defRPr sz="20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3E24F413-67CB-49CA-B36E-7429E55EF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951" t="11802" r="75174" b="3720"/>
          <a:stretch/>
        </p:blipFill>
        <p:spPr>
          <a:xfrm>
            <a:off x="0" y="0"/>
            <a:ext cx="2209800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4525F5AE-2F99-4FE7-96D0-6B527C9E696E}"/>
              </a:ext>
            </a:extLst>
          </p:cNvPr>
          <p:cNvSpPr/>
          <p:nvPr userDrawn="1"/>
        </p:nvSpPr>
        <p:spPr>
          <a:xfrm>
            <a:off x="196850" y="1684338"/>
            <a:ext cx="11156950" cy="141287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EA688C48-20C5-49AC-9C21-AC5C47F83EE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646863"/>
            <a:ext cx="22098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E832215E-C6DD-42D2-B93C-7E93D1BFDC31}"/>
              </a:ext>
            </a:extLst>
          </p:cNvPr>
          <p:cNvSpPr/>
          <p:nvPr userDrawn="1"/>
        </p:nvSpPr>
        <p:spPr>
          <a:xfrm>
            <a:off x="0" y="6646863"/>
            <a:ext cx="2209800" cy="211137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B37ED7CE-6A33-4C9E-BBCD-0FF250534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365125"/>
            <a:ext cx="8947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0C98735F-03E0-44FB-8870-DB1C78B7D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06650" y="2236788"/>
            <a:ext cx="84518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550BAB12-A946-4A84-83A5-B30D03B8BB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6388" y="5289550"/>
            <a:ext cx="1597025" cy="114776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F45FA6-8924-4B79-898C-11A94F4DE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4E8C7-1AD5-4F2B-90D1-ABDFAB18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179" r:id="rId2"/>
    <p:sldLayoutId id="2147484128" r:id="rId3"/>
    <p:sldLayoutId id="2147484129" r:id="rId4"/>
    <p:sldLayoutId id="2147484130" r:id="rId5"/>
    <p:sldLayoutId id="2147484180" r:id="rId6"/>
    <p:sldLayoutId id="2147484181" r:id="rId7"/>
    <p:sldLayoutId id="2147484131" r:id="rId8"/>
    <p:sldLayoutId id="2147484132" r:id="rId9"/>
    <p:sldLayoutId id="2147484182" r:id="rId10"/>
    <p:sldLayoutId id="21474841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3087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087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ackground - Blue Rectangle">
            <a:extLst>
              <a:ext uri="{FF2B5EF4-FFF2-40B4-BE49-F238E27FC236}">
                <a16:creationId xmlns:a16="http://schemas.microsoft.com/office/drawing/2014/main" id="{4066C53B-D526-44F8-A3DB-8AFB9B72974D}"/>
              </a:ext>
            </a:extLst>
          </p:cNvPr>
          <p:cNvSpPr/>
          <p:nvPr userDrawn="1"/>
        </p:nvSpPr>
        <p:spPr>
          <a:xfrm>
            <a:off x="0" y="64023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12">
            <a:extLst>
              <a:ext uri="{FF2B5EF4-FFF2-40B4-BE49-F238E27FC236}">
                <a16:creationId xmlns:a16="http://schemas.microsoft.com/office/drawing/2014/main" id="{C818AA5D-3A3E-4BED-8914-1755BC4F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>
            <a:extLst>
              <a:ext uri="{FF2B5EF4-FFF2-40B4-BE49-F238E27FC236}">
                <a16:creationId xmlns:a16="http://schemas.microsoft.com/office/drawing/2014/main" id="{B6484C98-EE1D-4820-A1CF-B6C428FF4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7938"/>
            <a:ext cx="1021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F8746B85-539A-40D5-89A9-3BB7C9BD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295400"/>
            <a:ext cx="112696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D89C8-71FB-458B-9CC1-9E19D40A2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225" y="6396038"/>
            <a:ext cx="2743200" cy="461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EBDA47E-40E8-4569-B286-A0C35E27BACD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50863-3376-4B15-B8DA-830FE36A3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5" y="6402388"/>
            <a:ext cx="479425" cy="4635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41BC2D8-E137-44CB-A3FF-EA3E87A9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13">
            <a:extLst>
              <a:ext uri="{FF2B5EF4-FFF2-40B4-BE49-F238E27FC236}">
                <a16:creationId xmlns:a16="http://schemas.microsoft.com/office/drawing/2014/main" id="{AD0DC701-D620-4B33-BBD3-E4F5054DE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88" y="85725"/>
            <a:ext cx="10064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223A73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24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Segoe UI" panose="020B0502040204020203" pitchFamily="34" charset="0"/>
        <a:buChar char="-"/>
        <a:defRPr sz="22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Wingdings" panose="05000000000000000000" pitchFamily="2" charset="2"/>
        <a:buChar char="§"/>
        <a:defRPr sz="20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ackground - Blue Rectangle">
            <a:extLst>
              <a:ext uri="{FF2B5EF4-FFF2-40B4-BE49-F238E27FC236}">
                <a16:creationId xmlns:a16="http://schemas.microsoft.com/office/drawing/2014/main" id="{50A98D07-84E3-4861-95D1-28094B668754}"/>
              </a:ext>
            </a:extLst>
          </p:cNvPr>
          <p:cNvSpPr/>
          <p:nvPr userDrawn="1"/>
        </p:nvSpPr>
        <p:spPr>
          <a:xfrm>
            <a:off x="0" y="6402388"/>
            <a:ext cx="12192000" cy="446087"/>
          </a:xfrm>
          <a:prstGeom prst="rect">
            <a:avLst/>
          </a:prstGeom>
          <a:solidFill>
            <a:srgbClr val="12A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12">
            <a:extLst>
              <a:ext uri="{FF2B5EF4-FFF2-40B4-BE49-F238E27FC236}">
                <a16:creationId xmlns:a16="http://schemas.microsoft.com/office/drawing/2014/main" id="{75308A7F-EB74-4341-AD50-02500C6485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>
            <a:extLst>
              <a:ext uri="{FF2B5EF4-FFF2-40B4-BE49-F238E27FC236}">
                <a16:creationId xmlns:a16="http://schemas.microsoft.com/office/drawing/2014/main" id="{5AA7C3C3-EA5E-4EBF-8E1C-F0A25D6BE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7938"/>
            <a:ext cx="1021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9" name="Text Placeholder 2">
            <a:extLst>
              <a:ext uri="{FF2B5EF4-FFF2-40B4-BE49-F238E27FC236}">
                <a16:creationId xmlns:a16="http://schemas.microsoft.com/office/drawing/2014/main" id="{064F4D5D-441E-4C04-94B1-268F07031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295400"/>
            <a:ext cx="112696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7E06-7AB8-4901-98CB-32050E933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39225" y="6396038"/>
            <a:ext cx="2743200" cy="46196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029B4F6-B151-4886-A169-E6DEF2B97675}" type="datetime4">
              <a:rPr lang="en-US"/>
              <a:pPr>
                <a:defRPr/>
              </a:pPr>
              <a:t>December 6, 2022</a:t>
            </a:fld>
            <a:r>
              <a:rPr lang="en-US"/>
              <a:t>  |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5C13-0A51-45DB-9906-4E3ECED22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5" y="6402388"/>
            <a:ext cx="479425" cy="4635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54D4C74-A6C2-4F36-AF4B-C05FC172C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13">
            <a:extLst>
              <a:ext uri="{FF2B5EF4-FFF2-40B4-BE49-F238E27FC236}">
                <a16:creationId xmlns:a16="http://schemas.microsoft.com/office/drawing/2014/main" id="{7888F465-7F34-4D3C-B576-A77676379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88" y="85725"/>
            <a:ext cx="10064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223A73"/>
          </a:solidFill>
          <a:latin typeface="+mj-lt"/>
          <a:ea typeface="+mj-ea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23A73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24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Segoe UI" panose="020B0502040204020203" pitchFamily="34" charset="0"/>
        <a:buChar char="-"/>
        <a:defRPr sz="22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Wingdings" panose="05000000000000000000" pitchFamily="2" charset="2"/>
        <a:buChar char="§"/>
        <a:defRPr sz="2000" kern="1200">
          <a:solidFill>
            <a:srgbClr val="223A73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23A73"/>
        </a:buClr>
        <a:buFont typeface="Arial" panose="020B0604020202020204" pitchFamily="34" charset="0"/>
        <a:buChar char="•"/>
        <a:defRPr sz="1600" kern="1200">
          <a:solidFill>
            <a:srgbClr val="223A7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xhhs.sharepoint.com/sites/ph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4" Type="http://schemas.openxmlformats.org/officeDocument/2006/relationships/hyperlink" Target="mailto:datasharingsupport@dshs.texas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FB2D-65D2-44DC-8838-45073EA0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 Data Sharing through SHARP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859607-03DF-48D6-964A-72370173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69253"/>
            <a:ext cx="10515600" cy="8836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Public Health Funding and Policy Committee (PHFPC)</a:t>
            </a:r>
          </a:p>
          <a:p>
            <a:r>
              <a:rPr lang="en-US"/>
              <a:t>12/7/2022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CEFFA5-99FF-46CE-A84C-196607A9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A4FC4C-B3A8-4F59-9EFB-9A8984D1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432300"/>
            <a:ext cx="10509250" cy="1201057"/>
          </a:xfrm>
        </p:spPr>
        <p:txBody>
          <a:bodyPr>
            <a:normAutofit/>
          </a:bodyPr>
          <a:lstStyle/>
          <a:p>
            <a:r>
              <a:rPr lang="en-US" dirty="0"/>
              <a:t>Carrie Bradford, PhD</a:t>
            </a:r>
          </a:p>
          <a:p>
            <a:r>
              <a:rPr lang="en-US" dirty="0"/>
              <a:t>Data Governance Director</a:t>
            </a:r>
          </a:p>
          <a:p>
            <a:r>
              <a:rPr lang="en-US" dirty="0"/>
              <a:t>carrie.bradford1@dshs.texas.gov</a:t>
            </a:r>
          </a:p>
        </p:txBody>
      </p:sp>
    </p:spTree>
    <p:extLst>
      <p:ext uri="{BB962C8B-B14F-4D97-AF65-F5344CB8AC3E}">
        <p14:creationId xmlns:p14="http://schemas.microsoft.com/office/powerpoint/2010/main" val="255881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 and streamline the data sharing request and approval process and data sharing agreements</a:t>
            </a:r>
          </a:p>
          <a:p>
            <a:r>
              <a:rPr lang="en-US" dirty="0"/>
              <a:t>Enhance analytical and reporting capabilities and enable better data quality</a:t>
            </a:r>
          </a:p>
          <a:p>
            <a:r>
              <a:rPr lang="en-US" dirty="0"/>
              <a:t>Utilize technological capabilities to enhance data sharing with public health partners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9045907" cy="1325563"/>
          </a:xfrm>
        </p:spPr>
        <p:txBody>
          <a:bodyPr/>
          <a:lstStyle/>
          <a:p>
            <a:r>
              <a:rPr lang="en-US" dirty="0"/>
              <a:t>Data Sharing Enhancement Efforts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39B37-89E5-467C-8AF4-3A3258C2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5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 the public health data sharing procedure </a:t>
            </a:r>
          </a:p>
          <a:p>
            <a:pPr lvl="1"/>
            <a:r>
              <a:rPr lang="en-US" dirty="0"/>
              <a:t>Centralized data request form</a:t>
            </a:r>
          </a:p>
          <a:p>
            <a:pPr lvl="1"/>
            <a:r>
              <a:rPr lang="en-US" dirty="0"/>
              <a:t>Standardized review and approval process</a:t>
            </a:r>
          </a:p>
          <a:p>
            <a:r>
              <a:rPr lang="en-US" dirty="0"/>
              <a:t>Standardize data sharing agreements</a:t>
            </a:r>
          </a:p>
          <a:p>
            <a:r>
              <a:rPr lang="en-US" dirty="0"/>
              <a:t>Streamline the release of data through SHARP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Sharing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39B37-89E5-467C-8AF4-3A3258C2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8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Using SHARP for Data Sharing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ED0F30C-788E-4CE8-A1BD-DA894481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4" y="1931748"/>
            <a:ext cx="8821272" cy="4880837"/>
          </a:xfrm>
        </p:spPr>
        <p:txBody>
          <a:bodyPr>
            <a:normAutofit/>
          </a:bodyPr>
          <a:lstStyle/>
          <a:p>
            <a:r>
              <a:rPr lang="en-US" dirty="0"/>
              <a:t>Complete data ingestion into Snowflake for all data fields for birth, death, and fetal death frozen data sets</a:t>
            </a:r>
          </a:p>
          <a:p>
            <a:r>
              <a:rPr lang="en-US" dirty="0"/>
              <a:t>Utilize SHARP for data sharing with 8 LHEs that have existing data sharing agreements</a:t>
            </a:r>
          </a:p>
          <a:p>
            <a:pPr lvl="1"/>
            <a:r>
              <a:rPr lang="en-US" dirty="0"/>
              <a:t>Only frozen data for birth, death and fetal death</a:t>
            </a:r>
          </a:p>
          <a:p>
            <a:pPr lvl="1"/>
            <a:r>
              <a:rPr lang="en-US" dirty="0"/>
              <a:t>Only existing data sharing agreements – same data already receiving but using new technology</a:t>
            </a:r>
          </a:p>
          <a:p>
            <a:pPr lvl="1"/>
            <a:r>
              <a:rPr lang="en-US" dirty="0"/>
              <a:t>Training and outreach on SHARP tools</a:t>
            </a:r>
          </a:p>
          <a:p>
            <a:pPr lvl="1"/>
            <a:r>
              <a:rPr lang="en-US" dirty="0"/>
              <a:t>Launch – mid-December</a:t>
            </a:r>
          </a:p>
        </p:txBody>
      </p:sp>
    </p:spTree>
    <p:extLst>
      <p:ext uri="{BB962C8B-B14F-4D97-AF65-F5344CB8AC3E}">
        <p14:creationId xmlns:p14="http://schemas.microsoft.com/office/powerpoint/2010/main" val="54750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100" y="272527"/>
            <a:ext cx="9243415" cy="1325563"/>
          </a:xfrm>
        </p:spPr>
        <p:txBody>
          <a:bodyPr/>
          <a:lstStyle/>
          <a:p>
            <a:r>
              <a:rPr lang="en-US" dirty="0"/>
              <a:t>LHEs with Existing MOUs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560F2A-1EC5-45E0-AEAA-70ACD80D9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16269"/>
              </p:ext>
            </p:extLst>
          </p:nvPr>
        </p:nvGraphicFramePr>
        <p:xfrm>
          <a:off x="2684834" y="2217906"/>
          <a:ext cx="8668965" cy="3696511"/>
        </p:xfrm>
        <a:graphic>
          <a:graphicData uri="http://schemas.openxmlformats.org/drawingml/2006/table">
            <a:tbl>
              <a:tblPr firstRow="1" bandRow="1"/>
              <a:tblGrid>
                <a:gridCol w="3981855">
                  <a:extLst>
                    <a:ext uri="{9D8B030D-6E8A-4147-A177-3AD203B41FA5}">
                      <a16:colId xmlns:a16="http://schemas.microsoft.com/office/drawing/2014/main" val="2697976213"/>
                    </a:ext>
                  </a:extLst>
                </a:gridCol>
                <a:gridCol w="1562370">
                  <a:extLst>
                    <a:ext uri="{9D8B030D-6E8A-4147-A177-3AD203B41FA5}">
                      <a16:colId xmlns:a16="http://schemas.microsoft.com/office/drawing/2014/main" val="2975482910"/>
                    </a:ext>
                  </a:extLst>
                </a:gridCol>
                <a:gridCol w="1562370">
                  <a:extLst>
                    <a:ext uri="{9D8B030D-6E8A-4147-A177-3AD203B41FA5}">
                      <a16:colId xmlns:a16="http://schemas.microsoft.com/office/drawing/2014/main" val="3491076603"/>
                    </a:ext>
                  </a:extLst>
                </a:gridCol>
                <a:gridCol w="1562370">
                  <a:extLst>
                    <a:ext uri="{9D8B030D-6E8A-4147-A177-3AD203B41FA5}">
                      <a16:colId xmlns:a16="http://schemas.microsoft.com/office/drawing/2014/main" val="504412162"/>
                    </a:ext>
                  </a:extLst>
                </a:gridCol>
              </a:tblGrid>
              <a:tr h="390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Open Sans"/>
                          <a:ea typeface="Open Sans"/>
                          <a:cs typeface="Open Sans"/>
                        </a:rPr>
                        <a:t>LHE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Death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Birth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Fetal Death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81729"/>
                  </a:ext>
                </a:extLst>
              </a:tr>
              <a:tr h="323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Houston </a:t>
                      </a:r>
                      <a:r>
                        <a:rPr lang="en-US" sz="1200" b="1" kern="0" dirty="0">
                          <a:latin typeface="Open Sans"/>
                          <a:ea typeface="Open Sans"/>
                          <a:cs typeface="Open Sans"/>
                        </a:rPr>
                        <a:t>Health Department 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360127"/>
                  </a:ext>
                </a:extLst>
              </a:tr>
              <a:tr h="358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en-US" sz="1200" b="1" kern="0">
                          <a:latin typeface="Open Sans"/>
                          <a:ea typeface="Open Sans"/>
                          <a:cs typeface="Open Sans"/>
                        </a:rPr>
                        <a:t>San Antonio Metro Health District </a:t>
                      </a:r>
                      <a:endParaRPr lang="en-US" sz="12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 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656605"/>
                  </a:ext>
                </a:extLst>
              </a:tr>
              <a:tr h="358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en-US" sz="12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Dallas County Health and Human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965305"/>
                  </a:ext>
                </a:extLst>
              </a:tr>
              <a:tr h="333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Open Sans"/>
                          <a:ea typeface="Open Sans"/>
                          <a:cs typeface="Open Sans"/>
                        </a:rPr>
                        <a:t>Harris County Public Health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145352"/>
                  </a:ext>
                </a:extLst>
              </a:tr>
              <a:tr h="416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Open Sans"/>
                          <a:ea typeface="Open Sans"/>
                          <a:cs typeface="Open Sans"/>
                        </a:rPr>
                        <a:t>Tarrant County Public Health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033661"/>
                  </a:ext>
                </a:extLst>
              </a:tr>
              <a:tr h="33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Open Sans"/>
                          <a:ea typeface="Open Sans"/>
                          <a:cs typeface="Open Sans"/>
                        </a:rPr>
                        <a:t>Amarillo Public Health*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498631"/>
                  </a:ext>
                </a:extLst>
              </a:tr>
              <a:tr h="383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Open Sans"/>
                          <a:ea typeface="Open Sans"/>
                          <a:cs typeface="Open Sans"/>
                        </a:rPr>
                        <a:t>Victoria County Health Department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475451"/>
                  </a:ext>
                </a:extLst>
              </a:tr>
              <a:tr h="399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Open Sans"/>
                          <a:ea typeface="Open Sans"/>
                          <a:cs typeface="Open Sans"/>
                        </a:rPr>
                        <a:t>Williamson County and Cities Health District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80923"/>
                  </a:ext>
                </a:extLst>
              </a:tr>
              <a:tr h="399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Open Sans"/>
                          <a:ea typeface="Open Sans"/>
                          <a:cs typeface="Open Sans"/>
                        </a:rPr>
                        <a:t>Total 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E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E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E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00257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E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576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5A4167-3677-4CAC-9F6F-203B8730ADE0}"/>
              </a:ext>
            </a:extLst>
          </p:cNvPr>
          <p:cNvSpPr txBox="1"/>
          <p:nvPr/>
        </p:nvSpPr>
        <p:spPr>
          <a:xfrm>
            <a:off x="2775625" y="6079351"/>
            <a:ext cx="4098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Pending response</a:t>
            </a:r>
          </a:p>
        </p:txBody>
      </p:sp>
    </p:spTree>
    <p:extLst>
      <p:ext uri="{BB962C8B-B14F-4D97-AF65-F5344CB8AC3E}">
        <p14:creationId xmlns:p14="http://schemas.microsoft.com/office/powerpoint/2010/main" val="62222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ED0F30C-788E-4CE8-A1BD-DA894481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will be provisioned to 8 LHEs based on existing data sharing agreements</a:t>
            </a:r>
          </a:p>
          <a:p>
            <a:pPr lvl="1"/>
            <a:r>
              <a:rPr lang="en-US" dirty="0"/>
              <a:t>Snowflake reader accounts for line level data</a:t>
            </a:r>
          </a:p>
          <a:p>
            <a:pPr lvl="1"/>
            <a:r>
              <a:rPr lang="en-US" dirty="0"/>
              <a:t>Tableau for aggregate dashboard</a:t>
            </a:r>
          </a:p>
          <a:p>
            <a:r>
              <a:rPr lang="en-US" dirty="0"/>
              <a:t>Frozen data only, provisional will be coming in the Spring</a:t>
            </a:r>
          </a:p>
          <a:p>
            <a:r>
              <a:rPr lang="en-US" dirty="0"/>
              <a:t>Not removing access through existing methodology – only adding another way to access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Vital Event Data Sharing</a:t>
            </a:r>
          </a:p>
        </p:txBody>
      </p:sp>
    </p:spTree>
    <p:extLst>
      <p:ext uri="{BB962C8B-B14F-4D97-AF65-F5344CB8AC3E}">
        <p14:creationId xmlns:p14="http://schemas.microsoft.com/office/powerpoint/2010/main" val="26260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ED0F30C-788E-4CE8-A1BD-DA894481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Rollout and Training</a:t>
            </a:r>
          </a:p>
          <a:p>
            <a:pPr lvl="1"/>
            <a:r>
              <a:rPr lang="en-US" dirty="0"/>
              <a:t>Tableau credentials and death dashboard – December 14</a:t>
            </a:r>
          </a:p>
          <a:p>
            <a:pPr lvl="1"/>
            <a:r>
              <a:rPr lang="en-US" dirty="0"/>
              <a:t>Introductory and Tableau webinar – December 15</a:t>
            </a:r>
          </a:p>
          <a:p>
            <a:pPr lvl="1"/>
            <a:r>
              <a:rPr lang="en-US" dirty="0"/>
              <a:t>Snowflake credentials and death data – December 19</a:t>
            </a:r>
          </a:p>
          <a:p>
            <a:pPr lvl="1"/>
            <a:r>
              <a:rPr lang="en-US" dirty="0"/>
              <a:t>Snowflake webinar – December 20</a:t>
            </a:r>
          </a:p>
          <a:p>
            <a:pPr lvl="1"/>
            <a:r>
              <a:rPr lang="en-US" dirty="0"/>
              <a:t>Birth data in Snowflake – January 4</a:t>
            </a:r>
          </a:p>
          <a:p>
            <a:pPr lvl="1"/>
            <a:r>
              <a:rPr lang="en-US" dirty="0"/>
              <a:t>Birth-infant death linked data in Snowflake – January 10</a:t>
            </a:r>
          </a:p>
          <a:p>
            <a:pPr lvl="1"/>
            <a:r>
              <a:rPr lang="en-US" dirty="0"/>
              <a:t>Snowflake/SQL webinar – January 10</a:t>
            </a:r>
          </a:p>
          <a:p>
            <a:pPr lvl="1"/>
            <a:r>
              <a:rPr lang="en-US" dirty="0"/>
              <a:t>Snowflake/SQL webinar – January 12</a:t>
            </a:r>
          </a:p>
          <a:p>
            <a:pPr lvl="1"/>
            <a:r>
              <a:rPr lang="en-US" dirty="0"/>
              <a:t>Fetal death data in Snowflake – January 16</a:t>
            </a:r>
          </a:p>
          <a:p>
            <a:pPr lvl="1"/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LHE Data Sharing</a:t>
            </a:r>
          </a:p>
        </p:txBody>
      </p:sp>
    </p:spTree>
    <p:extLst>
      <p:ext uri="{BB962C8B-B14F-4D97-AF65-F5344CB8AC3E}">
        <p14:creationId xmlns:p14="http://schemas.microsoft.com/office/powerpoint/2010/main" val="336087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ED0F30C-788E-4CE8-A1BD-DA894481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891191" cy="3799523"/>
          </a:xfrm>
        </p:spPr>
        <p:txBody>
          <a:bodyPr>
            <a:normAutofit/>
          </a:bodyPr>
          <a:lstStyle/>
          <a:p>
            <a:r>
              <a:rPr lang="en-US" dirty="0"/>
              <a:t>Additional Training and Outreach</a:t>
            </a:r>
          </a:p>
          <a:p>
            <a:pPr lvl="1"/>
            <a:r>
              <a:rPr lang="en-US" dirty="0"/>
              <a:t>Data sharing SharePoint site – training repository and collaboration point (</a:t>
            </a:r>
            <a:r>
              <a:rPr lang="en-US" dirty="0">
                <a:hlinkClick r:id="rId3"/>
              </a:rPr>
              <a:t>https://txhhs.sharepoint.com/sites/phds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Office hours – Tuesdays and Thursdays</a:t>
            </a:r>
          </a:p>
          <a:p>
            <a:pPr lvl="1"/>
            <a:r>
              <a:rPr lang="en-US" dirty="0"/>
              <a:t>Recorded SQL mini-sessions </a:t>
            </a:r>
          </a:p>
          <a:p>
            <a:pPr lvl="1"/>
            <a:r>
              <a:rPr lang="en-US" dirty="0"/>
              <a:t>Community of Practice</a:t>
            </a:r>
          </a:p>
          <a:p>
            <a:pPr lvl="1"/>
            <a:r>
              <a:rPr lang="en-US" dirty="0"/>
              <a:t>Data sharing mailbox (</a:t>
            </a:r>
            <a:r>
              <a:rPr lang="en-US" dirty="0">
                <a:hlinkClick r:id="rId4"/>
              </a:rPr>
              <a:t>datasharingsupport@dshs.texas.gov</a:t>
            </a:r>
            <a:r>
              <a:rPr lang="en-US" dirty="0"/>
              <a:t>)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LHE Data Sharing</a:t>
            </a:r>
          </a:p>
        </p:txBody>
      </p:sp>
    </p:spTree>
    <p:extLst>
      <p:ext uri="{BB962C8B-B14F-4D97-AF65-F5344CB8AC3E}">
        <p14:creationId xmlns:p14="http://schemas.microsoft.com/office/powerpoint/2010/main" val="182484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ED0F30C-788E-4CE8-A1BD-DA894481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63" y="2236741"/>
            <a:ext cx="8891191" cy="379952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Obtain feedback on training and communication</a:t>
            </a:r>
          </a:p>
          <a:p>
            <a:pPr lvl="1"/>
            <a:r>
              <a:rPr lang="en-US" dirty="0"/>
              <a:t>Identify additional training needs</a:t>
            </a:r>
          </a:p>
          <a:p>
            <a:pPr lvl="1"/>
            <a:r>
              <a:rPr lang="en-US" dirty="0"/>
              <a:t>Identify additional data sharing through SHARP</a:t>
            </a:r>
          </a:p>
          <a:p>
            <a:pPr lvl="2"/>
            <a:r>
              <a:rPr lang="en-US" dirty="0"/>
              <a:t>Additional data sets</a:t>
            </a:r>
          </a:p>
          <a:p>
            <a:pPr lvl="2"/>
            <a:r>
              <a:rPr lang="en-US" dirty="0"/>
              <a:t>Additional LHEs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8C24F-51A8-4602-9B7A-1AC29D25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LHE Data Sharing</a:t>
            </a:r>
          </a:p>
        </p:txBody>
      </p:sp>
    </p:spTree>
    <p:extLst>
      <p:ext uri="{BB962C8B-B14F-4D97-AF65-F5344CB8AC3E}">
        <p14:creationId xmlns:p14="http://schemas.microsoft.com/office/powerpoint/2010/main" val="3519298148"/>
      </p:ext>
    </p:extLst>
  </p:cSld>
  <p:clrMapOvr>
    <a:masterClrMapping/>
  </p:clrMapOvr>
</p:sld>
</file>

<file path=ppt/theme/theme1.xml><?xml version="1.0" encoding="utf-8"?>
<a:theme xmlns:a="http://schemas.openxmlformats.org/drawingml/2006/main" name="DIR is IT Design">
  <a:themeElements>
    <a:clrScheme name="DIR Colors">
      <a:dk1>
        <a:srgbClr val="223A73"/>
      </a:dk1>
      <a:lt1>
        <a:sysClr val="window" lastClr="FFFFFF"/>
      </a:lt1>
      <a:dk2>
        <a:srgbClr val="223A73"/>
      </a:dk2>
      <a:lt2>
        <a:srgbClr val="41AFDC"/>
      </a:lt2>
      <a:accent1>
        <a:srgbClr val="223A73"/>
      </a:accent1>
      <a:accent2>
        <a:srgbClr val="0D7EC3"/>
      </a:accent2>
      <a:accent3>
        <a:srgbClr val="41AFDC"/>
      </a:accent3>
      <a:accent4>
        <a:srgbClr val="F8D765"/>
      </a:accent4>
      <a:accent5>
        <a:srgbClr val="E48A25"/>
      </a:accent5>
      <a:accent6>
        <a:srgbClr val="7F7F7F"/>
      </a:accent6>
      <a:hlink>
        <a:srgbClr val="223A73"/>
      </a:hlink>
      <a:folHlink>
        <a:srgbClr val="223A73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S Presentation Deck_Template_Sept 2020_sunny v03.potx" id="{C66E0AB7-F980-4B3A-9A58-781E61B2D0EF}" vid="{CC3FBB6F-48A7-49F8-9320-CE43D0BA210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R is IT Design">
  <a:themeElements>
    <a:clrScheme name="DIR Colors">
      <a:dk1>
        <a:srgbClr val="223A73"/>
      </a:dk1>
      <a:lt1>
        <a:sysClr val="window" lastClr="FFFFFF"/>
      </a:lt1>
      <a:dk2>
        <a:srgbClr val="223A73"/>
      </a:dk2>
      <a:lt2>
        <a:srgbClr val="41AFDC"/>
      </a:lt2>
      <a:accent1>
        <a:srgbClr val="223A73"/>
      </a:accent1>
      <a:accent2>
        <a:srgbClr val="0D7EC3"/>
      </a:accent2>
      <a:accent3>
        <a:srgbClr val="41AFDC"/>
      </a:accent3>
      <a:accent4>
        <a:srgbClr val="F8D765"/>
      </a:accent4>
      <a:accent5>
        <a:srgbClr val="E48A25"/>
      </a:accent5>
      <a:accent6>
        <a:srgbClr val="7F7F7F"/>
      </a:accent6>
      <a:hlink>
        <a:srgbClr val="223A73"/>
      </a:hlink>
      <a:folHlink>
        <a:srgbClr val="223A73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S Presentation Deck_Template_Sept 2020_sunny v03.potx" id="{C66E0AB7-F980-4B3A-9A58-781E61B2D0EF}" vid="{CC3FBB6F-48A7-49F8-9320-CE43D0BA210D}"/>
    </a:ext>
  </a:extLst>
</a:theme>
</file>

<file path=ppt/theme/theme3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4.xml><?xml version="1.0" encoding="utf-8"?>
<a:theme xmlns:a="http://schemas.openxmlformats.org/drawingml/2006/main" name="2_DIR is IT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S Presentation Deck_Template_Sept 2020_sunny v03.potx" id="{C66E0AB7-F980-4B3A-9A58-781E61B2D0EF}" vid="{CC3FBB6F-48A7-49F8-9320-CE43D0BA210D}"/>
    </a:ext>
  </a:extLst>
</a:theme>
</file>

<file path=ppt/theme/theme5.xml><?xml version="1.0" encoding="utf-8"?>
<a:theme xmlns:a="http://schemas.openxmlformats.org/drawingml/2006/main" name="3_DIR is IT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S Presentation Deck_Template_Sept 2020_sunny v03.potx" id="{C66E0AB7-F980-4B3A-9A58-781E61B2D0EF}" vid="{CC3FBB6F-48A7-49F8-9320-CE43D0BA210D}"/>
    </a:ext>
  </a:extLst>
</a:theme>
</file>

<file path=ppt/theme/theme6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7.xml><?xml version="1.0" encoding="utf-8"?>
<a:theme xmlns:a="http://schemas.openxmlformats.org/drawingml/2006/main" name="2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8.xml><?xml version="1.0" encoding="utf-8"?>
<a:theme xmlns:a="http://schemas.openxmlformats.org/drawingml/2006/main" name="2_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85275FDF0A449824B9921656453C9" ma:contentTypeVersion="2" ma:contentTypeDescription="Create a new document." ma:contentTypeScope="" ma:versionID="1b1936a61f456c825cb3eca1fd82fb38">
  <xsd:schema xmlns:xsd="http://www.w3.org/2001/XMLSchema" xmlns:xs="http://www.w3.org/2001/XMLSchema" xmlns:p="http://schemas.microsoft.com/office/2006/metadata/properties" xmlns:ns2="f3bc0d9b-61c5-4ef6-95d8-21b54c91e238" targetNamespace="http://schemas.microsoft.com/office/2006/metadata/properties" ma:root="true" ma:fieldsID="1f8aacba42977c7f8e9cb8766a7757da" ns2:_="">
    <xsd:import namespace="f3bc0d9b-61c5-4ef6-95d8-21b54c91e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c0d9b-61c5-4ef6-95d8-21b54c91e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EEA588-D115-4A40-9479-B1393332E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B51A2-38FB-4CA9-8FAA-2BE733839A14}">
  <ds:schemaRefs>
    <ds:schemaRef ds:uri="f3bc0d9b-61c5-4ef6-95d8-21b54c91e2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9FCE0D-6775-4F7C-9E72-346FA0A761D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3bc0d9b-61c5-4ef6-95d8-21b54c91e23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STS Presentation Deck_Template_Sept 2020_sunny v04</Template>
  <TotalTime>1651</TotalTime>
  <Words>585</Words>
  <Application>Microsoft Office PowerPoint</Application>
  <PresentationFormat>Widescreen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Segoe UI</vt:lpstr>
      <vt:lpstr>Verdana</vt:lpstr>
      <vt:lpstr>Wingdings</vt:lpstr>
      <vt:lpstr>DIR is IT Design</vt:lpstr>
      <vt:lpstr>1_DIR is IT Design</vt:lpstr>
      <vt:lpstr>DSHS Slide Layout 2</vt:lpstr>
      <vt:lpstr>2_DIR is IT Design</vt:lpstr>
      <vt:lpstr>3_DIR is IT Design</vt:lpstr>
      <vt:lpstr>1_DSHS Slide Layout 2</vt:lpstr>
      <vt:lpstr>2_DSHS Slide Layout 2</vt:lpstr>
      <vt:lpstr>2_DSHS Slide Theme</vt:lpstr>
      <vt:lpstr>Public Health Data Sharing through SHARP</vt:lpstr>
      <vt:lpstr>Data Sharing Enhancement Efforts</vt:lpstr>
      <vt:lpstr>Data Sharing Process</vt:lpstr>
      <vt:lpstr>Using SHARP for Data Sharing</vt:lpstr>
      <vt:lpstr>LHEs with Existing MOUs</vt:lpstr>
      <vt:lpstr>Vital Event Data Sharing</vt:lpstr>
      <vt:lpstr>LHE Data Sharing</vt:lpstr>
      <vt:lpstr>LHE Data Sharing</vt:lpstr>
      <vt:lpstr>LHE Data Sharing</vt:lpstr>
      <vt:lpstr>Thank you!</vt:lpstr>
    </vt:vector>
  </TitlesOfParts>
  <Company>Texas Department of Information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DSHS IDDI Data Governance</dc:title>
  <dc:creator>Egan, Eric (US - Austin)</dc:creator>
  <cp:lastModifiedBy>Alberti,Rafael (DSHS)</cp:lastModifiedBy>
  <cp:revision>24</cp:revision>
  <cp:lastPrinted>2022-12-07T13:46:29Z</cp:lastPrinted>
  <dcterms:created xsi:type="dcterms:W3CDTF">2020-10-01T22:07:24Z</dcterms:created>
  <dcterms:modified xsi:type="dcterms:W3CDTF">2022-12-07T14:13:23Z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0x01010007D85275FDF0A449824B9921656453C9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2021-06-03T04:53:40Z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cce2f834-44ad-473d-82cd-7c657d0bcaa1</vt:lpwstr>
  </property>
  <property fmtid="{D5CDD505-2E9C-101B-9397-08002B2CF9AE}" pid="9" name="MSIP_Label_ea60d57e-af5b-4752-ac57-3e4f28ca11dc_ContentBits">
    <vt:lpwstr>0</vt:lpwstr>
  </property>
</Properties>
</file>