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6" r:id="rId5"/>
    <p:sldMasterId id="2147483675" r:id="rId6"/>
    <p:sldMasterId id="2147483728" r:id="rId7"/>
  </p:sldMasterIdLst>
  <p:notesMasterIdLst>
    <p:notesMasterId r:id="rId15"/>
  </p:notesMasterIdLst>
  <p:sldIdLst>
    <p:sldId id="272" r:id="rId8"/>
    <p:sldId id="2145707186" r:id="rId9"/>
    <p:sldId id="2145707183" r:id="rId10"/>
    <p:sldId id="278" r:id="rId11"/>
    <p:sldId id="2145707181" r:id="rId12"/>
    <p:sldId id="214570718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72"/>
            <p14:sldId id="2145707186"/>
            <p14:sldId id="2145707183"/>
            <p14:sldId id="278"/>
            <p14:sldId id="2145707181"/>
            <p14:sldId id="2145707182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56A7E"/>
    <a:srgbClr val="005CB9"/>
    <a:srgbClr val="1F4E79"/>
    <a:srgbClr val="264780"/>
    <a:srgbClr val="0058A3"/>
    <a:srgbClr val="FFC600"/>
    <a:srgbClr val="003087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3DE7C-1FF5-4747-81F1-47E0FDD953F2}" v="51" dt="2024-06-11T18:45:44.723"/>
    <p1510:client id="{54573542-B6D6-4098-84D5-7B811279975E}" v="1" dt="2024-06-11T18:35:48.421"/>
    <p1510:client id="{81079DE9-0864-44BB-B24E-F29E79D135C0}" v="1" dt="2024-06-11T18:51:36.710"/>
    <p1510:client id="{EC5DB186-8DFE-4656-ACE4-23787D856BAC}" v="30" dt="2024-06-11T15:57:09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239F1-17F2-4205-A1DB-C9161D6A5F89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D4589-BBEA-4693-8E69-A6E47938E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4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TB</a:t>
            </a:r>
          </a:p>
          <a:p>
            <a:r>
              <a:rPr lang="en-US" sz="1200" b="1" dirty="0"/>
              <a:t>WHO</a:t>
            </a:r>
            <a:r>
              <a:rPr lang="en-US" sz="1200" dirty="0"/>
              <a:t>: Patients diagnosed with active and suspected TB, LTBI, and contacts to active cases</a:t>
            </a:r>
          </a:p>
          <a:p>
            <a:r>
              <a:rPr lang="en-US" sz="1200" b="1" dirty="0"/>
              <a:t>WHAT</a:t>
            </a:r>
            <a:r>
              <a:rPr lang="en-US" sz="1200" dirty="0"/>
              <a:t>: Line </a:t>
            </a:r>
            <a:r>
              <a:rPr lang="en-US" dirty="0"/>
              <a:t>level data pulled from THISIS by TB Unit epidemiology team, accompanied by Data Dictionary. Dataset will include core variables for TB reporting</a:t>
            </a:r>
          </a:p>
          <a:p>
            <a:r>
              <a:rPr lang="en-US" sz="1200" b="1" dirty="0"/>
              <a:t>WHEN</a:t>
            </a:r>
            <a:r>
              <a:rPr lang="en-US" sz="1200" dirty="0"/>
              <a:t>: </a:t>
            </a:r>
            <a:r>
              <a:rPr lang="en-US" dirty="0"/>
              <a:t>Posted to </a:t>
            </a:r>
            <a:r>
              <a:rPr lang="en-US" dirty="0" err="1"/>
              <a:t>GlobalSpace</a:t>
            </a:r>
            <a:r>
              <a:rPr lang="en-US" dirty="0"/>
              <a:t> 29 June, 2024. Training for SMEs on 10 July, 2024</a:t>
            </a:r>
          </a:p>
          <a:p>
            <a:r>
              <a:rPr lang="en-US" b="1" dirty="0"/>
              <a:t>HOW</a:t>
            </a:r>
            <a:r>
              <a:rPr lang="en-US" dirty="0"/>
              <a:t>: Data will be shared with TB program managers via </a:t>
            </a:r>
            <a:r>
              <a:rPr lang="en-US" dirty="0" err="1"/>
              <a:t>GlobalScape</a:t>
            </a:r>
            <a:endParaRPr lang="en-US" dirty="0"/>
          </a:p>
          <a:p>
            <a:r>
              <a:rPr lang="en-US" sz="2400" dirty="0"/>
              <a:t>30 funded LHDs and the Texas Department of Criminal Justice (TDCJ)</a:t>
            </a:r>
          </a:p>
          <a:p>
            <a:r>
              <a:rPr lang="en-US" sz="2400" dirty="0"/>
              <a:t>Three additional non-TB jurisdictions monitored by funded LHDS:</a:t>
            </a:r>
          </a:p>
          <a:p>
            <a:pPr lvl="1"/>
            <a:r>
              <a:rPr lang="en-US" dirty="0"/>
              <a:t>Dallas – </a:t>
            </a:r>
          </a:p>
          <a:p>
            <a:pPr lvl="2"/>
            <a:r>
              <a:rPr lang="en-US" sz="2400" dirty="0"/>
              <a:t>Garland City Health Department</a:t>
            </a:r>
          </a:p>
          <a:p>
            <a:pPr lvl="1"/>
            <a:r>
              <a:rPr lang="en-US" dirty="0"/>
              <a:t>Victoria – </a:t>
            </a:r>
          </a:p>
          <a:p>
            <a:pPr lvl="2"/>
            <a:r>
              <a:rPr lang="en-US" sz="2400" dirty="0"/>
              <a:t>Calhoun County</a:t>
            </a:r>
          </a:p>
          <a:p>
            <a:pPr lvl="2"/>
            <a:r>
              <a:rPr lang="en-US" sz="2400" dirty="0"/>
              <a:t>Cuero-DeWitt County</a:t>
            </a:r>
          </a:p>
          <a:p>
            <a:endParaRPr lang="en-US" dirty="0"/>
          </a:p>
          <a:p>
            <a:r>
              <a:rPr lang="en-US" dirty="0"/>
              <a:t>HSS</a:t>
            </a:r>
          </a:p>
          <a:p>
            <a:r>
              <a:rPr lang="en-US" b="1" dirty="0"/>
              <a:t>Who (will be included): </a:t>
            </a:r>
            <a:r>
              <a:rPr lang="en-US" dirty="0"/>
              <a:t>All People Living with HIV with a Current Residence in your County/Jurisdiction </a:t>
            </a:r>
          </a:p>
          <a:p>
            <a:r>
              <a:rPr lang="en-US" b="1" dirty="0"/>
              <a:t>Who (will get a file): </a:t>
            </a:r>
            <a:r>
              <a:rPr lang="en-US" dirty="0"/>
              <a:t>Health Department Managers at HIV Surveillance Jurisdictions</a:t>
            </a:r>
          </a:p>
          <a:p>
            <a:r>
              <a:rPr lang="en-US" b="1" dirty="0"/>
              <a:t>What: </a:t>
            </a:r>
            <a:r>
              <a:rPr lang="en-US" dirty="0"/>
              <a:t>Line level data in SAS and CSV file format. A data dictionary example is attached from the 2022 analysis file </a:t>
            </a:r>
          </a:p>
          <a:p>
            <a:r>
              <a:rPr lang="en-US" b="1" dirty="0"/>
              <a:t>When: </a:t>
            </a:r>
            <a:r>
              <a:rPr lang="en-US" dirty="0"/>
              <a:t>DSHS HSS will provide data in the next two weeks</a:t>
            </a:r>
          </a:p>
          <a:p>
            <a:r>
              <a:rPr lang="en-US" b="1" dirty="0"/>
              <a:t>How: </a:t>
            </a:r>
            <a:r>
              <a:rPr lang="en-US" dirty="0"/>
              <a:t>Data will be shared via </a:t>
            </a:r>
            <a:r>
              <a:rPr lang="en-US" dirty="0" err="1"/>
              <a:t>GlobalScape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D4589-BBEA-4693-8E69-A6E47938EF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82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7870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238343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7" y="2413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07132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7037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7" cy="6477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4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1" y="1857375"/>
            <a:ext cx="4405948" cy="6477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1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7851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18700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2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7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4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17407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2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7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4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7740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1" y="204946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88933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1" y="1894114"/>
            <a:ext cx="4357396" cy="43257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7" cy="6858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7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861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11594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4"/>
            <a:ext cx="5181600" cy="408005"/>
          </a:xfrm>
        </p:spPr>
        <p:txBody>
          <a:bodyPr/>
          <a:lstStyle>
            <a:lvl1pPr marL="0" indent="0" algn="l">
              <a:buNone/>
              <a:defRPr sz="1800" b="1">
                <a:solidFill>
                  <a:srgbClr val="3F576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49" y="0"/>
            <a:ext cx="5962651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1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4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2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52" r:id="rId3"/>
    <p:sldLayoutId id="2147483672" r:id="rId4"/>
    <p:sldLayoutId id="2147483673" r:id="rId5"/>
    <p:sldLayoutId id="2147483653" r:id="rId6"/>
    <p:sldLayoutId id="2147483697" r:id="rId7"/>
    <p:sldLayoutId id="2147483674" r:id="rId8"/>
    <p:sldLayoutId id="2147483702" r:id="rId9"/>
    <p:sldLayoutId id="2147483655" r:id="rId10"/>
    <p:sldLayoutId id="2147483658" r:id="rId11"/>
    <p:sldLayoutId id="2147483662" r:id="rId12"/>
    <p:sldLayoutId id="214748370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8" y="554902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  <p:sldLayoutId id="214748373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53" y="254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2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94" b="1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7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6" y="365127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3"/>
            <a:ext cx="8452659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6" y="5289194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8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drap.umn.edu/avian-influenza-bird-flu/hhs-advances-plan-produce-48-million-h5n1-vaccine-doses?utm_campaign=KHN%3A%20First%20Edition&amp;utm_medium=email&amp;_hsenc=p2ANqtz--CA2jK8NmMl4splPmaZUTbbvWTl9UdADztxwJGbZrYCxgH8BiZWvvrkA-uwFuWSYJLeYkUw2GvYoXd1HLBuTKfwyQVHA&amp;_hsmi=308404270&amp;utm_content=308404270&amp;utm_source=hs_email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B2D-65D2-44DC-8838-45073EA02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Infectious Disease Prevention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B586A0-F78E-4AF7-8975-40A913C933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1850" y="5015006"/>
            <a:ext cx="10509250" cy="1152712"/>
          </a:xfrm>
        </p:spPr>
        <p:txBody>
          <a:bodyPr>
            <a:normAutofit/>
          </a:bodyPr>
          <a:lstStyle/>
          <a:p>
            <a:pPr algn="ctr" rtl="0" fontAlgn="base"/>
            <a:r>
              <a:rPr lang="en-US" sz="1800" b="0" i="0" u="none" strike="noStrike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Joshua Hutchison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b="0" i="0" u="none" strike="noStrike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Associate Commissioner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r>
              <a:rPr lang="en-US" sz="1800" b="0" i="0" u="none" strike="noStrike" dirty="0">
                <a:solidFill>
                  <a:srgbClr val="FFFFFF"/>
                </a:solidFill>
                <a:effectLst/>
                <a:latin typeface="Verdana" panose="020B0604030504040204" pitchFamily="34" charset="0"/>
              </a:rPr>
              <a:t>Texas Department of State Health Services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ctr" rtl="0" fontAlgn="base"/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F0C44-C438-1F2F-500D-5ACE78759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DIS Grant Update</a:t>
            </a:r>
          </a:p>
          <a:p>
            <a:r>
              <a:rPr lang="en-US" dirty="0">
                <a:ea typeface="Calibri"/>
                <a:cs typeface="Calibri"/>
              </a:rPr>
              <a:t>Historical THISIS Data</a:t>
            </a:r>
          </a:p>
          <a:p>
            <a:r>
              <a:rPr lang="en-US" dirty="0">
                <a:ea typeface="Calibri"/>
                <a:cs typeface="Calibri"/>
              </a:rPr>
              <a:t>H5N1 </a:t>
            </a:r>
            <a:r>
              <a:rPr lang="en-US">
                <a:ea typeface="Calibri"/>
                <a:cs typeface="Calibri"/>
              </a:rPr>
              <a:t>Vaccine Update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196662-478C-0E98-B11D-F2FCAD3E4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7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0" y="1862096"/>
            <a:ext cx="10515600" cy="2873190"/>
          </a:xfrm>
        </p:spPr>
        <p:txBody>
          <a:bodyPr/>
          <a:lstStyle/>
          <a:p>
            <a:r>
              <a:rPr lang="en-US" dirty="0"/>
              <a:t>Historical THISIS Data</a:t>
            </a:r>
            <a:endParaRPr lang="en-US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8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0D245-A2E8-6BDF-2146-D652D6463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7" y="480257"/>
            <a:ext cx="8947935" cy="1325563"/>
          </a:xfrm>
        </p:spPr>
        <p:txBody>
          <a:bodyPr/>
          <a:lstStyle/>
          <a:p>
            <a:r>
              <a:rPr lang="en-US" dirty="0"/>
              <a:t>Historical THISIS Data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5F36EB0-46EB-7705-3DD5-2B734ADA8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236" y="1827185"/>
            <a:ext cx="8947935" cy="4550558"/>
          </a:xfrm>
        </p:spPr>
        <p:txBody>
          <a:bodyPr>
            <a:noAutofit/>
          </a:bodyPr>
          <a:lstStyle/>
          <a:p>
            <a:r>
              <a:rPr lang="en-US" dirty="0"/>
              <a:t>TB </a:t>
            </a:r>
          </a:p>
          <a:p>
            <a:pPr lvl="1"/>
            <a:r>
              <a:rPr lang="en-US" sz="2800" dirty="0"/>
              <a:t>Data will be posted on </a:t>
            </a:r>
            <a:r>
              <a:rPr lang="en-US" sz="2800" dirty="0" err="1"/>
              <a:t>GlobalScape</a:t>
            </a:r>
            <a:r>
              <a:rPr lang="en-US" sz="2800" dirty="0"/>
              <a:t> June 26, 2024 </a:t>
            </a:r>
          </a:p>
          <a:p>
            <a:pPr lvl="1"/>
            <a:r>
              <a:rPr lang="en-US" sz="2800" dirty="0"/>
              <a:t>Training for SMEs on July 10, 2024 during monthly call</a:t>
            </a:r>
          </a:p>
          <a:p>
            <a:r>
              <a:rPr lang="en-US" dirty="0"/>
              <a:t>HIV Surveillance </a:t>
            </a:r>
          </a:p>
          <a:p>
            <a:pPr lvl="1"/>
            <a:r>
              <a:rPr lang="en-US" sz="2800" dirty="0"/>
              <a:t>Data will be posted on </a:t>
            </a:r>
            <a:r>
              <a:rPr lang="en-US" sz="2800" dirty="0" err="1"/>
              <a:t>GlobalScape</a:t>
            </a:r>
            <a:r>
              <a:rPr lang="en-US" sz="2800" dirty="0"/>
              <a:t> June 24, 2024 </a:t>
            </a:r>
          </a:p>
          <a:p>
            <a:pPr lvl="1"/>
            <a:r>
              <a:rPr lang="en-US" sz="2800" dirty="0"/>
              <a:t>Training for SMEs on July 17, 2024 during monthly call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71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80" y="1862096"/>
            <a:ext cx="10515600" cy="2873190"/>
          </a:xfrm>
        </p:spPr>
        <p:txBody>
          <a:bodyPr/>
          <a:lstStyle/>
          <a:p>
            <a:r>
              <a:rPr lang="en-US" sz="6000" dirty="0">
                <a:latin typeface="Rockwell" panose="02060603020205020403" pitchFamily="18" charset="0"/>
              </a:rPr>
              <a:t>H5N1 Vaccine Update</a:t>
            </a:r>
            <a:endParaRPr lang="en-US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9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25091F-B77C-6698-29D6-3232AF85C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to Produce H5N1 Vaccine Doses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150D8B-DBA5-F57F-3EF8-3AE365B60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1C3640"/>
                </a:solidFill>
                <a:effectLst/>
              </a:rPr>
              <a:t>US Department of Health and Human Services (HHS) is moving forward with plan to produce 4.8 million doses of H5N1 avian flu vaccine for pandemic preparedness</a:t>
            </a:r>
          </a:p>
          <a:p>
            <a:r>
              <a:rPr lang="en-US" b="0" i="0" dirty="0">
                <a:solidFill>
                  <a:srgbClr val="1C3640"/>
                </a:solidFill>
                <a:effectLst/>
              </a:rPr>
              <a:t>Health officials have identified a manufacturing line at one of its manufacturing partners for fill-and-finish steps, without disrupting production of seasonal flu vaccine</a:t>
            </a:r>
            <a:endParaRPr lang="en-US" dirty="0"/>
          </a:p>
          <a:p>
            <a:r>
              <a:rPr lang="en-US" dirty="0">
                <a:hlinkClick r:id="rId2"/>
              </a:rPr>
              <a:t>HHS advances plan to produce 4.8 million H5N1 vaccine doses | CIDRAP (umn.edu)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65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CEFFA5-99FF-46CE-A84C-196607A9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98D056-086F-46DA-8A70-35C1DC9609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448914"/>
      </p:ext>
    </p:extLst>
  </p:cSld>
  <p:clrMapOvr>
    <a:masterClrMapping/>
  </p:clrMapOvr>
</p:sld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1_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F76A5E08A7BC438936AFE9168DC714" ma:contentTypeVersion="19" ma:contentTypeDescription="Create a new document." ma:contentTypeScope="" ma:versionID="47deecf55c55a1f998dfa34909086c95">
  <xsd:schema xmlns:xsd="http://www.w3.org/2001/XMLSchema" xmlns:xs="http://www.w3.org/2001/XMLSchema" xmlns:p="http://schemas.microsoft.com/office/2006/metadata/properties" xmlns:ns2="19476e14-86c3-4cd2-bb27-618342abb25c" xmlns:ns3="d853a810-d2a2-4c28-9ad9-9100c9a22e04" xmlns:ns4="a53f659a-8f35-4c3a-9481-28c2800a57e4" targetNamespace="http://schemas.microsoft.com/office/2006/metadata/properties" ma:root="true" ma:fieldsID="30c58ac072175bac8bb41a759ecfe8eb" ns2:_="" ns3:_="" ns4:_="">
    <xsd:import namespace="19476e14-86c3-4cd2-bb27-618342abb25c"/>
    <xsd:import namespace="d853a810-d2a2-4c28-9ad9-9100c9a22e04"/>
    <xsd:import namespace="a53f659a-8f35-4c3a-9481-28c2800a57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Pendingwith" minOccurs="0"/>
                <xsd:element ref="ns2:Owner" minOccurs="0"/>
                <xsd:element ref="ns2:Status" minOccurs="0"/>
                <xsd:element ref="ns2:Notes" minOccurs="0"/>
                <xsd:element ref="ns4:SharedWithUsers" minOccurs="0"/>
                <xsd:element ref="ns4:SharedWithDetails" minOccurs="0"/>
                <xsd:element ref="ns2:DueDate" minOccurs="0"/>
                <xsd:element ref="ns2:Morenot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476e14-86c3-4cd2-bb27-618342abb2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endingwith" ma:index="18" nillable="true" ma:displayName="Pending with" ma:format="Dropdown" ma:list="UserInfo" ma:SharePointGroup="0" ma:internalName="Pendingwith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ner" ma:index="19" nillable="true" ma:displayName="Owner" ma:format="Dropdown" ma:list="UserInfo" ma:SharePointGroup="0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" ma:index="20" nillable="true" ma:displayName="Status" ma:format="Dropdown" ma:internalName="Status">
      <xsd:simpleType>
        <xsd:restriction base="dms:Choice">
          <xsd:enumeration value="Approved"/>
          <xsd:enumeration value="Sent to Josh"/>
          <xsd:enumeration value="Return to Section"/>
          <xsd:enumeration value="Approved with edits"/>
          <xsd:enumeration value="Review again"/>
          <xsd:enumeration value="Discuss with Aelia"/>
        </xsd:restriction>
      </xsd:simpleType>
    </xsd:element>
    <xsd:element name="Notes" ma:index="21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DueDate" ma:index="24" nillable="true" ma:displayName="Due Date" ma:format="DateOnly" ma:internalName="DueDate">
      <xsd:simpleType>
        <xsd:restriction base="dms:DateTime"/>
      </xsd:simpleType>
    </xsd:element>
    <xsd:element name="Morenotes" ma:index="25" nillable="true" ma:displayName="More notes" ma:description="You approved this and asked questions. These are the answers to your questions about data and budget sources." ma:format="Dropdown" ma:internalName="Morenotes">
      <xsd:simpleType>
        <xsd:restriction base="dms:Note">
          <xsd:maxLength value="255"/>
        </xsd:restriction>
      </xsd:simpleType>
    </xsd:element>
    <xsd:element name="MediaServiceDateTaken" ma:index="2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f6ee641-da45-4bac-904d-3e906077f0ed}" ma:internalName="TaxCatchAll" ma:showField="CatchAllData" ma:web="a53f659a-8f35-4c3a-9481-28c2800a57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f659a-8f35-4c3a-9481-28c2800a57e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19476e14-86c3-4cd2-bb27-618342abb25c">
      <Terms xmlns="http://schemas.microsoft.com/office/infopath/2007/PartnerControls"/>
    </lcf76f155ced4ddcb4097134ff3c332f>
    <Status xmlns="19476e14-86c3-4cd2-bb27-618342abb25c" xsi:nil="true"/>
    <Pendingwith xmlns="19476e14-86c3-4cd2-bb27-618342abb25c">
      <UserInfo>
        <DisplayName/>
        <AccountId xsi:nil="true"/>
        <AccountType/>
      </UserInfo>
    </Pendingwith>
    <DueDate xmlns="19476e14-86c3-4cd2-bb27-618342abb25c" xsi:nil="true"/>
    <Notes xmlns="19476e14-86c3-4cd2-bb27-618342abb25c" xsi:nil="true"/>
    <Morenotes xmlns="19476e14-86c3-4cd2-bb27-618342abb25c" xsi:nil="true"/>
    <Owner xmlns="19476e14-86c3-4cd2-bb27-618342abb25c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EE3CEF5B-1DA9-4533-A4F2-AAED98D1AE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B4191B-D44E-4658-9909-C73B7621FF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476e14-86c3-4cd2-bb27-618342abb25c"/>
    <ds:schemaRef ds:uri="d853a810-d2a2-4c28-9ad9-9100c9a22e04"/>
    <ds:schemaRef ds:uri="a53f659a-8f35-4c3a-9481-28c2800a57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46F7B1-1401-4A6C-BF12-A9319C1C280B}">
  <ds:schemaRefs>
    <ds:schemaRef ds:uri="http://schemas.microsoft.com/office/2006/metadata/properties"/>
    <ds:schemaRef ds:uri="http://schemas.microsoft.com/office/infopath/2007/PartnerControls"/>
    <ds:schemaRef ds:uri="d853a810-d2a2-4c28-9ad9-9100c9a22e04"/>
    <ds:schemaRef ds:uri="19476e14-86c3-4cd2-bb27-618342abb2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504</TotalTime>
  <Words>347</Words>
  <Application>Microsoft Office PowerPoint</Application>
  <PresentationFormat>Widescreen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DSHS Slide Theme</vt:lpstr>
      <vt:lpstr>DSHS Slide Layout 2</vt:lpstr>
      <vt:lpstr>DSHS Slide Layout 3</vt:lpstr>
      <vt:lpstr>1_DSHS Slide Layout 2</vt:lpstr>
      <vt:lpstr>Infectious Disease Prevention</vt:lpstr>
      <vt:lpstr>Agenda</vt:lpstr>
      <vt:lpstr>Historical THISIS Data</vt:lpstr>
      <vt:lpstr>Historical THISIS Data</vt:lpstr>
      <vt:lpstr>H5N1 Vaccine Update</vt:lpstr>
      <vt:lpstr>Plans to Produce H5N1 Vaccine Doses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Cuellar,Juan  (DSHS)</cp:lastModifiedBy>
  <cp:revision>48</cp:revision>
  <dcterms:created xsi:type="dcterms:W3CDTF">2018-12-06T15:25:41Z</dcterms:created>
  <dcterms:modified xsi:type="dcterms:W3CDTF">2024-06-12T13:07:22Z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0x0101003AF76A5E08A7BC438936AFE9168DC714</vt:lpwstr>
  </property>
  <property fmtid="{D5CDD505-2E9C-101B-9397-08002B2CF9AE}" pid="3" name="_ApprovalStatus">
    <vt:i4>0</vt:i4>
  </property>
</Properties>
</file>