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3" r:id="rId5"/>
  </p:sldMasterIdLst>
  <p:notesMasterIdLst>
    <p:notesMasterId r:id="rId10"/>
  </p:notesMasterIdLst>
  <p:sldIdLst>
    <p:sldId id="2147377602" r:id="rId6"/>
    <p:sldId id="257" r:id="rId7"/>
    <p:sldId id="301" r:id="rId8"/>
    <p:sldId id="214747425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A98EC0-C567-4AA5-9490-0F40F7936D7D}" v="122" dt="2026-04-07T19:50:22.6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69020" autoAdjust="0"/>
  </p:normalViewPr>
  <p:slideViewPr>
    <p:cSldViewPr snapToGrid="0">
      <p:cViewPr varScale="1">
        <p:scale>
          <a:sx n="49" d="100"/>
          <a:sy n="49" d="100"/>
        </p:scale>
        <p:origin x="1771" y="2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lenapa,Lucille (DSHS)" userId="61e11310-8787-4f52-9abf-608495a38793" providerId="ADAL" clId="{F4A8CDD3-5202-4DA6-8EDB-617D38AEEFCB}"/>
    <pc:docChg chg="undo redo custSel addSld delSld modSld sldOrd">
      <pc:chgData name="Palenapa,Lucille (DSHS)" userId="61e11310-8787-4f52-9abf-608495a38793" providerId="ADAL" clId="{F4A8CDD3-5202-4DA6-8EDB-617D38AEEFCB}" dt="2026-04-07T19:50:18.235" v="721" actId="403"/>
      <pc:docMkLst>
        <pc:docMk/>
      </pc:docMkLst>
      <pc:sldChg chg="addSp delSp modSp mod ord modNotesTx">
        <pc:chgData name="Palenapa,Lucille (DSHS)" userId="61e11310-8787-4f52-9abf-608495a38793" providerId="ADAL" clId="{F4A8CDD3-5202-4DA6-8EDB-617D38AEEFCB}" dt="2026-04-07T19:47:18.833" v="709" actId="1076"/>
        <pc:sldMkLst>
          <pc:docMk/>
          <pc:sldMk cId="3158788436" sldId="257"/>
        </pc:sldMkLst>
        <pc:spChg chg="mod">
          <ac:chgData name="Palenapa,Lucille (DSHS)" userId="61e11310-8787-4f52-9abf-608495a38793" providerId="ADAL" clId="{F4A8CDD3-5202-4DA6-8EDB-617D38AEEFCB}" dt="2026-04-07T19:27:31.269" v="516" actId="20577"/>
          <ac:spMkLst>
            <pc:docMk/>
            <pc:sldMk cId="3158788436" sldId="257"/>
            <ac:spMk id="4" creationId="{10F5232B-4D6F-B5DB-8188-A58EC7CB13E3}"/>
          </ac:spMkLst>
        </pc:spChg>
        <pc:spChg chg="del">
          <ac:chgData name="Palenapa,Lucille (DSHS)" userId="61e11310-8787-4f52-9abf-608495a38793" providerId="ADAL" clId="{F4A8CDD3-5202-4DA6-8EDB-617D38AEEFCB}" dt="2026-04-07T19:27:01.766" v="506" actId="12084"/>
          <ac:spMkLst>
            <pc:docMk/>
            <pc:sldMk cId="3158788436" sldId="257"/>
            <ac:spMk id="5" creationId="{4434D0BE-91F1-F8CE-145E-A18BF0E65820}"/>
          </ac:spMkLst>
        </pc:spChg>
        <pc:graphicFrameChg chg="add mod modGraphic">
          <ac:chgData name="Palenapa,Lucille (DSHS)" userId="61e11310-8787-4f52-9abf-608495a38793" providerId="ADAL" clId="{F4A8CDD3-5202-4DA6-8EDB-617D38AEEFCB}" dt="2026-04-07T19:47:18.833" v="709" actId="1076"/>
          <ac:graphicFrameMkLst>
            <pc:docMk/>
            <pc:sldMk cId="3158788436" sldId="257"/>
            <ac:graphicFrameMk id="2" creationId="{85BB2FB9-9BB5-FE70-B713-8582ABB465CB}"/>
          </ac:graphicFrameMkLst>
        </pc:graphicFrameChg>
      </pc:sldChg>
      <pc:sldChg chg="modSp add mod">
        <pc:chgData name="Palenapa,Lucille (DSHS)" userId="61e11310-8787-4f52-9abf-608495a38793" providerId="ADAL" clId="{F4A8CDD3-5202-4DA6-8EDB-617D38AEEFCB}" dt="2026-04-07T19:50:18.235" v="721" actId="403"/>
        <pc:sldMkLst>
          <pc:docMk/>
          <pc:sldMk cId="4087537967" sldId="301"/>
        </pc:sldMkLst>
        <pc:spChg chg="mod">
          <ac:chgData name="Palenapa,Lucille (DSHS)" userId="61e11310-8787-4f52-9abf-608495a38793" providerId="ADAL" clId="{F4A8CDD3-5202-4DA6-8EDB-617D38AEEFCB}" dt="2026-04-07T18:48:55.936" v="57" actId="403"/>
          <ac:spMkLst>
            <pc:docMk/>
            <pc:sldMk cId="4087537967" sldId="301"/>
            <ac:spMk id="4" creationId="{162F760E-3DA5-E35E-058B-C599548E6BD9}"/>
          </ac:spMkLst>
        </pc:spChg>
        <pc:graphicFrameChg chg="mod modGraphic">
          <ac:chgData name="Palenapa,Lucille (DSHS)" userId="61e11310-8787-4f52-9abf-608495a38793" providerId="ADAL" clId="{F4A8CDD3-5202-4DA6-8EDB-617D38AEEFCB}" dt="2026-04-07T19:49:47.360" v="712"/>
          <ac:graphicFrameMkLst>
            <pc:docMk/>
            <pc:sldMk cId="4087537967" sldId="301"/>
            <ac:graphicFrameMk id="5" creationId="{D6CB4EEA-9526-1345-7AAA-89AC93502767}"/>
          </ac:graphicFrameMkLst>
        </pc:graphicFrameChg>
        <pc:graphicFrameChg chg="mod modGraphic">
          <ac:chgData name="Palenapa,Lucille (DSHS)" userId="61e11310-8787-4f52-9abf-608495a38793" providerId="ADAL" clId="{F4A8CDD3-5202-4DA6-8EDB-617D38AEEFCB}" dt="2026-04-07T19:50:18.235" v="721" actId="403"/>
          <ac:graphicFrameMkLst>
            <pc:docMk/>
            <pc:sldMk cId="4087537967" sldId="301"/>
            <ac:graphicFrameMk id="6" creationId="{926283C9-53FF-9FFF-832B-B78B3702591C}"/>
          </ac:graphicFrameMkLst>
        </pc:graphicFrameChg>
      </pc:sldChg>
      <pc:sldChg chg="modSp add mod">
        <pc:chgData name="Palenapa,Lucille (DSHS)" userId="61e11310-8787-4f52-9abf-608495a38793" providerId="ADAL" clId="{F4A8CDD3-5202-4DA6-8EDB-617D38AEEFCB}" dt="2026-04-07T19:25:08.546" v="473" actId="20577"/>
        <pc:sldMkLst>
          <pc:docMk/>
          <pc:sldMk cId="2064394556" sldId="2147377602"/>
        </pc:sldMkLst>
        <pc:spChg chg="mod">
          <ac:chgData name="Palenapa,Lucille (DSHS)" userId="61e11310-8787-4f52-9abf-608495a38793" providerId="ADAL" clId="{F4A8CDD3-5202-4DA6-8EDB-617D38AEEFCB}" dt="2026-04-07T19:25:08.546" v="473" actId="20577"/>
          <ac:spMkLst>
            <pc:docMk/>
            <pc:sldMk cId="2064394556" sldId="2147377602"/>
            <ac:spMk id="5" creationId="{90D086F3-FF1D-4845-B53E-0669602CD817}"/>
          </ac:spMkLst>
        </pc:spChg>
        <pc:spChg chg="mod">
          <ac:chgData name="Palenapa,Lucille (DSHS)" userId="61e11310-8787-4f52-9abf-608495a38793" providerId="ADAL" clId="{F4A8CDD3-5202-4DA6-8EDB-617D38AEEFCB}" dt="2026-04-07T19:24:44.147" v="468" actId="20577"/>
          <ac:spMkLst>
            <pc:docMk/>
            <pc:sldMk cId="2064394556" sldId="2147377602"/>
            <ac:spMk id="6" creationId="{5965A57D-A690-4C2A-A545-61552C16FBB0}"/>
          </ac:spMkLst>
        </pc:spChg>
        <pc:picChg chg="mod">
          <ac:chgData name="Palenapa,Lucille (DSHS)" userId="61e11310-8787-4f52-9abf-608495a38793" providerId="ADAL" clId="{F4A8CDD3-5202-4DA6-8EDB-617D38AEEFCB}" dt="2026-04-07T19:24:51.006" v="470" actId="14100"/>
          <ac:picMkLst>
            <pc:docMk/>
            <pc:sldMk cId="2064394556" sldId="2147377602"/>
            <ac:picMk id="7" creationId="{A9153A59-A932-4DA7-AEEA-CCB6F67DCFB9}"/>
          </ac:picMkLst>
        </pc:picChg>
      </pc:sldChg>
      <pc:sldChg chg="del">
        <pc:chgData name="Palenapa,Lucille (DSHS)" userId="61e11310-8787-4f52-9abf-608495a38793" providerId="ADAL" clId="{F4A8CDD3-5202-4DA6-8EDB-617D38AEEFCB}" dt="2026-04-07T19:21:31.839" v="338" actId="47"/>
        <pc:sldMkLst>
          <pc:docMk/>
          <pc:sldMk cId="2213006338" sldId="2147474250"/>
        </pc:sldMkLst>
      </pc:sldChg>
      <pc:sldChg chg="addSp delSp modSp new mod modClrScheme chgLayout">
        <pc:chgData name="Palenapa,Lucille (DSHS)" userId="61e11310-8787-4f52-9abf-608495a38793" providerId="ADAL" clId="{F4A8CDD3-5202-4DA6-8EDB-617D38AEEFCB}" dt="2026-04-07T19:25:44.829" v="481" actId="14100"/>
        <pc:sldMkLst>
          <pc:docMk/>
          <pc:sldMk cId="644519293" sldId="2147474251"/>
        </pc:sldMkLst>
        <pc:spChg chg="del">
          <ac:chgData name="Palenapa,Lucille (DSHS)" userId="61e11310-8787-4f52-9abf-608495a38793" providerId="ADAL" clId="{F4A8CDD3-5202-4DA6-8EDB-617D38AEEFCB}" dt="2026-04-07T19:12:00.889" v="109" actId="700"/>
          <ac:spMkLst>
            <pc:docMk/>
            <pc:sldMk cId="644519293" sldId="2147474251"/>
            <ac:spMk id="2" creationId="{CDA53403-C5AA-16B4-F6E6-A9F382911305}"/>
          </ac:spMkLst>
        </pc:spChg>
        <pc:spChg chg="del">
          <ac:chgData name="Palenapa,Lucille (DSHS)" userId="61e11310-8787-4f52-9abf-608495a38793" providerId="ADAL" clId="{F4A8CDD3-5202-4DA6-8EDB-617D38AEEFCB}" dt="2026-04-07T19:12:00.889" v="109" actId="700"/>
          <ac:spMkLst>
            <pc:docMk/>
            <pc:sldMk cId="644519293" sldId="2147474251"/>
            <ac:spMk id="3" creationId="{60B5D14E-5F5F-C18B-5E5F-365F77CA6657}"/>
          </ac:spMkLst>
        </pc:spChg>
        <pc:spChg chg="del mod ord">
          <ac:chgData name="Palenapa,Lucille (DSHS)" userId="61e11310-8787-4f52-9abf-608495a38793" providerId="ADAL" clId="{F4A8CDD3-5202-4DA6-8EDB-617D38AEEFCB}" dt="2026-04-07T19:12:00.889" v="109" actId="700"/>
          <ac:spMkLst>
            <pc:docMk/>
            <pc:sldMk cId="644519293" sldId="2147474251"/>
            <ac:spMk id="4" creationId="{A16F0099-9545-F199-6A8C-AE007658439B}"/>
          </ac:spMkLst>
        </pc:spChg>
        <pc:spChg chg="add mod ord">
          <ac:chgData name="Palenapa,Lucille (DSHS)" userId="61e11310-8787-4f52-9abf-608495a38793" providerId="ADAL" clId="{F4A8CDD3-5202-4DA6-8EDB-617D38AEEFCB}" dt="2026-04-07T19:25:44.829" v="481" actId="14100"/>
          <ac:spMkLst>
            <pc:docMk/>
            <pc:sldMk cId="644519293" sldId="2147474251"/>
            <ac:spMk id="5" creationId="{149A293B-2CBD-EEC0-2DEC-4CBCB556045E}"/>
          </ac:spMkLst>
        </pc:spChg>
        <pc:spChg chg="add mod">
          <ac:chgData name="Palenapa,Lucille (DSHS)" userId="61e11310-8787-4f52-9abf-608495a38793" providerId="ADAL" clId="{F4A8CDD3-5202-4DA6-8EDB-617D38AEEFCB}" dt="2026-04-07T19:15:27.105" v="259" actId="20577"/>
          <ac:spMkLst>
            <pc:docMk/>
            <pc:sldMk cId="644519293" sldId="2147474251"/>
            <ac:spMk id="8" creationId="{C2CD767E-2BE7-B232-7E2D-37076A5C561E}"/>
          </ac:spMkLst>
        </pc:spChg>
        <pc:picChg chg="add mod">
          <ac:chgData name="Palenapa,Lucille (DSHS)" userId="61e11310-8787-4f52-9abf-608495a38793" providerId="ADAL" clId="{F4A8CDD3-5202-4DA6-8EDB-617D38AEEFCB}" dt="2026-04-07T19:12:21.136" v="116" actId="14100"/>
          <ac:picMkLst>
            <pc:docMk/>
            <pc:sldMk cId="644519293" sldId="2147474251"/>
            <ac:picMk id="7" creationId="{4211D4E9-AF70-6028-A2F6-C24FFFD24208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3FB50D-AB94-41CD-8675-9A6FA8F967A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06280F1-765C-42C4-A455-CBEE59970F08}">
      <dgm:prSet/>
      <dgm:spPr/>
      <dgm:t>
        <a:bodyPr/>
        <a:lstStyle/>
        <a:p>
          <a:r>
            <a:rPr lang="en-US" dirty="0"/>
            <a:t>Texas DSHS started onboarding healthcare organizations (HCOs) for transmission of electronic case reports (</a:t>
          </a:r>
          <a:r>
            <a:rPr lang="en-US" dirty="0" err="1"/>
            <a:t>eCRs</a:t>
          </a:r>
          <a:r>
            <a:rPr lang="en-US" dirty="0"/>
            <a:t>) in 2022.</a:t>
          </a:r>
        </a:p>
      </dgm:t>
    </dgm:pt>
    <dgm:pt modelId="{1B04C6F2-F942-45D3-B59A-C2A66B3D6B58}" type="parTrans" cxnId="{E192BEDC-581A-4D59-AEA9-1662090739DC}">
      <dgm:prSet/>
      <dgm:spPr/>
      <dgm:t>
        <a:bodyPr/>
        <a:lstStyle/>
        <a:p>
          <a:endParaRPr lang="en-US"/>
        </a:p>
      </dgm:t>
    </dgm:pt>
    <dgm:pt modelId="{3602B2F3-5164-41C9-849D-FF023E531151}" type="sibTrans" cxnId="{E192BEDC-581A-4D59-AEA9-1662090739DC}">
      <dgm:prSet/>
      <dgm:spPr/>
      <dgm:t>
        <a:bodyPr/>
        <a:lstStyle/>
        <a:p>
          <a:endParaRPr lang="en-US"/>
        </a:p>
      </dgm:t>
    </dgm:pt>
    <dgm:pt modelId="{A7833169-12CE-41B5-B89E-DDA7716D6796}">
      <dgm:prSet/>
      <dgm:spPr/>
      <dgm:t>
        <a:bodyPr/>
        <a:lstStyle/>
        <a:p>
          <a:r>
            <a:rPr lang="en-US" dirty="0"/>
            <a:t>Conditions reported by eCR to Texas DSHS (</a:t>
          </a:r>
          <a:r>
            <a:rPr lang="en-US" b="1" dirty="0"/>
            <a:t>129 active conditions in eCR production</a:t>
          </a:r>
          <a:r>
            <a:rPr lang="en-US" dirty="0"/>
            <a:t>)</a:t>
          </a:r>
        </a:p>
      </dgm:t>
    </dgm:pt>
    <dgm:pt modelId="{E26C44F0-92EB-4923-94D1-E639EE31E57A}" type="parTrans" cxnId="{098E915F-D587-44D6-BFA8-43D89F04E178}">
      <dgm:prSet/>
      <dgm:spPr/>
      <dgm:t>
        <a:bodyPr/>
        <a:lstStyle/>
        <a:p>
          <a:endParaRPr lang="en-US"/>
        </a:p>
      </dgm:t>
    </dgm:pt>
    <dgm:pt modelId="{88D88B7E-2FF3-4C4A-BA23-0D939120AE51}" type="sibTrans" cxnId="{098E915F-D587-44D6-BFA8-43D89F04E178}">
      <dgm:prSet/>
      <dgm:spPr/>
      <dgm:t>
        <a:bodyPr/>
        <a:lstStyle/>
        <a:p>
          <a:endParaRPr lang="en-US"/>
        </a:p>
      </dgm:t>
    </dgm:pt>
    <dgm:pt modelId="{F27FA814-5FDF-49C1-9C8F-A4ACE9360CCD}">
      <dgm:prSet/>
      <dgm:spPr/>
      <dgm:t>
        <a:bodyPr/>
        <a:lstStyle/>
        <a:p>
          <a:r>
            <a:rPr lang="en-US"/>
            <a:t>HCOs onboarded for reporting eCRs continue to be required to parallel report.</a:t>
          </a:r>
        </a:p>
      </dgm:t>
    </dgm:pt>
    <dgm:pt modelId="{E2E06B9C-F786-4B9C-88FA-624BD68C370D}" type="parTrans" cxnId="{209EE273-8830-4917-ADAA-60DB243B24F1}">
      <dgm:prSet/>
      <dgm:spPr/>
      <dgm:t>
        <a:bodyPr/>
        <a:lstStyle/>
        <a:p>
          <a:endParaRPr lang="en-US"/>
        </a:p>
      </dgm:t>
    </dgm:pt>
    <dgm:pt modelId="{39ABE23A-39C9-4BE4-92E0-3577C0A5DB97}" type="sibTrans" cxnId="{209EE273-8830-4917-ADAA-60DB243B24F1}">
      <dgm:prSet/>
      <dgm:spPr/>
      <dgm:t>
        <a:bodyPr/>
        <a:lstStyle/>
        <a:p>
          <a:endParaRPr lang="en-US"/>
        </a:p>
      </dgm:t>
    </dgm:pt>
    <dgm:pt modelId="{AD98BEB8-2AF3-4969-BBE6-2850436B4C83}">
      <dgm:prSet/>
      <dgm:spPr/>
      <dgm:t>
        <a:bodyPr/>
        <a:lstStyle/>
        <a:p>
          <a:r>
            <a:rPr lang="en-US" dirty="0"/>
            <a:t>69 conditions in Texas National Electronic Disease Surveillance System (NEDSS)</a:t>
          </a:r>
        </a:p>
      </dgm:t>
    </dgm:pt>
    <dgm:pt modelId="{11D15FEC-CEFA-44C4-A2C6-61EE878548B8}" type="parTrans" cxnId="{AC67BB25-CDEF-43C9-BDE4-EAA78CEAC2CA}">
      <dgm:prSet/>
      <dgm:spPr/>
      <dgm:t>
        <a:bodyPr/>
        <a:lstStyle/>
        <a:p>
          <a:endParaRPr lang="en-US"/>
        </a:p>
      </dgm:t>
    </dgm:pt>
    <dgm:pt modelId="{3A873BCE-4CE8-412F-92B5-802072ADED86}" type="sibTrans" cxnId="{AC67BB25-CDEF-43C9-BDE4-EAA78CEAC2CA}">
      <dgm:prSet/>
      <dgm:spPr/>
      <dgm:t>
        <a:bodyPr/>
        <a:lstStyle/>
        <a:p>
          <a:endParaRPr lang="en-US"/>
        </a:p>
      </dgm:t>
    </dgm:pt>
    <dgm:pt modelId="{DB83AED7-5D27-4A4B-878D-A4CB7FCAD489}">
      <dgm:prSet/>
      <dgm:spPr/>
      <dgm:t>
        <a:bodyPr/>
        <a:lstStyle/>
        <a:p>
          <a:r>
            <a:rPr lang="en-US" dirty="0"/>
            <a:t>70 conditions in State Health Analytics Reporting Platform (SHARP)	</a:t>
          </a:r>
        </a:p>
      </dgm:t>
    </dgm:pt>
    <dgm:pt modelId="{60FD1193-4EF3-4623-9B6D-B686BEDAC23B}" type="parTrans" cxnId="{B346C8C6-9520-4E8B-B53B-5F32401ACD4A}">
      <dgm:prSet/>
      <dgm:spPr/>
      <dgm:t>
        <a:bodyPr/>
        <a:lstStyle/>
        <a:p>
          <a:endParaRPr lang="en-US"/>
        </a:p>
      </dgm:t>
    </dgm:pt>
    <dgm:pt modelId="{F44422F4-0539-43EB-8BFA-E90625A6514B}" type="sibTrans" cxnId="{B346C8C6-9520-4E8B-B53B-5F32401ACD4A}">
      <dgm:prSet/>
      <dgm:spPr/>
      <dgm:t>
        <a:bodyPr/>
        <a:lstStyle/>
        <a:p>
          <a:endParaRPr lang="en-US"/>
        </a:p>
      </dgm:t>
    </dgm:pt>
    <dgm:pt modelId="{76095F24-3043-4520-AF3A-9B5A79673B59}" type="pres">
      <dgm:prSet presAssocID="{363FB50D-AB94-41CD-8675-9A6FA8F967AC}" presName="linear" presStyleCnt="0">
        <dgm:presLayoutVars>
          <dgm:animLvl val="lvl"/>
          <dgm:resizeHandles val="exact"/>
        </dgm:presLayoutVars>
      </dgm:prSet>
      <dgm:spPr/>
    </dgm:pt>
    <dgm:pt modelId="{38C9CD09-217E-4C8B-9917-5263EE226A19}" type="pres">
      <dgm:prSet presAssocID="{F06280F1-765C-42C4-A455-CBEE59970F08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4EE9D47-835A-4BF1-8F0C-8F7819B3EFE9}" type="pres">
      <dgm:prSet presAssocID="{3602B2F3-5164-41C9-849D-FF023E531151}" presName="spacer" presStyleCnt="0"/>
      <dgm:spPr/>
    </dgm:pt>
    <dgm:pt modelId="{4B33B34B-A4DB-478B-940D-28FFD6FE8911}" type="pres">
      <dgm:prSet presAssocID="{A7833169-12CE-41B5-B89E-DDA7716D679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AAC7AE3-E9A9-44D1-A99C-2B6B783BF4D9}" type="pres">
      <dgm:prSet presAssocID="{A7833169-12CE-41B5-B89E-DDA7716D6796}" presName="childText" presStyleLbl="revTx" presStyleIdx="0" presStyleCnt="1">
        <dgm:presLayoutVars>
          <dgm:bulletEnabled val="1"/>
        </dgm:presLayoutVars>
      </dgm:prSet>
      <dgm:spPr/>
    </dgm:pt>
    <dgm:pt modelId="{7654C805-7844-4943-94A2-6901119600DF}" type="pres">
      <dgm:prSet presAssocID="{F27FA814-5FDF-49C1-9C8F-A4ACE9360CCD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FC700A07-2340-4811-8465-269C1E23BEF0}" type="presOf" srcId="{363FB50D-AB94-41CD-8675-9A6FA8F967AC}" destId="{76095F24-3043-4520-AF3A-9B5A79673B59}" srcOrd="0" destOrd="0" presId="urn:microsoft.com/office/officeart/2005/8/layout/vList2"/>
    <dgm:cxn modelId="{6D261B10-6FAC-4C4B-BDB7-0D06E8CD1DB8}" type="presOf" srcId="{AD98BEB8-2AF3-4969-BBE6-2850436B4C83}" destId="{BAAC7AE3-E9A9-44D1-A99C-2B6B783BF4D9}" srcOrd="0" destOrd="0" presId="urn:microsoft.com/office/officeart/2005/8/layout/vList2"/>
    <dgm:cxn modelId="{5B54051E-A710-4C8A-A62A-17BA5D2EA8C1}" type="presOf" srcId="{F27FA814-5FDF-49C1-9C8F-A4ACE9360CCD}" destId="{7654C805-7844-4943-94A2-6901119600DF}" srcOrd="0" destOrd="0" presId="urn:microsoft.com/office/officeart/2005/8/layout/vList2"/>
    <dgm:cxn modelId="{AC67BB25-CDEF-43C9-BDE4-EAA78CEAC2CA}" srcId="{A7833169-12CE-41B5-B89E-DDA7716D6796}" destId="{AD98BEB8-2AF3-4969-BBE6-2850436B4C83}" srcOrd="0" destOrd="0" parTransId="{11D15FEC-CEFA-44C4-A2C6-61EE878548B8}" sibTransId="{3A873BCE-4CE8-412F-92B5-802072ADED86}"/>
    <dgm:cxn modelId="{098E915F-D587-44D6-BFA8-43D89F04E178}" srcId="{363FB50D-AB94-41CD-8675-9A6FA8F967AC}" destId="{A7833169-12CE-41B5-B89E-DDA7716D6796}" srcOrd="1" destOrd="0" parTransId="{E26C44F0-92EB-4923-94D1-E639EE31E57A}" sibTransId="{88D88B7E-2FF3-4C4A-BA23-0D939120AE51}"/>
    <dgm:cxn modelId="{B6965A6F-6290-498A-8983-C90FE5A73F1D}" type="presOf" srcId="{F06280F1-765C-42C4-A455-CBEE59970F08}" destId="{38C9CD09-217E-4C8B-9917-5263EE226A19}" srcOrd="0" destOrd="0" presId="urn:microsoft.com/office/officeart/2005/8/layout/vList2"/>
    <dgm:cxn modelId="{209EE273-8830-4917-ADAA-60DB243B24F1}" srcId="{363FB50D-AB94-41CD-8675-9A6FA8F967AC}" destId="{F27FA814-5FDF-49C1-9C8F-A4ACE9360CCD}" srcOrd="2" destOrd="0" parTransId="{E2E06B9C-F786-4B9C-88FA-624BD68C370D}" sibTransId="{39ABE23A-39C9-4BE4-92E0-3577C0A5DB97}"/>
    <dgm:cxn modelId="{AD7C3D74-84BD-4444-9B48-07D2B12B899E}" type="presOf" srcId="{A7833169-12CE-41B5-B89E-DDA7716D6796}" destId="{4B33B34B-A4DB-478B-940D-28FFD6FE8911}" srcOrd="0" destOrd="0" presId="urn:microsoft.com/office/officeart/2005/8/layout/vList2"/>
    <dgm:cxn modelId="{08EE64A2-47B9-400B-AA5D-1B92C0AD8B68}" type="presOf" srcId="{DB83AED7-5D27-4A4B-878D-A4CB7FCAD489}" destId="{BAAC7AE3-E9A9-44D1-A99C-2B6B783BF4D9}" srcOrd="0" destOrd="1" presId="urn:microsoft.com/office/officeart/2005/8/layout/vList2"/>
    <dgm:cxn modelId="{B346C8C6-9520-4E8B-B53B-5F32401ACD4A}" srcId="{A7833169-12CE-41B5-B89E-DDA7716D6796}" destId="{DB83AED7-5D27-4A4B-878D-A4CB7FCAD489}" srcOrd="1" destOrd="0" parTransId="{60FD1193-4EF3-4623-9B6D-B686BEDAC23B}" sibTransId="{F44422F4-0539-43EB-8BFA-E90625A6514B}"/>
    <dgm:cxn modelId="{E192BEDC-581A-4D59-AEA9-1662090739DC}" srcId="{363FB50D-AB94-41CD-8675-9A6FA8F967AC}" destId="{F06280F1-765C-42C4-A455-CBEE59970F08}" srcOrd="0" destOrd="0" parTransId="{1B04C6F2-F942-45D3-B59A-C2A66B3D6B58}" sibTransId="{3602B2F3-5164-41C9-849D-FF023E531151}"/>
    <dgm:cxn modelId="{D93D0E7D-B331-48D8-8A0A-0EA8C9F24EAF}" type="presParOf" srcId="{76095F24-3043-4520-AF3A-9B5A79673B59}" destId="{38C9CD09-217E-4C8B-9917-5263EE226A19}" srcOrd="0" destOrd="0" presId="urn:microsoft.com/office/officeart/2005/8/layout/vList2"/>
    <dgm:cxn modelId="{49C8C9DB-61BC-420B-954C-9607C84A328C}" type="presParOf" srcId="{76095F24-3043-4520-AF3A-9B5A79673B59}" destId="{C4EE9D47-835A-4BF1-8F0C-8F7819B3EFE9}" srcOrd="1" destOrd="0" presId="urn:microsoft.com/office/officeart/2005/8/layout/vList2"/>
    <dgm:cxn modelId="{7B2D6767-1F68-4C73-936B-1F0D956AF420}" type="presParOf" srcId="{76095F24-3043-4520-AF3A-9B5A79673B59}" destId="{4B33B34B-A4DB-478B-940D-28FFD6FE8911}" srcOrd="2" destOrd="0" presId="urn:microsoft.com/office/officeart/2005/8/layout/vList2"/>
    <dgm:cxn modelId="{B90AF6D4-281F-4F40-9B2B-48D69951CF27}" type="presParOf" srcId="{76095F24-3043-4520-AF3A-9B5A79673B59}" destId="{BAAC7AE3-E9A9-44D1-A99C-2B6B783BF4D9}" srcOrd="3" destOrd="0" presId="urn:microsoft.com/office/officeart/2005/8/layout/vList2"/>
    <dgm:cxn modelId="{84810BBF-CA36-4DE5-8A82-DDA87D617E54}" type="presParOf" srcId="{76095F24-3043-4520-AF3A-9B5A79673B59}" destId="{7654C805-7844-4943-94A2-6901119600DF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B597910-F0FE-4A76-AC9D-52BE5FF490F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828D41D-9C69-47CB-BA0F-2571AF182D0D}">
      <dgm:prSet custT="1"/>
      <dgm:spPr/>
      <dgm:t>
        <a:bodyPr/>
        <a:lstStyle/>
        <a:p>
          <a:r>
            <a:rPr lang="en-US" sz="2400" dirty="0"/>
            <a:t>New updates just released last week</a:t>
          </a:r>
        </a:p>
      </dgm:t>
    </dgm:pt>
    <dgm:pt modelId="{D1C892EB-23DC-45AA-BCF8-4A540D4EFA49}" type="parTrans" cxnId="{70BFBAFC-9E3D-45A1-8AFF-B3929361CF60}">
      <dgm:prSet/>
      <dgm:spPr/>
      <dgm:t>
        <a:bodyPr/>
        <a:lstStyle/>
        <a:p>
          <a:endParaRPr lang="en-US" sz="2000"/>
        </a:p>
      </dgm:t>
    </dgm:pt>
    <dgm:pt modelId="{3917F26E-3248-4452-9EDF-87DBF44D7E94}" type="sibTrans" cxnId="{70BFBAFC-9E3D-45A1-8AFF-B3929361CF60}">
      <dgm:prSet/>
      <dgm:spPr/>
      <dgm:t>
        <a:bodyPr/>
        <a:lstStyle/>
        <a:p>
          <a:endParaRPr lang="en-US" sz="2000"/>
        </a:p>
      </dgm:t>
    </dgm:pt>
    <dgm:pt modelId="{1642EEDA-2B41-40A4-8513-F531B6A570E3}">
      <dgm:prSet custT="1"/>
      <dgm:spPr/>
      <dgm:t>
        <a:bodyPr/>
        <a:lstStyle/>
        <a:p>
          <a:r>
            <a:rPr lang="en-US" sz="2400" dirty="0"/>
            <a:t>Updated specs available for 50 existing conditions</a:t>
          </a:r>
        </a:p>
      </dgm:t>
    </dgm:pt>
    <dgm:pt modelId="{DC8AEDE3-D642-488D-80CD-14F7E05DCF7C}" type="parTrans" cxnId="{10DE142D-1332-430F-9301-EA0BD5B9F099}">
      <dgm:prSet/>
      <dgm:spPr/>
      <dgm:t>
        <a:bodyPr/>
        <a:lstStyle/>
        <a:p>
          <a:endParaRPr lang="en-US" sz="2000"/>
        </a:p>
      </dgm:t>
    </dgm:pt>
    <dgm:pt modelId="{B0D38C60-D80B-4046-9D8E-6B00C77F620B}" type="sibTrans" cxnId="{10DE142D-1332-430F-9301-EA0BD5B9F099}">
      <dgm:prSet/>
      <dgm:spPr/>
      <dgm:t>
        <a:bodyPr/>
        <a:lstStyle/>
        <a:p>
          <a:endParaRPr lang="en-US" sz="2000"/>
        </a:p>
      </dgm:t>
    </dgm:pt>
    <dgm:pt modelId="{DE2232A5-D2C1-4540-83C7-0C06BB91E0FD}">
      <dgm:prSet custT="1"/>
      <dgm:spPr/>
      <dgm:t>
        <a:bodyPr/>
        <a:lstStyle/>
        <a:p>
          <a:r>
            <a:rPr lang="en-US" sz="2400" dirty="0"/>
            <a:t>Total of 262 conditions now available in RCKMS (94 nationally notifiable and 168 non-notifiable conditions)</a:t>
          </a:r>
        </a:p>
      </dgm:t>
    </dgm:pt>
    <dgm:pt modelId="{54F2CFC1-813B-46D9-A303-5130EC542C0F}" type="sibTrans" cxnId="{4AF5C87C-A962-44E1-9724-949326123A24}">
      <dgm:prSet/>
      <dgm:spPr/>
      <dgm:t>
        <a:bodyPr/>
        <a:lstStyle/>
        <a:p>
          <a:endParaRPr lang="en-US" sz="2000"/>
        </a:p>
      </dgm:t>
    </dgm:pt>
    <dgm:pt modelId="{B0AF0329-7FD4-4479-B09B-5CDD370ADACA}" type="parTrans" cxnId="{4AF5C87C-A962-44E1-9724-949326123A24}">
      <dgm:prSet/>
      <dgm:spPr/>
      <dgm:t>
        <a:bodyPr/>
        <a:lstStyle/>
        <a:p>
          <a:endParaRPr lang="en-US" sz="2000"/>
        </a:p>
      </dgm:t>
    </dgm:pt>
    <dgm:pt modelId="{200B9DFA-024C-4CB8-B218-5FC56EEE9705}" type="pres">
      <dgm:prSet presAssocID="{FB597910-F0FE-4A76-AC9D-52BE5FF490FD}" presName="linear" presStyleCnt="0">
        <dgm:presLayoutVars>
          <dgm:animLvl val="lvl"/>
          <dgm:resizeHandles val="exact"/>
        </dgm:presLayoutVars>
      </dgm:prSet>
      <dgm:spPr/>
    </dgm:pt>
    <dgm:pt modelId="{0521B89C-366A-442E-A3B1-A7CC81307EE8}" type="pres">
      <dgm:prSet presAssocID="{F828D41D-9C69-47CB-BA0F-2571AF182D0D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ED79E3C-7BFA-4907-A6F1-AA04D6F80D69}" type="pres">
      <dgm:prSet presAssocID="{3917F26E-3248-4452-9EDF-87DBF44D7E94}" presName="spacer" presStyleCnt="0"/>
      <dgm:spPr/>
    </dgm:pt>
    <dgm:pt modelId="{843C439E-F164-4CE1-97AA-F04D8B3142E7}" type="pres">
      <dgm:prSet presAssocID="{1642EEDA-2B41-40A4-8513-F531B6A570E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B67F021-6BFB-42E0-9874-C589833CD9F9}" type="pres">
      <dgm:prSet presAssocID="{B0D38C60-D80B-4046-9D8E-6B00C77F620B}" presName="spacer" presStyleCnt="0"/>
      <dgm:spPr/>
    </dgm:pt>
    <dgm:pt modelId="{040B5BC9-6D47-4F4B-82C3-429B029D2AE8}" type="pres">
      <dgm:prSet presAssocID="{DE2232A5-D2C1-4540-83C7-0C06BB91E0FD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6696432B-DECE-4B62-ABD9-533B661E3019}" type="presOf" srcId="{F828D41D-9C69-47CB-BA0F-2571AF182D0D}" destId="{0521B89C-366A-442E-A3B1-A7CC81307EE8}" srcOrd="0" destOrd="0" presId="urn:microsoft.com/office/officeart/2005/8/layout/vList2"/>
    <dgm:cxn modelId="{07F3C42B-6083-49E6-A826-EB1C0810B71B}" type="presOf" srcId="{DE2232A5-D2C1-4540-83C7-0C06BB91E0FD}" destId="{040B5BC9-6D47-4F4B-82C3-429B029D2AE8}" srcOrd="0" destOrd="0" presId="urn:microsoft.com/office/officeart/2005/8/layout/vList2"/>
    <dgm:cxn modelId="{10DE142D-1332-430F-9301-EA0BD5B9F099}" srcId="{FB597910-F0FE-4A76-AC9D-52BE5FF490FD}" destId="{1642EEDA-2B41-40A4-8513-F531B6A570E3}" srcOrd="1" destOrd="0" parTransId="{DC8AEDE3-D642-488D-80CD-14F7E05DCF7C}" sibTransId="{B0D38C60-D80B-4046-9D8E-6B00C77F620B}"/>
    <dgm:cxn modelId="{4AF5C87C-A962-44E1-9724-949326123A24}" srcId="{FB597910-F0FE-4A76-AC9D-52BE5FF490FD}" destId="{DE2232A5-D2C1-4540-83C7-0C06BB91E0FD}" srcOrd="2" destOrd="0" parTransId="{B0AF0329-7FD4-4479-B09B-5CDD370ADACA}" sibTransId="{54F2CFC1-813B-46D9-A303-5130EC542C0F}"/>
    <dgm:cxn modelId="{4198BD84-1684-42A9-A4C3-BF5ED6C64A81}" type="presOf" srcId="{FB597910-F0FE-4A76-AC9D-52BE5FF490FD}" destId="{200B9DFA-024C-4CB8-B218-5FC56EEE9705}" srcOrd="0" destOrd="0" presId="urn:microsoft.com/office/officeart/2005/8/layout/vList2"/>
    <dgm:cxn modelId="{8C994CC3-DF3B-477B-8377-45AF60477DF1}" type="presOf" srcId="{1642EEDA-2B41-40A4-8513-F531B6A570E3}" destId="{843C439E-F164-4CE1-97AA-F04D8B3142E7}" srcOrd="0" destOrd="0" presId="urn:microsoft.com/office/officeart/2005/8/layout/vList2"/>
    <dgm:cxn modelId="{70BFBAFC-9E3D-45A1-8AFF-B3929361CF60}" srcId="{FB597910-F0FE-4A76-AC9D-52BE5FF490FD}" destId="{F828D41D-9C69-47CB-BA0F-2571AF182D0D}" srcOrd="0" destOrd="0" parTransId="{D1C892EB-23DC-45AA-BCF8-4A540D4EFA49}" sibTransId="{3917F26E-3248-4452-9EDF-87DBF44D7E94}"/>
    <dgm:cxn modelId="{C28EFBA8-136C-4A73-AF91-77668745AF41}" type="presParOf" srcId="{200B9DFA-024C-4CB8-B218-5FC56EEE9705}" destId="{0521B89C-366A-442E-A3B1-A7CC81307EE8}" srcOrd="0" destOrd="0" presId="urn:microsoft.com/office/officeart/2005/8/layout/vList2"/>
    <dgm:cxn modelId="{69616CF4-0C96-476A-BE42-865DF5B10D47}" type="presParOf" srcId="{200B9DFA-024C-4CB8-B218-5FC56EEE9705}" destId="{AED79E3C-7BFA-4907-A6F1-AA04D6F80D69}" srcOrd="1" destOrd="0" presId="urn:microsoft.com/office/officeart/2005/8/layout/vList2"/>
    <dgm:cxn modelId="{7B0895BD-D7EF-42E0-80EF-8751F8578F5A}" type="presParOf" srcId="{200B9DFA-024C-4CB8-B218-5FC56EEE9705}" destId="{843C439E-F164-4CE1-97AA-F04D8B3142E7}" srcOrd="2" destOrd="0" presId="urn:microsoft.com/office/officeart/2005/8/layout/vList2"/>
    <dgm:cxn modelId="{68925DC5-79C6-4BD2-BE45-26E69CBB8E29}" type="presParOf" srcId="{200B9DFA-024C-4CB8-B218-5FC56EEE9705}" destId="{1B67F021-6BFB-42E0-9874-C589833CD9F9}" srcOrd="3" destOrd="0" presId="urn:microsoft.com/office/officeart/2005/8/layout/vList2"/>
    <dgm:cxn modelId="{39D6D1E1-4F70-4F76-AE3D-6F7BC45E37A0}" type="presParOf" srcId="{200B9DFA-024C-4CB8-B218-5FC56EEE9705}" destId="{040B5BC9-6D47-4F4B-82C3-429B029D2AE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120F759-27E7-401C-B29F-A63FC6BEF6B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8C3311C-418D-46D1-95D6-12D9CA7C7045}">
      <dgm:prSet custT="1"/>
      <dgm:spPr/>
      <dgm:t>
        <a:bodyPr/>
        <a:lstStyle/>
        <a:p>
          <a:r>
            <a:rPr lang="en-US" sz="2800" dirty="0"/>
            <a:t>2 new conditions added:</a:t>
          </a:r>
        </a:p>
      </dgm:t>
    </dgm:pt>
    <dgm:pt modelId="{B2DD0688-AF60-4AF6-8370-CB5E9C6B2507}" type="parTrans" cxnId="{70EE22B3-800B-447C-A0EB-D580FAC40748}">
      <dgm:prSet/>
      <dgm:spPr/>
      <dgm:t>
        <a:bodyPr/>
        <a:lstStyle/>
        <a:p>
          <a:endParaRPr lang="en-US" sz="1100"/>
        </a:p>
      </dgm:t>
    </dgm:pt>
    <dgm:pt modelId="{A2456FD8-F1CF-4F62-B196-CF15427F8DB4}" type="sibTrans" cxnId="{70EE22B3-800B-447C-A0EB-D580FAC40748}">
      <dgm:prSet/>
      <dgm:spPr/>
      <dgm:t>
        <a:bodyPr/>
        <a:lstStyle/>
        <a:p>
          <a:endParaRPr lang="en-US" sz="1100"/>
        </a:p>
      </dgm:t>
    </dgm:pt>
    <dgm:pt modelId="{0C7ADC4F-95F2-4675-938B-386E46A8AD52}">
      <dgm:prSet custT="1"/>
      <dgm:spPr/>
      <dgm:t>
        <a:bodyPr/>
        <a:lstStyle/>
        <a:p>
          <a:r>
            <a:rPr lang="en-US" sz="2000" b="0" dirty="0"/>
            <a:t>COVID-19 Associated Pediatric Mortality</a:t>
          </a:r>
        </a:p>
      </dgm:t>
    </dgm:pt>
    <dgm:pt modelId="{99CFAECA-0801-47FC-BC47-64A323BFDEC0}" type="parTrans" cxnId="{FC86A4F4-E98E-4F01-9411-4FC1C01571A0}">
      <dgm:prSet/>
      <dgm:spPr/>
      <dgm:t>
        <a:bodyPr/>
        <a:lstStyle/>
        <a:p>
          <a:endParaRPr lang="en-US" sz="1100"/>
        </a:p>
      </dgm:t>
    </dgm:pt>
    <dgm:pt modelId="{7C53EE18-A2AE-4028-83D5-86DDDD91F731}" type="sibTrans" cxnId="{FC86A4F4-E98E-4F01-9411-4FC1C01571A0}">
      <dgm:prSet/>
      <dgm:spPr/>
      <dgm:t>
        <a:bodyPr/>
        <a:lstStyle/>
        <a:p>
          <a:endParaRPr lang="en-US" sz="1100"/>
        </a:p>
      </dgm:t>
    </dgm:pt>
    <dgm:pt modelId="{7020E9CF-62E1-4A3E-85DF-F8369C13D07F}">
      <dgm:prSet custT="1"/>
      <dgm:spPr/>
      <dgm:t>
        <a:bodyPr/>
        <a:lstStyle/>
        <a:p>
          <a:r>
            <a:rPr lang="en-US" sz="2000" b="0" dirty="0"/>
            <a:t>Soil-transmitted Helminths</a:t>
          </a:r>
        </a:p>
      </dgm:t>
    </dgm:pt>
    <dgm:pt modelId="{8935D5F4-72C3-4724-89BE-F1C908BDBA27}" type="parTrans" cxnId="{30A0090D-E9D8-489B-9888-150A12E14F7F}">
      <dgm:prSet/>
      <dgm:spPr/>
      <dgm:t>
        <a:bodyPr/>
        <a:lstStyle/>
        <a:p>
          <a:endParaRPr lang="en-US" sz="1100"/>
        </a:p>
      </dgm:t>
    </dgm:pt>
    <dgm:pt modelId="{35281BA9-6861-449D-A972-CF23E13B1B7D}" type="sibTrans" cxnId="{30A0090D-E9D8-489B-9888-150A12E14F7F}">
      <dgm:prSet/>
      <dgm:spPr/>
      <dgm:t>
        <a:bodyPr/>
        <a:lstStyle/>
        <a:p>
          <a:endParaRPr lang="en-US" sz="1100"/>
        </a:p>
      </dgm:t>
    </dgm:pt>
    <dgm:pt modelId="{417DD9E0-5096-45AF-B7D2-9B1BCCF2BB86}">
      <dgm:prSet custT="1"/>
      <dgm:spPr/>
      <dgm:t>
        <a:bodyPr/>
        <a:lstStyle/>
        <a:p>
          <a:r>
            <a:rPr lang="en-US" sz="2400" b="0" dirty="0"/>
            <a:t>Total of 129 conditions in TX production</a:t>
          </a:r>
        </a:p>
      </dgm:t>
    </dgm:pt>
    <dgm:pt modelId="{E8CE3511-8D1F-4371-B7E2-0A66551E2B14}" type="parTrans" cxnId="{88F1A36C-F980-4183-A6B6-0AE59A91348B}">
      <dgm:prSet/>
      <dgm:spPr/>
      <dgm:t>
        <a:bodyPr/>
        <a:lstStyle/>
        <a:p>
          <a:endParaRPr lang="en-US" sz="1200"/>
        </a:p>
      </dgm:t>
    </dgm:pt>
    <dgm:pt modelId="{916D2CF5-67B3-4692-9306-58C11F29497F}" type="sibTrans" cxnId="{88F1A36C-F980-4183-A6B6-0AE59A91348B}">
      <dgm:prSet/>
      <dgm:spPr/>
      <dgm:t>
        <a:bodyPr/>
        <a:lstStyle/>
        <a:p>
          <a:endParaRPr lang="en-US" sz="1200"/>
        </a:p>
      </dgm:t>
    </dgm:pt>
    <dgm:pt modelId="{91CA1255-3870-409F-B9FD-34A1F11D8B99}">
      <dgm:prSet custT="1"/>
      <dgm:spPr/>
      <dgm:t>
        <a:bodyPr/>
        <a:lstStyle/>
        <a:p>
          <a:r>
            <a:rPr lang="en-US" sz="2000" b="0" dirty="0"/>
            <a:t>69 conditions in NEDSS</a:t>
          </a:r>
        </a:p>
      </dgm:t>
    </dgm:pt>
    <dgm:pt modelId="{83E5DBEC-D868-476A-BA7F-AA6BB6EE587A}" type="parTrans" cxnId="{845362AF-AA61-42C6-9282-11BE1BD24B82}">
      <dgm:prSet/>
      <dgm:spPr/>
      <dgm:t>
        <a:bodyPr/>
        <a:lstStyle/>
        <a:p>
          <a:endParaRPr lang="en-US" sz="1200"/>
        </a:p>
      </dgm:t>
    </dgm:pt>
    <dgm:pt modelId="{00AB499E-3C54-416D-8061-9E5D65C4D59C}" type="sibTrans" cxnId="{845362AF-AA61-42C6-9282-11BE1BD24B82}">
      <dgm:prSet/>
      <dgm:spPr/>
      <dgm:t>
        <a:bodyPr/>
        <a:lstStyle/>
        <a:p>
          <a:endParaRPr lang="en-US" sz="1200"/>
        </a:p>
      </dgm:t>
    </dgm:pt>
    <dgm:pt modelId="{0D4EC6B4-A1F0-4D28-BF1C-56D79FB20753}">
      <dgm:prSet custT="1"/>
      <dgm:spPr/>
      <dgm:t>
        <a:bodyPr/>
        <a:lstStyle/>
        <a:p>
          <a:r>
            <a:rPr lang="en-US" sz="2000" b="0" dirty="0"/>
            <a:t>60 conditions in SHARP</a:t>
          </a:r>
        </a:p>
      </dgm:t>
    </dgm:pt>
    <dgm:pt modelId="{650B154C-8DCC-48A5-83CC-94AC378B1B22}" type="parTrans" cxnId="{01B4D616-A21F-4855-A11F-1888770CD277}">
      <dgm:prSet/>
      <dgm:spPr/>
      <dgm:t>
        <a:bodyPr/>
        <a:lstStyle/>
        <a:p>
          <a:endParaRPr lang="en-US" sz="1200"/>
        </a:p>
      </dgm:t>
    </dgm:pt>
    <dgm:pt modelId="{51B30A5E-F917-4A29-9948-F06BEF25B28A}" type="sibTrans" cxnId="{01B4D616-A21F-4855-A11F-1888770CD277}">
      <dgm:prSet/>
      <dgm:spPr/>
      <dgm:t>
        <a:bodyPr/>
        <a:lstStyle/>
        <a:p>
          <a:endParaRPr lang="en-US" sz="1200"/>
        </a:p>
      </dgm:t>
    </dgm:pt>
    <dgm:pt modelId="{CBC997EC-B68F-4650-9691-8D844AE3B14A}" type="pres">
      <dgm:prSet presAssocID="{B120F759-27E7-401C-B29F-A63FC6BEF6BA}" presName="linear" presStyleCnt="0">
        <dgm:presLayoutVars>
          <dgm:animLvl val="lvl"/>
          <dgm:resizeHandles val="exact"/>
        </dgm:presLayoutVars>
      </dgm:prSet>
      <dgm:spPr/>
    </dgm:pt>
    <dgm:pt modelId="{FE8ACDA0-85EE-4B9E-B5C9-8422DD272B54}" type="pres">
      <dgm:prSet presAssocID="{78C3311C-418D-46D1-95D6-12D9CA7C704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CA0F76FB-DEFF-4E42-86D3-6BD9ACF494C9}" type="pres">
      <dgm:prSet presAssocID="{78C3311C-418D-46D1-95D6-12D9CA7C7045}" presName="childText" presStyleLbl="revTx" presStyleIdx="0" presStyleCnt="2">
        <dgm:presLayoutVars>
          <dgm:bulletEnabled val="1"/>
        </dgm:presLayoutVars>
      </dgm:prSet>
      <dgm:spPr/>
    </dgm:pt>
    <dgm:pt modelId="{D1F8DAF6-D2BD-4332-A34A-8DFAB56F5E9C}" type="pres">
      <dgm:prSet presAssocID="{417DD9E0-5096-45AF-B7D2-9B1BCCF2BB8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AF83DA02-F983-4E87-9F43-6199A437EC30}" type="pres">
      <dgm:prSet presAssocID="{417DD9E0-5096-45AF-B7D2-9B1BCCF2BB86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80E21108-693C-42E8-8D90-D8E6266A6530}" type="presOf" srcId="{B120F759-27E7-401C-B29F-A63FC6BEF6BA}" destId="{CBC997EC-B68F-4650-9691-8D844AE3B14A}" srcOrd="0" destOrd="0" presId="urn:microsoft.com/office/officeart/2005/8/layout/vList2"/>
    <dgm:cxn modelId="{30A0090D-E9D8-489B-9888-150A12E14F7F}" srcId="{78C3311C-418D-46D1-95D6-12D9CA7C7045}" destId="{7020E9CF-62E1-4A3E-85DF-F8369C13D07F}" srcOrd="1" destOrd="0" parTransId="{8935D5F4-72C3-4724-89BE-F1C908BDBA27}" sibTransId="{35281BA9-6861-449D-A972-CF23E13B1B7D}"/>
    <dgm:cxn modelId="{01B4D616-A21F-4855-A11F-1888770CD277}" srcId="{417DD9E0-5096-45AF-B7D2-9B1BCCF2BB86}" destId="{0D4EC6B4-A1F0-4D28-BF1C-56D79FB20753}" srcOrd="1" destOrd="0" parTransId="{650B154C-8DCC-48A5-83CC-94AC378B1B22}" sibTransId="{51B30A5E-F917-4A29-9948-F06BEF25B28A}"/>
    <dgm:cxn modelId="{656EC630-E291-43D5-9CF6-395FE1644C3D}" type="presOf" srcId="{91CA1255-3870-409F-B9FD-34A1F11D8B99}" destId="{AF83DA02-F983-4E87-9F43-6199A437EC30}" srcOrd="0" destOrd="0" presId="urn:microsoft.com/office/officeart/2005/8/layout/vList2"/>
    <dgm:cxn modelId="{8558C944-09A5-4A9B-ACCC-86033D59437A}" type="presOf" srcId="{78C3311C-418D-46D1-95D6-12D9CA7C7045}" destId="{FE8ACDA0-85EE-4B9E-B5C9-8422DD272B54}" srcOrd="0" destOrd="0" presId="urn:microsoft.com/office/officeart/2005/8/layout/vList2"/>
    <dgm:cxn modelId="{88F1A36C-F980-4183-A6B6-0AE59A91348B}" srcId="{B120F759-27E7-401C-B29F-A63FC6BEF6BA}" destId="{417DD9E0-5096-45AF-B7D2-9B1BCCF2BB86}" srcOrd="1" destOrd="0" parTransId="{E8CE3511-8D1F-4371-B7E2-0A66551E2B14}" sibTransId="{916D2CF5-67B3-4692-9306-58C11F29497F}"/>
    <dgm:cxn modelId="{317C869B-F014-41A1-A7EB-43E275FBEA99}" type="presOf" srcId="{0C7ADC4F-95F2-4675-938B-386E46A8AD52}" destId="{CA0F76FB-DEFF-4E42-86D3-6BD9ACF494C9}" srcOrd="0" destOrd="0" presId="urn:microsoft.com/office/officeart/2005/8/layout/vList2"/>
    <dgm:cxn modelId="{845362AF-AA61-42C6-9282-11BE1BD24B82}" srcId="{417DD9E0-5096-45AF-B7D2-9B1BCCF2BB86}" destId="{91CA1255-3870-409F-B9FD-34A1F11D8B99}" srcOrd="0" destOrd="0" parTransId="{83E5DBEC-D868-476A-BA7F-AA6BB6EE587A}" sibTransId="{00AB499E-3C54-416D-8061-9E5D65C4D59C}"/>
    <dgm:cxn modelId="{B61AC5B2-6AFB-4C6D-AD89-1C65610615D6}" type="presOf" srcId="{417DD9E0-5096-45AF-B7D2-9B1BCCF2BB86}" destId="{D1F8DAF6-D2BD-4332-A34A-8DFAB56F5E9C}" srcOrd="0" destOrd="0" presId="urn:microsoft.com/office/officeart/2005/8/layout/vList2"/>
    <dgm:cxn modelId="{70EE22B3-800B-447C-A0EB-D580FAC40748}" srcId="{B120F759-27E7-401C-B29F-A63FC6BEF6BA}" destId="{78C3311C-418D-46D1-95D6-12D9CA7C7045}" srcOrd="0" destOrd="0" parTransId="{B2DD0688-AF60-4AF6-8370-CB5E9C6B2507}" sibTransId="{A2456FD8-F1CF-4F62-B196-CF15427F8DB4}"/>
    <dgm:cxn modelId="{7DB888C0-1ACC-4963-8D69-A75D1D20870D}" type="presOf" srcId="{0D4EC6B4-A1F0-4D28-BF1C-56D79FB20753}" destId="{AF83DA02-F983-4E87-9F43-6199A437EC30}" srcOrd="0" destOrd="1" presId="urn:microsoft.com/office/officeart/2005/8/layout/vList2"/>
    <dgm:cxn modelId="{20A86EDA-1CD4-4F92-97E3-86664E00AA42}" type="presOf" srcId="{7020E9CF-62E1-4A3E-85DF-F8369C13D07F}" destId="{CA0F76FB-DEFF-4E42-86D3-6BD9ACF494C9}" srcOrd="0" destOrd="1" presId="urn:microsoft.com/office/officeart/2005/8/layout/vList2"/>
    <dgm:cxn modelId="{FC86A4F4-E98E-4F01-9411-4FC1C01571A0}" srcId="{78C3311C-418D-46D1-95D6-12D9CA7C7045}" destId="{0C7ADC4F-95F2-4675-938B-386E46A8AD52}" srcOrd="0" destOrd="0" parTransId="{99CFAECA-0801-47FC-BC47-64A323BFDEC0}" sibTransId="{7C53EE18-A2AE-4028-83D5-86DDDD91F731}"/>
    <dgm:cxn modelId="{5DEC56AC-C34D-4585-914A-31C486D30F81}" type="presParOf" srcId="{CBC997EC-B68F-4650-9691-8D844AE3B14A}" destId="{FE8ACDA0-85EE-4B9E-B5C9-8422DD272B54}" srcOrd="0" destOrd="0" presId="urn:microsoft.com/office/officeart/2005/8/layout/vList2"/>
    <dgm:cxn modelId="{C1C5362F-5F70-4735-A3C8-60EDAD83DC9F}" type="presParOf" srcId="{CBC997EC-B68F-4650-9691-8D844AE3B14A}" destId="{CA0F76FB-DEFF-4E42-86D3-6BD9ACF494C9}" srcOrd="1" destOrd="0" presId="urn:microsoft.com/office/officeart/2005/8/layout/vList2"/>
    <dgm:cxn modelId="{79CB99F5-B077-451A-9280-6CEFA16198AD}" type="presParOf" srcId="{CBC997EC-B68F-4650-9691-8D844AE3B14A}" destId="{D1F8DAF6-D2BD-4332-A34A-8DFAB56F5E9C}" srcOrd="2" destOrd="0" presId="urn:microsoft.com/office/officeart/2005/8/layout/vList2"/>
    <dgm:cxn modelId="{8F2AE25A-8F36-4420-B718-81C2462CFF9B}" type="presParOf" srcId="{CBC997EC-B68F-4650-9691-8D844AE3B14A}" destId="{AF83DA02-F983-4E87-9F43-6199A437EC30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C9CD09-217E-4C8B-9917-5263EE226A19}">
      <dsp:nvSpPr>
        <dsp:cNvPr id="0" name=""/>
        <dsp:cNvSpPr/>
      </dsp:nvSpPr>
      <dsp:spPr>
        <a:xfrm>
          <a:off x="0" y="373961"/>
          <a:ext cx="9481336" cy="10740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Texas DSHS started onboarding healthcare organizations (HCOs) for transmission of electronic case reports (</a:t>
          </a:r>
          <a:r>
            <a:rPr lang="en-US" sz="2700" kern="1200" dirty="0" err="1"/>
            <a:t>eCRs</a:t>
          </a:r>
          <a:r>
            <a:rPr lang="en-US" sz="2700" kern="1200" dirty="0"/>
            <a:t>) in 2022.</a:t>
          </a:r>
        </a:p>
      </dsp:txBody>
      <dsp:txXfrm>
        <a:off x="52431" y="426392"/>
        <a:ext cx="9376474" cy="969198"/>
      </dsp:txXfrm>
    </dsp:sp>
    <dsp:sp modelId="{4B33B34B-A4DB-478B-940D-28FFD6FE8911}">
      <dsp:nvSpPr>
        <dsp:cNvPr id="0" name=""/>
        <dsp:cNvSpPr/>
      </dsp:nvSpPr>
      <dsp:spPr>
        <a:xfrm>
          <a:off x="0" y="1525781"/>
          <a:ext cx="9481336" cy="10740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Conditions reported by eCR to Texas DSHS (</a:t>
          </a:r>
          <a:r>
            <a:rPr lang="en-US" sz="2700" b="1" kern="1200" dirty="0"/>
            <a:t>129 active conditions in eCR production</a:t>
          </a:r>
          <a:r>
            <a:rPr lang="en-US" sz="2700" kern="1200" dirty="0"/>
            <a:t>)</a:t>
          </a:r>
        </a:p>
      </dsp:txBody>
      <dsp:txXfrm>
        <a:off x="52431" y="1578212"/>
        <a:ext cx="9376474" cy="969198"/>
      </dsp:txXfrm>
    </dsp:sp>
    <dsp:sp modelId="{BAAC7AE3-E9A9-44D1-A99C-2B6B783BF4D9}">
      <dsp:nvSpPr>
        <dsp:cNvPr id="0" name=""/>
        <dsp:cNvSpPr/>
      </dsp:nvSpPr>
      <dsp:spPr>
        <a:xfrm>
          <a:off x="0" y="2599841"/>
          <a:ext cx="9481336" cy="7265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1032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100" kern="1200" dirty="0"/>
            <a:t>69 conditions in Texas National Electronic Disease Surveillance System (NEDSS)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100" kern="1200" dirty="0"/>
            <a:t>70 conditions in State Health Analytics Reporting Platform (SHARP)	</a:t>
          </a:r>
        </a:p>
      </dsp:txBody>
      <dsp:txXfrm>
        <a:off x="0" y="2599841"/>
        <a:ext cx="9481336" cy="726570"/>
      </dsp:txXfrm>
    </dsp:sp>
    <dsp:sp modelId="{7654C805-7844-4943-94A2-6901119600DF}">
      <dsp:nvSpPr>
        <dsp:cNvPr id="0" name=""/>
        <dsp:cNvSpPr/>
      </dsp:nvSpPr>
      <dsp:spPr>
        <a:xfrm>
          <a:off x="0" y="3326411"/>
          <a:ext cx="9481336" cy="10740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HCOs onboarded for reporting eCRs continue to be required to parallel report.</a:t>
          </a:r>
        </a:p>
      </dsp:txBody>
      <dsp:txXfrm>
        <a:off x="52431" y="3378842"/>
        <a:ext cx="9376474" cy="9691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21B89C-366A-442E-A3B1-A7CC81307EE8}">
      <dsp:nvSpPr>
        <dsp:cNvPr id="0" name=""/>
        <dsp:cNvSpPr/>
      </dsp:nvSpPr>
      <dsp:spPr>
        <a:xfrm>
          <a:off x="0" y="652"/>
          <a:ext cx="4344072" cy="14419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New updates just released last week</a:t>
          </a:r>
        </a:p>
      </dsp:txBody>
      <dsp:txXfrm>
        <a:off x="70388" y="71040"/>
        <a:ext cx="4203296" cy="1301134"/>
      </dsp:txXfrm>
    </dsp:sp>
    <dsp:sp modelId="{843C439E-F164-4CE1-97AA-F04D8B3142E7}">
      <dsp:nvSpPr>
        <dsp:cNvPr id="0" name=""/>
        <dsp:cNvSpPr/>
      </dsp:nvSpPr>
      <dsp:spPr>
        <a:xfrm>
          <a:off x="0" y="1454713"/>
          <a:ext cx="4344072" cy="14419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Updated specs available for 50 existing conditions</a:t>
          </a:r>
        </a:p>
      </dsp:txBody>
      <dsp:txXfrm>
        <a:off x="70388" y="1525101"/>
        <a:ext cx="4203296" cy="1301134"/>
      </dsp:txXfrm>
    </dsp:sp>
    <dsp:sp modelId="{040B5BC9-6D47-4F4B-82C3-429B029D2AE8}">
      <dsp:nvSpPr>
        <dsp:cNvPr id="0" name=""/>
        <dsp:cNvSpPr/>
      </dsp:nvSpPr>
      <dsp:spPr>
        <a:xfrm>
          <a:off x="0" y="2908774"/>
          <a:ext cx="4344072" cy="14419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Total of 262 conditions now available in RCKMS (94 nationally notifiable and 168 non-notifiable conditions)</a:t>
          </a:r>
        </a:p>
      </dsp:txBody>
      <dsp:txXfrm>
        <a:off x="70388" y="2979162"/>
        <a:ext cx="4203296" cy="13011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8ACDA0-85EE-4B9E-B5C9-8422DD272B54}">
      <dsp:nvSpPr>
        <dsp:cNvPr id="0" name=""/>
        <dsp:cNvSpPr/>
      </dsp:nvSpPr>
      <dsp:spPr>
        <a:xfrm>
          <a:off x="0" y="23589"/>
          <a:ext cx="4344072" cy="1141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2 new conditions added:</a:t>
          </a:r>
        </a:p>
      </dsp:txBody>
      <dsp:txXfrm>
        <a:off x="55744" y="79333"/>
        <a:ext cx="4232584" cy="1030432"/>
      </dsp:txXfrm>
    </dsp:sp>
    <dsp:sp modelId="{CA0F76FB-DEFF-4E42-86D3-6BD9ACF494C9}">
      <dsp:nvSpPr>
        <dsp:cNvPr id="0" name=""/>
        <dsp:cNvSpPr/>
      </dsp:nvSpPr>
      <dsp:spPr>
        <a:xfrm>
          <a:off x="0" y="1165509"/>
          <a:ext cx="4344072" cy="1010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924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b="0" kern="1200" dirty="0"/>
            <a:t>COVID-19 Associated Pediatric Mortality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b="0" kern="1200" dirty="0"/>
            <a:t>Soil-transmitted Helminths</a:t>
          </a:r>
        </a:p>
      </dsp:txBody>
      <dsp:txXfrm>
        <a:off x="0" y="1165509"/>
        <a:ext cx="4344072" cy="1010160"/>
      </dsp:txXfrm>
    </dsp:sp>
    <dsp:sp modelId="{D1F8DAF6-D2BD-4332-A34A-8DFAB56F5E9C}">
      <dsp:nvSpPr>
        <dsp:cNvPr id="0" name=""/>
        <dsp:cNvSpPr/>
      </dsp:nvSpPr>
      <dsp:spPr>
        <a:xfrm>
          <a:off x="0" y="2175669"/>
          <a:ext cx="4344072" cy="1141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dirty="0"/>
            <a:t>Total of 129 conditions in TX production</a:t>
          </a:r>
        </a:p>
      </dsp:txBody>
      <dsp:txXfrm>
        <a:off x="55744" y="2231413"/>
        <a:ext cx="4232584" cy="1030432"/>
      </dsp:txXfrm>
    </dsp:sp>
    <dsp:sp modelId="{AF83DA02-F983-4E87-9F43-6199A437EC30}">
      <dsp:nvSpPr>
        <dsp:cNvPr id="0" name=""/>
        <dsp:cNvSpPr/>
      </dsp:nvSpPr>
      <dsp:spPr>
        <a:xfrm>
          <a:off x="0" y="3317589"/>
          <a:ext cx="4344072" cy="1010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924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b="0" kern="1200" dirty="0"/>
            <a:t>69 conditions in NEDSS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b="0" kern="1200" dirty="0"/>
            <a:t>60 conditions in SHARP</a:t>
          </a:r>
        </a:p>
      </dsp:txBody>
      <dsp:txXfrm>
        <a:off x="0" y="3317589"/>
        <a:ext cx="4344072" cy="10101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FBAC0-6B54-4913-ADFB-89EB90FCD47F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D9A8E0-CB54-47B2-928E-72DF4908D8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315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16401-F6BC-420C-A6A6-2F5071CC1DD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9027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~139 active RCKMS conditions</a:t>
            </a:r>
          </a:p>
          <a:p>
            <a:r>
              <a:rPr lang="en-US" dirty="0"/>
              <a:t>~79 conditions active in NEDSS</a:t>
            </a:r>
          </a:p>
          <a:p>
            <a:r>
              <a:rPr lang="en-US" dirty="0"/>
              <a:t>1,400 to 1,500 facilities onboarded with DSHS</a:t>
            </a:r>
          </a:p>
          <a:p>
            <a:endParaRPr lang="en-US" dirty="0"/>
          </a:p>
          <a:p>
            <a:r>
              <a:rPr lang="en-US" dirty="0" err="1"/>
              <a:t>eICR</a:t>
            </a:r>
            <a:r>
              <a:rPr lang="en-US" dirty="0"/>
              <a:t> content and format is standardized and universal - it is not tailored for any specific condition being reported. </a:t>
            </a:r>
          </a:p>
          <a:p>
            <a:r>
              <a:rPr lang="en-US" dirty="0"/>
              <a:t>The report content has bee predetermined at the federal/national-level and requirements are established in the federal registrar.</a:t>
            </a:r>
          </a:p>
          <a:p>
            <a:r>
              <a:rPr lang="en-US" dirty="0"/>
              <a:t>Data found 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An agencywide workgroup is currently being established to develop consensus on criteria, policy, legislation, potential barriers, and solutions essential for release of these HCOs from parallel reporting.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AB03C-EE9A-49B8-95A5-28C5471F088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01576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D9A8E0-CB54-47B2-928E-72DF4908D80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35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7C08E-E5FC-4F14-993F-305CF8A4FD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1A4A68-A372-48AB-B631-1614C79BF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CA9E3A-2C8F-4B3B-9A0B-7509F7A3C7B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26A655AA-EB69-4406-B886-8905A4234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71918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>
  <p:cSld name="Section Header">
    <p:bg>
      <p:bgPr>
        <a:gradFill>
          <a:gsLst>
            <a:gs pos="0">
              <a:srgbClr val="005CB9"/>
            </a:gs>
            <a:gs pos="35000">
              <a:srgbClr val="005CB9"/>
            </a:gs>
            <a:gs pos="100000">
              <a:srgbClr val="1F4E7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title="&quot;&quot;">
            <a:extLst>
              <a:ext uri="{FF2B5EF4-FFF2-40B4-BE49-F238E27FC236}">
                <a16:creationId xmlns:a16="http://schemas.microsoft.com/office/drawing/2014/main" id="{4640CF87-8DF6-4C8B-97AA-9ABBA6BC43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614"/>
          <a:stretch/>
        </p:blipFill>
        <p:spPr>
          <a:xfrm>
            <a:off x="1" y="6014859"/>
            <a:ext cx="12192000" cy="843141"/>
          </a:xfrm>
          <a:prstGeom prst="rect">
            <a:avLst/>
          </a:prstGeom>
          <a:ln>
            <a:noFill/>
          </a:ln>
        </p:spPr>
      </p:pic>
      <p:cxnSp>
        <p:nvCxnSpPr>
          <p:cNvPr id="8" name="Straight Connector 22" title="&quot; &quot;">
            <a:extLst>
              <a:ext uri="{FF2B5EF4-FFF2-40B4-BE49-F238E27FC236}">
                <a16:creationId xmlns:a16="http://schemas.microsoft.com/office/drawing/2014/main" id="{D13F4D1B-EF1A-49B9-B402-0B004EF26F3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0" y="5997388"/>
            <a:ext cx="12192000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title="Texas Department of State Health Services logo">
            <a:extLst>
              <a:ext uri="{FF2B5EF4-FFF2-40B4-BE49-F238E27FC236}">
                <a16:creationId xmlns:a16="http://schemas.microsoft.com/office/drawing/2014/main" id="{CBA3BA64-CAE0-4BE1-AAB8-D83A5CA4B1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2" y="5979918"/>
            <a:ext cx="3236672" cy="8728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E3F76AE-A06E-4432-81ED-28CBF6FB1A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860611"/>
            <a:ext cx="10515600" cy="2873190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SLIDE	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9E720B-E25C-49B3-978B-6706735DD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887608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32FE2D-EC07-4B38-9F3D-0808B11B0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96225" y="6288648"/>
            <a:ext cx="4114800" cy="365125"/>
          </a:xfrm>
        </p:spPr>
        <p:txBody>
          <a:bodyPr anchor="b" anchorCtr="1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485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SHS Log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30FFC8C-FFA4-4B32-A71B-6DF399E157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9" b="8164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cxnSp>
        <p:nvCxnSpPr>
          <p:cNvPr id="8" name="Straight Connector 22" title="&quot; &quot;">
            <a:extLst>
              <a:ext uri="{FF2B5EF4-FFF2-40B4-BE49-F238E27FC236}">
                <a16:creationId xmlns:a16="http://schemas.microsoft.com/office/drawing/2014/main" id="{B0F96CC1-470A-4CE3-9A55-CB49B5FCDE6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0" y="171256"/>
            <a:ext cx="12192000" cy="0"/>
          </a:xfrm>
          <a:prstGeom prst="line">
            <a:avLst/>
          </a:prstGeom>
          <a:ln w="762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title="Texas Department of State Health Services logo">
            <a:extLst>
              <a:ext uri="{FF2B5EF4-FFF2-40B4-BE49-F238E27FC236}">
                <a16:creationId xmlns:a16="http://schemas.microsoft.com/office/drawing/2014/main" id="{A2B8BECE-B9F2-4BF8-901C-9069CB22B8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1715" y="2096908"/>
            <a:ext cx="9888569" cy="266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8245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0BEEF-7C50-B784-3BC8-24387E3BC9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67B785-2817-63F3-1833-476025F55E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2AF94D-8876-D827-275C-FEBB0E56E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8651D-5428-4B84-AB9B-4121E92023AE}" type="datetime1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46A2AB-A258-484B-61F7-39AF53134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C91934-A187-125E-F769-029B8A075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A9E3A-2C8F-4B3B-9A0B-7509F7A3C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0145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CA0034-A29B-41C8-8050-85AE27DBE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22" title="&quot; &quot;">
            <a:extLst>
              <a:ext uri="{FF2B5EF4-FFF2-40B4-BE49-F238E27FC236}">
                <a16:creationId xmlns:a16="http://schemas.microsoft.com/office/drawing/2014/main" id="{D77F26A8-E80E-47FF-A4E8-5DC6A4DF9AED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1" y="6647575"/>
            <a:ext cx="2209799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11381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7C08E-E5FC-4F14-993F-305CF8A4FD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1A4A68-A372-48AB-B631-1614C79BF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26A655AA-EB69-4406-B886-8905A4234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642680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B89CE3-59F3-4862-823A-0FEB939B00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05863" y="1825625"/>
            <a:ext cx="4344072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0462D6-05EC-42BC-90B3-E1244B6825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09728" y="1825625"/>
            <a:ext cx="4344072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6FFCB7-78F2-42A0-B3F8-7C78139E9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244305F-9E51-4C97-993B-6CFA7BD87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697491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2FF2B2-B59F-4D5B-A313-235F016BE5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27564" y="1857375"/>
            <a:ext cx="4405946" cy="6477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7BA152-9EDA-4028-9FB3-1B5DFCFAC5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327563" y="2505075"/>
            <a:ext cx="440594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FF0849-E536-4C9C-A18E-53D9F5C3EF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9440" y="1857375"/>
            <a:ext cx="4405948" cy="6477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BC04F7-725C-41F9-A8AE-514B613376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9440" y="2505075"/>
            <a:ext cx="440594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B873F2-787E-4D79-B474-995E13D0B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AF102D7-3CF1-4506-A572-0F149F76C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055751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034204-8D8F-4BBA-A894-01CA67052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A279DC7-45CD-4962-BAF3-9EA0BFF1F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985919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CA0034-A29B-41C8-8050-85AE27DBE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D41109-E4E8-4F1B-8F73-C7512A5AFE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1" t="11802" r="75174" b="3720"/>
          <a:stretch/>
        </p:blipFill>
        <p:spPr>
          <a:xfrm>
            <a:off x="1" y="0"/>
            <a:ext cx="2209799" cy="6858000"/>
          </a:xfrm>
          <a:prstGeom prst="rect">
            <a:avLst/>
          </a:prstGeom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B8D643E-9023-4501-A748-7AE3454331FD}"/>
              </a:ext>
            </a:extLst>
          </p:cNvPr>
          <p:cNvSpPr/>
          <p:nvPr userDrawn="1"/>
        </p:nvSpPr>
        <p:spPr>
          <a:xfrm>
            <a:off x="0" y="6647575"/>
            <a:ext cx="2209800" cy="210425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2DFC1C-47D0-4238-9973-F9E27DC563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04" y="5289192"/>
            <a:ext cx="1598591" cy="1147959"/>
          </a:xfrm>
          <a:prstGeom prst="rect">
            <a:avLst/>
          </a:prstGeom>
        </p:spPr>
      </p:pic>
      <p:cxnSp>
        <p:nvCxnSpPr>
          <p:cNvPr id="8" name="Straight Connector 22" title="&quot; &quot;">
            <a:extLst>
              <a:ext uri="{FF2B5EF4-FFF2-40B4-BE49-F238E27FC236}">
                <a16:creationId xmlns:a16="http://schemas.microsoft.com/office/drawing/2014/main" id="{D77F26A8-E80E-47FF-A4E8-5DC6A4DF9AED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1" y="6647575"/>
            <a:ext cx="2209799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7F793-1857-4684-9922-D6742A64826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413000" y="409575"/>
            <a:ext cx="9472613" cy="56896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97467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CA0034-A29B-41C8-8050-85AE27DBE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D41109-E4E8-4F1B-8F73-C7512A5AFE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1" t="11802" r="75174" b="3720"/>
          <a:stretch/>
        </p:blipFill>
        <p:spPr>
          <a:xfrm>
            <a:off x="1" y="0"/>
            <a:ext cx="2209799" cy="6858000"/>
          </a:xfrm>
          <a:prstGeom prst="rect">
            <a:avLst/>
          </a:prstGeom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B8D643E-9023-4501-A748-7AE3454331FD}"/>
              </a:ext>
            </a:extLst>
          </p:cNvPr>
          <p:cNvSpPr/>
          <p:nvPr userDrawn="1"/>
        </p:nvSpPr>
        <p:spPr>
          <a:xfrm>
            <a:off x="0" y="6647575"/>
            <a:ext cx="2209800" cy="210425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2DFC1C-47D0-4238-9973-F9E27DC563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04" y="5289192"/>
            <a:ext cx="1598591" cy="1147959"/>
          </a:xfrm>
          <a:prstGeom prst="rect">
            <a:avLst/>
          </a:prstGeom>
        </p:spPr>
      </p:pic>
      <p:cxnSp>
        <p:nvCxnSpPr>
          <p:cNvPr id="8" name="Straight Connector 22" title="&quot; &quot;">
            <a:extLst>
              <a:ext uri="{FF2B5EF4-FFF2-40B4-BE49-F238E27FC236}">
                <a16:creationId xmlns:a16="http://schemas.microsoft.com/office/drawing/2014/main" id="{D77F26A8-E80E-47FF-A4E8-5DC6A4DF9AED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1" y="6647575"/>
            <a:ext cx="2209799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7070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B89CE3-59F3-4862-823A-0FEB939B00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05863" y="1825625"/>
            <a:ext cx="4344072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0462D6-05EC-42BC-90B3-E1244B6825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09728" y="1825625"/>
            <a:ext cx="4344072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6FFCB7-78F2-42A0-B3F8-7C78139E9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CA9E3A-2C8F-4B3B-9A0B-7509F7A3C7B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244305F-9E51-4C97-993B-6CFA7BD87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841695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22B5D5-FCFF-42FF-AE3D-76CF37FAAA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77890" y="204946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7AA98-2AF5-4BC2-9262-C4B6AFB91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1784" y="2049463"/>
            <a:ext cx="4932016" cy="38115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C68D7E-257E-4871-AF53-6BBE721E8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A0B201C-AA90-47D5-96C6-0D8499E36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57312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34D9B1-AB0A-4034-96D1-1272B15D79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86000" y="1894114"/>
            <a:ext cx="4357396" cy="432571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9CA2B5-7745-4EE4-AA6B-4C04515407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83355" y="1"/>
            <a:ext cx="5408646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0E3C69-5B65-4D5C-9592-62EF77FDD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BB432F0-4273-4145-92A4-EE447DB13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0" y="365125"/>
            <a:ext cx="4357397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2285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D3D943-9064-4951-B936-9F56B4BCBC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C0C536-92FC-4E64-9194-22969EFD7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B27D1-BF3D-4ED3-8A08-CC7E8DE90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D19A5C61-4DCC-422D-B66E-7FA5A8D32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84959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2FF2B2-B59F-4D5B-A313-235F016BE5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27564" y="1857375"/>
            <a:ext cx="4405946" cy="6477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7BA152-9EDA-4028-9FB3-1B5DFCFAC5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327563" y="2505075"/>
            <a:ext cx="440594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FF0849-E536-4C9C-A18E-53D9F5C3EF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9440" y="1857375"/>
            <a:ext cx="4405948" cy="6477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BC04F7-725C-41F9-A8AE-514B613376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9440" y="2505075"/>
            <a:ext cx="440594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B873F2-787E-4D79-B474-995E13D0B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CA9E3A-2C8F-4B3B-9A0B-7509F7A3C7B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AF102D7-3CF1-4506-A572-0F149F76C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30703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034204-8D8F-4BBA-A894-01CA67052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CA9E3A-2C8F-4B3B-9A0B-7509F7A3C7B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A279DC7-45CD-4962-BAF3-9EA0BFF1F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08994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CA0034-A29B-41C8-8050-85AE27DBE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CA9E3A-2C8F-4B3B-9A0B-7509F7A3C7BF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D41109-E4E8-4F1B-8F73-C7512A5AFE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1" t="11802" r="75174" b="3720"/>
          <a:stretch/>
        </p:blipFill>
        <p:spPr>
          <a:xfrm>
            <a:off x="1" y="0"/>
            <a:ext cx="2209799" cy="6858000"/>
          </a:xfrm>
          <a:prstGeom prst="rect">
            <a:avLst/>
          </a:prstGeom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B8D643E-9023-4501-A748-7AE3454331FD}"/>
              </a:ext>
            </a:extLst>
          </p:cNvPr>
          <p:cNvSpPr/>
          <p:nvPr/>
        </p:nvSpPr>
        <p:spPr>
          <a:xfrm>
            <a:off x="0" y="6647575"/>
            <a:ext cx="2209800" cy="210425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2DFC1C-47D0-4238-9973-F9E27DC563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04" y="5289192"/>
            <a:ext cx="1598591" cy="1147959"/>
          </a:xfrm>
          <a:prstGeom prst="rect">
            <a:avLst/>
          </a:prstGeom>
        </p:spPr>
      </p:pic>
      <p:cxnSp>
        <p:nvCxnSpPr>
          <p:cNvPr id="8" name="Straight Connector 22" title="&quot; &quot;">
            <a:extLst>
              <a:ext uri="{FF2B5EF4-FFF2-40B4-BE49-F238E27FC236}">
                <a16:creationId xmlns:a16="http://schemas.microsoft.com/office/drawing/2014/main" id="{D77F26A8-E80E-47FF-A4E8-5DC6A4DF9AE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" y="6647575"/>
            <a:ext cx="2209799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7F793-1857-4684-9922-D6742A64826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413000" y="409575"/>
            <a:ext cx="9472613" cy="568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52393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CA0034-A29B-41C8-8050-85AE27DBE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CA9E3A-2C8F-4B3B-9A0B-7509F7A3C7BF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D41109-E4E8-4F1B-8F73-C7512A5AFE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1" t="11802" r="75174" b="3720"/>
          <a:stretch/>
        </p:blipFill>
        <p:spPr>
          <a:xfrm>
            <a:off x="1" y="0"/>
            <a:ext cx="2209799" cy="6858000"/>
          </a:xfrm>
          <a:prstGeom prst="rect">
            <a:avLst/>
          </a:prstGeom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B8D643E-9023-4501-A748-7AE3454331FD}"/>
              </a:ext>
            </a:extLst>
          </p:cNvPr>
          <p:cNvSpPr/>
          <p:nvPr/>
        </p:nvSpPr>
        <p:spPr>
          <a:xfrm>
            <a:off x="0" y="6647575"/>
            <a:ext cx="2209800" cy="210425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2DFC1C-47D0-4238-9973-F9E27DC563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04" y="5289192"/>
            <a:ext cx="1598591" cy="1147959"/>
          </a:xfrm>
          <a:prstGeom prst="rect">
            <a:avLst/>
          </a:prstGeom>
        </p:spPr>
      </p:pic>
      <p:cxnSp>
        <p:nvCxnSpPr>
          <p:cNvPr id="8" name="Straight Connector 22" title="&quot; &quot;">
            <a:extLst>
              <a:ext uri="{FF2B5EF4-FFF2-40B4-BE49-F238E27FC236}">
                <a16:creationId xmlns:a16="http://schemas.microsoft.com/office/drawing/2014/main" id="{D77F26A8-E80E-47FF-A4E8-5DC6A4DF9AE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" y="6647575"/>
            <a:ext cx="2209799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2839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22B5D5-FCFF-42FF-AE3D-76CF37FAAA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77890" y="204946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7AA98-2AF5-4BC2-9262-C4B6AFB91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1784" y="2049463"/>
            <a:ext cx="4932016" cy="38115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C68D7E-257E-4871-AF53-6BBE721E8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CA9E3A-2C8F-4B3B-9A0B-7509F7A3C7B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A0B201C-AA90-47D5-96C6-0D8499E36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38903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34D9B1-AB0A-4034-96D1-1272B15D79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86000" y="1894114"/>
            <a:ext cx="4357396" cy="432571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9CA2B5-7745-4EE4-AA6B-4C04515407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83355" y="1"/>
            <a:ext cx="5408646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0E3C69-5B65-4D5C-9592-62EF77FDD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CA9E3A-2C8F-4B3B-9A0B-7509F7A3C7B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BB432F0-4273-4145-92A4-EE447DB13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0" y="365125"/>
            <a:ext cx="4357397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04866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D3D943-9064-4951-B936-9F56B4BCBC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C0C536-92FC-4E64-9194-22969EFD7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B27D1-BF3D-4ED3-8A08-CC7E8DE90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CA9E3A-2C8F-4B3B-9A0B-7509F7A3C7B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D19A5C61-4DCC-422D-B66E-7FA5A8D32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11241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title="&quot;&quot;">
            <a:extLst>
              <a:ext uri="{FF2B5EF4-FFF2-40B4-BE49-F238E27FC236}">
                <a16:creationId xmlns:a16="http://schemas.microsoft.com/office/drawing/2014/main" id="{7620AFCD-4C7A-490F-B4EC-1E8A313F49F9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1" t="11802" r="75174" b="3720"/>
          <a:stretch/>
        </p:blipFill>
        <p:spPr>
          <a:xfrm>
            <a:off x="1" y="-150876"/>
            <a:ext cx="2209799" cy="6858000"/>
          </a:xfrm>
          <a:prstGeom prst="rect">
            <a:avLst/>
          </a:prstGeom>
          <a:ln>
            <a:noFill/>
          </a:ln>
        </p:spPr>
      </p:pic>
      <p:sp>
        <p:nvSpPr>
          <p:cNvPr id="8" name="Pentagon 9" title="&quot;&quot;">
            <a:extLst>
              <a:ext uri="{FF2B5EF4-FFF2-40B4-BE49-F238E27FC236}">
                <a16:creationId xmlns:a16="http://schemas.microsoft.com/office/drawing/2014/main" id="{28070A9E-BB8B-4EB5-A97A-72B95557EE0B}"/>
              </a:ext>
            </a:extLst>
          </p:cNvPr>
          <p:cNvSpPr/>
          <p:nvPr/>
        </p:nvSpPr>
        <p:spPr>
          <a:xfrm>
            <a:off x="231140" y="1454536"/>
            <a:ext cx="11157734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  <p:cxnSp>
        <p:nvCxnSpPr>
          <p:cNvPr id="9" name="Straight Connector 22" title="&quot; &quot;">
            <a:extLst>
              <a:ext uri="{FF2B5EF4-FFF2-40B4-BE49-F238E27FC236}">
                <a16:creationId xmlns:a16="http://schemas.microsoft.com/office/drawing/2014/main" id="{3868AE59-EB1E-4C7C-9634-491E3BC80F7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" y="6647575"/>
            <a:ext cx="2209799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 title="&quot;&quot;">
            <a:extLst>
              <a:ext uri="{FF2B5EF4-FFF2-40B4-BE49-F238E27FC236}">
                <a16:creationId xmlns:a16="http://schemas.microsoft.com/office/drawing/2014/main" id="{4D4A2005-8354-4C11-9408-7FFA3C38C317}"/>
              </a:ext>
            </a:extLst>
          </p:cNvPr>
          <p:cNvSpPr/>
          <p:nvPr/>
        </p:nvSpPr>
        <p:spPr>
          <a:xfrm>
            <a:off x="0" y="6647575"/>
            <a:ext cx="2209800" cy="210425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6B789B8-5CE2-4A8E-A3CF-6573D3979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5864" y="365126"/>
            <a:ext cx="8987560" cy="9997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BE2A73-A47F-4628-B24D-71BF9CA2E7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05864" y="1845638"/>
            <a:ext cx="8914408" cy="43768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title="Texas Department of State Health Services logo">
            <a:extLst>
              <a:ext uri="{FF2B5EF4-FFF2-40B4-BE49-F238E27FC236}">
                <a16:creationId xmlns:a16="http://schemas.microsoft.com/office/drawing/2014/main" id="{25AFC768-FDBA-4F71-84A8-646DFECB7BF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2" y="5312052"/>
            <a:ext cx="1598591" cy="1147959"/>
          </a:xfrm>
          <a:prstGeom prst="rect">
            <a:avLst/>
          </a:prstGeom>
        </p:spPr>
      </p:pic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258A82E9-29F0-4669-AE6A-42B92398A5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CA9E3A-2C8F-4B3B-9A0B-7509F7A3C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668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rgbClr val="003087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title="&quot;&quot;">
            <a:extLst>
              <a:ext uri="{FF2B5EF4-FFF2-40B4-BE49-F238E27FC236}">
                <a16:creationId xmlns:a16="http://schemas.microsoft.com/office/drawing/2014/main" id="{7620AFCD-4C7A-490F-B4EC-1E8A313F49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1" t="11802" r="75174" b="3720"/>
          <a:stretch/>
        </p:blipFill>
        <p:spPr>
          <a:xfrm>
            <a:off x="1" y="0"/>
            <a:ext cx="2209799" cy="6858000"/>
          </a:xfrm>
          <a:prstGeom prst="rect">
            <a:avLst/>
          </a:prstGeom>
          <a:ln>
            <a:noFill/>
          </a:ln>
        </p:spPr>
      </p:pic>
      <p:sp>
        <p:nvSpPr>
          <p:cNvPr id="8" name="Pentagon 9" title="&quot;&quot;">
            <a:extLst>
              <a:ext uri="{FF2B5EF4-FFF2-40B4-BE49-F238E27FC236}">
                <a16:creationId xmlns:a16="http://schemas.microsoft.com/office/drawing/2014/main" id="{28070A9E-BB8B-4EB5-A97A-72B95557EE0B}"/>
              </a:ext>
            </a:extLst>
          </p:cNvPr>
          <p:cNvSpPr/>
          <p:nvPr userDrawn="1"/>
        </p:nvSpPr>
        <p:spPr>
          <a:xfrm>
            <a:off x="196066" y="1684927"/>
            <a:ext cx="11157734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  <p:cxnSp>
        <p:nvCxnSpPr>
          <p:cNvPr id="9" name="Straight Connector 22" title="&quot; &quot;">
            <a:extLst>
              <a:ext uri="{FF2B5EF4-FFF2-40B4-BE49-F238E27FC236}">
                <a16:creationId xmlns:a16="http://schemas.microsoft.com/office/drawing/2014/main" id="{3868AE59-EB1E-4C7C-9634-491E3BC80F71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1" y="6647575"/>
            <a:ext cx="2209799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 title="&quot;&quot;">
            <a:extLst>
              <a:ext uri="{FF2B5EF4-FFF2-40B4-BE49-F238E27FC236}">
                <a16:creationId xmlns:a16="http://schemas.microsoft.com/office/drawing/2014/main" id="{4D4A2005-8354-4C11-9408-7FFA3C38C317}"/>
              </a:ext>
            </a:extLst>
          </p:cNvPr>
          <p:cNvSpPr/>
          <p:nvPr userDrawn="1"/>
        </p:nvSpPr>
        <p:spPr>
          <a:xfrm>
            <a:off x="0" y="6647575"/>
            <a:ext cx="2209800" cy="210425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6B789B8-5CE2-4A8E-A3CF-6573D3979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5864" y="365125"/>
            <a:ext cx="89479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BE2A73-A47F-4628-B24D-71BF9CA2E7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05864" y="2236741"/>
            <a:ext cx="8452658" cy="37995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title="Texas Department of State Health Services logo">
            <a:extLst>
              <a:ext uri="{FF2B5EF4-FFF2-40B4-BE49-F238E27FC236}">
                <a16:creationId xmlns:a16="http://schemas.microsoft.com/office/drawing/2014/main" id="{25AFC768-FDBA-4F71-84A8-646DFECB7BF1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04" y="5289192"/>
            <a:ext cx="1598591" cy="1147959"/>
          </a:xfrm>
          <a:prstGeom prst="rect">
            <a:avLst/>
          </a:prstGeom>
        </p:spPr>
      </p:pic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258A82E9-29F0-4669-AE6A-42B92398A5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B6698-EAFE-4EF4-8E59-4E345DB88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690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rgbClr val="003087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65A57D-A690-4C2A-A545-61552C16FB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05862" y="1825624"/>
            <a:ext cx="4494667" cy="4840989"/>
          </a:xfrm>
        </p:spPr>
        <p:txBody>
          <a:bodyPr>
            <a:normAutofit fontScale="92500" lnSpcReduction="20000"/>
          </a:bodyPr>
          <a:lstStyle/>
          <a:p>
            <a:r>
              <a:rPr lang="en-US" sz="2600" dirty="0"/>
              <a:t>The automated generation and transmission of electronic case reports (eCR) from electronic health record (EHR) systems to public health agencies for review and further action</a:t>
            </a:r>
          </a:p>
          <a:p>
            <a:r>
              <a:rPr lang="en-US" sz="2600" dirty="0"/>
              <a:t>Meant to replace the </a:t>
            </a:r>
            <a:r>
              <a:rPr lang="en-US" sz="2600" b="1" dirty="0"/>
              <a:t>initial </a:t>
            </a:r>
            <a:r>
              <a:rPr lang="en-US" sz="2600" dirty="0"/>
              <a:t>report (e.g. Epi-1 manual form) from a provider to public health</a:t>
            </a:r>
          </a:p>
          <a:p>
            <a:r>
              <a:rPr lang="en-US" sz="2600" spc="-5" dirty="0">
                <a:cs typeface="Calibri"/>
              </a:rPr>
              <a:t>P</a:t>
            </a:r>
            <a:r>
              <a:rPr lang="en-US" sz="2600" spc="-10" dirty="0">
                <a:cs typeface="Calibri"/>
              </a:rPr>
              <a:t>rovides </a:t>
            </a:r>
            <a:r>
              <a:rPr lang="en-US" sz="2600" spc="-5" dirty="0">
                <a:cs typeface="Calibri"/>
              </a:rPr>
              <a:t>a </a:t>
            </a:r>
            <a:r>
              <a:rPr lang="en-US" sz="2600" spc="-15" dirty="0">
                <a:cs typeface="Calibri"/>
              </a:rPr>
              <a:t>single </a:t>
            </a:r>
            <a:r>
              <a:rPr lang="en-US" sz="2600" spc="-20" dirty="0">
                <a:cs typeface="Calibri"/>
              </a:rPr>
              <a:t>interface </a:t>
            </a:r>
            <a:r>
              <a:rPr lang="en-US" sz="2600" spc="-15" dirty="0">
                <a:cs typeface="Calibri"/>
              </a:rPr>
              <a:t>for  </a:t>
            </a:r>
            <a:r>
              <a:rPr lang="en-US" sz="2600" spc="-20" dirty="0">
                <a:cs typeface="Calibri"/>
              </a:rPr>
              <a:t>health </a:t>
            </a:r>
            <a:r>
              <a:rPr lang="en-US" sz="2600" spc="-10" dirty="0">
                <a:cs typeface="Calibri"/>
              </a:rPr>
              <a:t>care </a:t>
            </a:r>
            <a:r>
              <a:rPr lang="en-US" sz="2600" spc="-20" dirty="0">
                <a:cs typeface="Calibri"/>
              </a:rPr>
              <a:t>organizations </a:t>
            </a:r>
            <a:r>
              <a:rPr lang="en-US" sz="2600" spc="-25" dirty="0">
                <a:cs typeface="Calibri"/>
              </a:rPr>
              <a:t>to </a:t>
            </a:r>
            <a:r>
              <a:rPr lang="en-US" sz="2600" dirty="0">
                <a:cs typeface="Calibri"/>
              </a:rPr>
              <a:t>provide </a:t>
            </a:r>
            <a:r>
              <a:rPr lang="en-US" sz="2600" spc="-10" dirty="0">
                <a:cs typeface="Calibri"/>
              </a:rPr>
              <a:t>electronic </a:t>
            </a:r>
            <a:r>
              <a:rPr lang="en-US" sz="2600" spc="-25" dirty="0">
                <a:cs typeface="Calibri"/>
              </a:rPr>
              <a:t>Initial </a:t>
            </a:r>
            <a:r>
              <a:rPr lang="en-US" sz="2600" spc="-15" dirty="0">
                <a:cs typeface="Calibri"/>
              </a:rPr>
              <a:t>Case </a:t>
            </a:r>
            <a:r>
              <a:rPr lang="en-US" sz="2600" spc="-5" dirty="0">
                <a:cs typeface="Calibri"/>
              </a:rPr>
              <a:t>Reports </a:t>
            </a:r>
            <a:r>
              <a:rPr lang="en-US" sz="2600" spc="-15" dirty="0">
                <a:cs typeface="Calibri"/>
              </a:rPr>
              <a:t>(</a:t>
            </a:r>
            <a:r>
              <a:rPr lang="en-US" sz="2600" spc="-15" dirty="0" err="1">
                <a:cs typeface="Calibri"/>
              </a:rPr>
              <a:t>eICRs</a:t>
            </a:r>
            <a:r>
              <a:rPr lang="en-US" sz="2600" spc="-15" dirty="0">
                <a:cs typeface="Calibri"/>
              </a:rPr>
              <a:t>) </a:t>
            </a:r>
            <a:r>
              <a:rPr lang="en-US" sz="2600" spc="-25" dirty="0">
                <a:cs typeface="Calibri"/>
              </a:rPr>
              <a:t>in</a:t>
            </a:r>
            <a:r>
              <a:rPr lang="en-US" sz="2600" spc="-20" dirty="0">
                <a:cs typeface="Calibri"/>
              </a:rPr>
              <a:t> </a:t>
            </a:r>
            <a:r>
              <a:rPr lang="en-US" sz="2600" spc="5" dirty="0">
                <a:cs typeface="Calibri"/>
              </a:rPr>
              <a:t>support</a:t>
            </a:r>
            <a:r>
              <a:rPr lang="en-US" sz="2600" spc="-220" dirty="0">
                <a:cs typeface="Calibri"/>
              </a:rPr>
              <a:t> </a:t>
            </a:r>
            <a:r>
              <a:rPr lang="en-US" sz="2600" dirty="0">
                <a:cs typeface="Calibri"/>
              </a:rPr>
              <a:t>of</a:t>
            </a:r>
            <a:r>
              <a:rPr lang="en-US" sz="2600" spc="-80" dirty="0">
                <a:cs typeface="Calibri"/>
              </a:rPr>
              <a:t> </a:t>
            </a:r>
            <a:r>
              <a:rPr lang="en-US" sz="2600" spc="-15" dirty="0">
                <a:cs typeface="Calibri"/>
              </a:rPr>
              <a:t>over 200 </a:t>
            </a:r>
            <a:r>
              <a:rPr lang="en-US" sz="2600" spc="-5" dirty="0">
                <a:cs typeface="Calibri"/>
              </a:rPr>
              <a:t>conditions</a:t>
            </a:r>
            <a:endParaRPr lang="en-US" sz="2600" dirty="0">
              <a:cs typeface="Calibri"/>
            </a:endParaRPr>
          </a:p>
          <a:p>
            <a:r>
              <a:rPr lang="en-US" sz="2600" dirty="0"/>
              <a:t>Health Level 7 (HL7) consensus-based standards</a:t>
            </a:r>
          </a:p>
          <a:p>
            <a:endParaRPr lang="en-US" sz="26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9153A59-A932-4DA7-AEEA-CCB6F67DCFB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143749" y="1825624"/>
            <a:ext cx="4818974" cy="4740159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90D086F3-FF1D-4845-B53E-0669602CD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5864" y="365125"/>
            <a:ext cx="8947935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eCR (Electronic Case Reporting)</a:t>
            </a:r>
          </a:p>
        </p:txBody>
      </p:sp>
    </p:spTree>
    <p:extLst>
      <p:ext uri="{BB962C8B-B14F-4D97-AF65-F5344CB8AC3E}">
        <p14:creationId xmlns:p14="http://schemas.microsoft.com/office/powerpoint/2010/main" val="2064394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85BB2FB9-9BB5-FE70-B713-8582ABB465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3090790"/>
              </p:ext>
            </p:extLst>
          </p:nvPr>
        </p:nvGraphicFramePr>
        <p:xfrm>
          <a:off x="2405864" y="1592317"/>
          <a:ext cx="9481336" cy="4774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10F5232B-4D6F-B5DB-8188-A58EC7CB1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eCR Updates</a:t>
            </a:r>
          </a:p>
        </p:txBody>
      </p:sp>
    </p:spTree>
    <p:extLst>
      <p:ext uri="{BB962C8B-B14F-4D97-AF65-F5344CB8AC3E}">
        <p14:creationId xmlns:p14="http://schemas.microsoft.com/office/powerpoint/2010/main" val="3158788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6CB4EEA-9526-1345-7AAA-89AC93502767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37632203"/>
              </p:ext>
            </p:extLst>
          </p:nvPr>
        </p:nvGraphicFramePr>
        <p:xfrm>
          <a:off x="2405863" y="1825625"/>
          <a:ext cx="4344072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26283C9-53FF-9FFF-832B-B78B3702591C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784102285"/>
              </p:ext>
            </p:extLst>
          </p:nvPr>
        </p:nvGraphicFramePr>
        <p:xfrm>
          <a:off x="7009728" y="1825625"/>
          <a:ext cx="4344072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162F760E-3DA5-E35E-058B-C599548E6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5863" y="310697"/>
            <a:ext cx="8987560" cy="999716"/>
          </a:xfrm>
        </p:spPr>
        <p:txBody>
          <a:bodyPr>
            <a:noAutofit/>
          </a:bodyPr>
          <a:lstStyle/>
          <a:p>
            <a:r>
              <a:rPr lang="en-US" sz="3600" dirty="0"/>
              <a:t>Reportable Conditions Knowledge Management System (RCKMS) Content Release 15</a:t>
            </a:r>
          </a:p>
        </p:txBody>
      </p:sp>
    </p:spTree>
    <p:extLst>
      <p:ext uri="{BB962C8B-B14F-4D97-AF65-F5344CB8AC3E}">
        <p14:creationId xmlns:p14="http://schemas.microsoft.com/office/powerpoint/2010/main" val="4087537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49A293B-2CBD-EEC0-2DEC-4CBCB5560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5864" y="365126"/>
            <a:ext cx="9405136" cy="999716"/>
          </a:xfrm>
        </p:spPr>
        <p:txBody>
          <a:bodyPr>
            <a:noAutofit/>
          </a:bodyPr>
          <a:lstStyle/>
          <a:p>
            <a:r>
              <a:rPr lang="en-US" dirty="0"/>
              <a:t>Health Care Facilities in eCR Production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211D4E9-AF70-6028-A2F6-C24FFFD242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3922" y="1687285"/>
            <a:ext cx="6093956" cy="508362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2CD767E-2BE7-B232-7E2D-37076A5C561E}"/>
              </a:ext>
            </a:extLst>
          </p:cNvPr>
          <p:cNvSpPr txBox="1"/>
          <p:nvPr/>
        </p:nvSpPr>
        <p:spPr>
          <a:xfrm>
            <a:off x="10213332" y="2413337"/>
            <a:ext cx="1717411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 1600 facilities in production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b="1" dirty="0">
              <a:solidFill>
                <a:prstClr val="black"/>
              </a:solidFill>
              <a:latin typeface="Calibri" panose="020F0502020204030204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1" dirty="0">
                <a:solidFill>
                  <a:prstClr val="black"/>
                </a:solidFill>
                <a:latin typeface="Calibri" panose="020F0502020204030204"/>
              </a:rPr>
              <a:t>Continuing to expand eCR across Texas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4519293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7040D937-371C-4579-B552-1C00B4F4CB54}" vid="{898E94F2-4363-475A-8F87-ACA2DD4BBBD2}"/>
    </a:ext>
  </a:extLst>
</a:theme>
</file>

<file path=ppt/theme/theme2.xml><?xml version="1.0" encoding="utf-8"?>
<a:theme xmlns:a="http://schemas.openxmlformats.org/drawingml/2006/main" name="2_DSHS Slide Layout 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SHS-Powerpoint-Template.potx" id="{6FC93773-1777-49B8-B085-21A8058814C0}" vid="{4124A9E9-EF70-4508-B786-ECE044002AD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21FA9F6B875C941B0D7998B3F6FF5DD" ma:contentTypeVersion="15" ma:contentTypeDescription="Create a new document." ma:contentTypeScope="" ma:versionID="00765ca2cceb3e46929931329966dd35">
  <xsd:schema xmlns:xsd="http://www.w3.org/2001/XMLSchema" xmlns:xs="http://www.w3.org/2001/XMLSchema" xmlns:p="http://schemas.microsoft.com/office/2006/metadata/properties" xmlns:ns2="b6d8ffac-0972-40c3-9b20-9449b1d9cea9" xmlns:ns3="b221bdda-a33e-412e-a4bf-eecd4aac3912" targetNamespace="http://schemas.microsoft.com/office/2006/metadata/properties" ma:root="true" ma:fieldsID="6b385378d8b20705083cb886b5a8ef8a" ns2:_="" ns3:_="">
    <xsd:import namespace="b6d8ffac-0972-40c3-9b20-9449b1d9cea9"/>
    <xsd:import namespace="b221bdda-a33e-412e-a4bf-eecd4aac391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d8ffac-0972-40c3-9b20-9449b1d9ce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0c590b57-b2b8-4f92-a7a2-a2c14f8ff4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21bdda-a33e-412e-a4bf-eecd4aac391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f2884e54-4747-4a2f-92c2-a64d55097e2a}" ma:internalName="TaxCatchAll" ma:showField="CatchAllData" ma:web="b221bdda-a33e-412e-a4bf-eecd4aac391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6d8ffac-0972-40c3-9b20-9449b1d9cea9">
      <Terms xmlns="http://schemas.microsoft.com/office/infopath/2007/PartnerControls"/>
    </lcf76f155ced4ddcb4097134ff3c332f>
    <TaxCatchAll xmlns="b221bdda-a33e-412e-a4bf-eecd4aac3912"/>
  </documentManagement>
</p:properties>
</file>

<file path=customXml/itemProps1.xml><?xml version="1.0" encoding="utf-8"?>
<ds:datastoreItem xmlns:ds="http://schemas.openxmlformats.org/officeDocument/2006/customXml" ds:itemID="{330DE7EE-1BBB-4054-B6B5-EDF17EB327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6d8ffac-0972-40c3-9b20-9449b1d9cea9"/>
    <ds:schemaRef ds:uri="b221bdda-a33e-412e-a4bf-eecd4aac391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D1D8E77-D84A-46A7-8380-D4D35D3A3BA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7BDAE29-FA4D-49B6-A308-1C9AFAF5C928}">
  <ds:schemaRefs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purl.org/dc/terms/"/>
    <ds:schemaRef ds:uri="http://www.w3.org/XML/1998/namespace"/>
    <ds:schemaRef ds:uri="http://purl.org/dc/dcmitype/"/>
    <ds:schemaRef ds:uri="http://schemas.microsoft.com/office/2006/metadata/properties"/>
    <ds:schemaRef ds:uri="http://schemas.microsoft.com/office/infopath/2007/PartnerControls"/>
    <ds:schemaRef ds:uri="b6d8ffac-0972-40c3-9b20-9449b1d9cea9"/>
    <ds:schemaRef ds:uri="b221bdda-a33e-412e-a4bf-eecd4aac391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341</Words>
  <Application>Microsoft Office PowerPoint</Application>
  <PresentationFormat>Widescreen</PresentationFormat>
  <Paragraphs>37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Aptos</vt:lpstr>
      <vt:lpstr>Arial</vt:lpstr>
      <vt:lpstr>Calibri</vt:lpstr>
      <vt:lpstr>Theme1</vt:lpstr>
      <vt:lpstr>2_DSHS Slide Layout 2</vt:lpstr>
      <vt:lpstr>eCR (Electronic Case Reporting)</vt:lpstr>
      <vt:lpstr>eCR Updates</vt:lpstr>
      <vt:lpstr>Reportable Conditions Knowledge Management System (RCKMS) Content Release 15</vt:lpstr>
      <vt:lpstr>Health Care Facilities in eCR Production</vt:lpstr>
    </vt:vector>
  </TitlesOfParts>
  <Company>HHSC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Fischer,Michael (DSHS)</dc:creator>
  <cp:lastModifiedBy>Palenapa,Lucille (DSHS)</cp:lastModifiedBy>
  <cp:revision>1</cp:revision>
  <dcterms:created xsi:type="dcterms:W3CDTF">2026-04-01T16:01:53Z</dcterms:created>
  <dcterms:modified xsi:type="dcterms:W3CDTF">2026-04-07T19:50:22Z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0x010100921FA9F6B875C941B0D7998B3F6FF5DD</vt:lpwstr>
  </property>
</Properties>
</file>