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6" r:id="rId5"/>
    <p:sldMasterId id="2147483675" r:id="rId6"/>
    <p:sldMasterId id="2147483705" r:id="rId7"/>
    <p:sldMasterId id="2147483716" r:id="rId8"/>
  </p:sldMasterIdLst>
  <p:notesMasterIdLst>
    <p:notesMasterId r:id="rId36"/>
  </p:notesMasterIdLst>
  <p:sldIdLst>
    <p:sldId id="272" r:id="rId9"/>
    <p:sldId id="2147479593" r:id="rId10"/>
    <p:sldId id="2145707149" r:id="rId11"/>
    <p:sldId id="2147479551" r:id="rId12"/>
    <p:sldId id="269" r:id="rId13"/>
    <p:sldId id="271" r:id="rId14"/>
    <p:sldId id="2147479584" r:id="rId15"/>
    <p:sldId id="2147479558" r:id="rId16"/>
    <p:sldId id="2147479583" r:id="rId17"/>
    <p:sldId id="2147479586" r:id="rId18"/>
    <p:sldId id="2147479587" r:id="rId19"/>
    <p:sldId id="2147479589" r:id="rId20"/>
    <p:sldId id="2147479582" r:id="rId21"/>
    <p:sldId id="2147479590" r:id="rId22"/>
    <p:sldId id="2147479621" r:id="rId23"/>
    <p:sldId id="2147479594" r:id="rId24"/>
    <p:sldId id="2145707180" r:id="rId25"/>
    <p:sldId id="2147479610" r:id="rId26"/>
    <p:sldId id="2147479620" r:id="rId27"/>
    <p:sldId id="2147479611" r:id="rId28"/>
    <p:sldId id="2147479613" r:id="rId29"/>
    <p:sldId id="2147479323" r:id="rId30"/>
    <p:sldId id="295" r:id="rId31"/>
    <p:sldId id="2147479608" r:id="rId32"/>
    <p:sldId id="311" r:id="rId33"/>
    <p:sldId id="2147479622" r:id="rId34"/>
    <p:sldId id="273" r:id="rId3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1506D2-91B9-4009-A6F8-EC4347F19F69}">
          <p14:sldIdLst>
            <p14:sldId id="272"/>
            <p14:sldId id="2147479593"/>
            <p14:sldId id="2145707149"/>
            <p14:sldId id="2147479551"/>
            <p14:sldId id="269"/>
            <p14:sldId id="271"/>
            <p14:sldId id="2147479584"/>
            <p14:sldId id="2147479558"/>
            <p14:sldId id="2147479583"/>
            <p14:sldId id="2147479586"/>
            <p14:sldId id="2147479587"/>
            <p14:sldId id="2147479589"/>
            <p14:sldId id="2147479582"/>
            <p14:sldId id="2147479590"/>
            <p14:sldId id="2147479621"/>
            <p14:sldId id="2147479594"/>
            <p14:sldId id="2145707180"/>
            <p14:sldId id="2147479610"/>
            <p14:sldId id="2147479620"/>
            <p14:sldId id="2147479611"/>
            <p14:sldId id="2147479613"/>
            <p14:sldId id="2147479323"/>
            <p14:sldId id="295"/>
            <p14:sldId id="2147479608"/>
            <p14:sldId id="311"/>
            <p14:sldId id="214747962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CB9E21-AC35-CE45-5F30-C64F87E40087}" name="Crisp,Carolyn  (DSHS Contractor)" initials="CC" userId="S::Carolyn.Crisp@dshs.texas.gov::c074eadb-a706-4c79-9f3f-582e95505034" providerId="AD"/>
  <p188:author id="{C946523F-D391-1B1D-8873-67DBCFE45255}" name="Garcia,Imelda M (DSHS)" initials="IG" userId="S::ImeldaM.Garcia@dshs.texas.gov::1c2fb4bb-8d6c-44d5-9aab-9884dcb2215e" providerId="AD"/>
  <p188:author id="{62F65447-5585-E24A-360B-08A4A0110F9E}" name="Rollo,Susan (DSHS)" initials="" userId="S::Susan.Rollo@dshs.texas.gov::3cd87cad-9336-4ace-9bbc-5b4f9076d590" providerId="AD"/>
  <p188:author id="{162D1455-E000-A788-E999-F8179C3B1EBF}" name="Misra,Varsha  (DSHS)" initials="M(" userId="S::varsha.misra@dshs.texas.gov::a6d664fa-fa4d-4de8-a6a3-afb4262d3dfe" providerId="AD"/>
  <p188:author id="{F8FE466E-780C-7071-55E4-F421D3D5E355}" name="Rai,Saroj (DSHS)" initials="SR" userId="S::Saroj.Rai@dshs.texas.gov::adbb6b3a-21dc-478e-a86f-ec66709cb0f7" providerId="AD"/>
  <p188:author id="{231E2973-0391-F291-6C07-0399F3C876E1}" name="Shetty,Varun (DSHS)" initials="VS" userId="S::Varun.Shetty@dshs.texas.gov::175bdd69-649e-44ed-b956-f97a8b6e2208" providerId="AD"/>
  <p188:author id="{5708A09F-142F-FE0F-6F45-5991A830597B}" name="White,Stephen L (DSHS)" initials="SW" userId="S::Stephen.White@dshs.texas.gov::061aed70-af81-41c3-b132-c237aaa380ae" providerId="AD"/>
  <p188:author id="{1ECAE3C6-884F-41D9-E6BF-B6DEB5BF9FB6}" name="Kubin,Grace (DSHS)" initials="GK" userId="S::Grace.Kubin@dshs.texas.gov::53b81c05-bc57-4060-a719-180201a67e79" providerId="AD"/>
  <p188:author id="{A7FF4FE4-5BAD-1FEE-4E18-1CC6309AE9E4}" name="Grunenwald,Paul (DSHS)" initials="G(" userId="S::paul.grunenwald@dshs.texas.gov::1a159a80-83f1-4a70-b2cb-19d6071c31ca" providerId="AD"/>
  <p188:author id="{7942B8EC-70FE-3012-5BC7-E1FEA8345A26}" name="Shetty,Varun (DSHS)" initials="S(" userId="S::varun.shetty@dshs.texas.gov::175bdd69-649e-44ed-b956-f97a8b6e22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9"/>
    <a:srgbClr val="003087"/>
    <a:srgbClr val="333333"/>
    <a:srgbClr val="556A7E"/>
    <a:srgbClr val="1F4E79"/>
    <a:srgbClr val="264780"/>
    <a:srgbClr val="0058A3"/>
    <a:srgbClr val="FFC600"/>
    <a:srgbClr val="F2F2F2"/>
    <a:srgbClr val="3F5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672FBF-BE5E-4DD1-931D-A55353FC24F4}" v="3" dt="2026-06-10T02:11:48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393CC606-CF5E-47FF-85FF-32E1EA811FF1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0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EDE6DC51-D0C8-4B0D-AA91-511F0E1CB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2775" y="854075"/>
            <a:ext cx="4870450" cy="27400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482">
              <a:defRPr/>
            </a:pPr>
            <a:fld id="{37EA4796-2FEE-4DDE-8A29-DEA0CCE962C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5482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096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0FE3F-7E76-896D-CBBB-7655A62FB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4D333-FCE3-73FD-4EA6-6E17207C26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9FA52C-0B37-E6D3-141D-544FD858C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9C73F-4102-6C8F-84E8-15799D455F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6DC51-D0C8-4B0D-AA91-511F0E1CB7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31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6DC51-D0C8-4B0D-AA91-511F0E1CB7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98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A2E45-1164-4DA0-DC4C-428C27E6D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B2DF6E-3B00-EB12-84F0-22C71978F5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C8DC9F-FCB2-59BE-AC26-8BBF7452C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95E63-AC7C-F808-22F2-8571820889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6DC51-D0C8-4B0D-AA91-511F0E1CB7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34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dirty="0">
                <a:solidFill>
                  <a:srgbClr val="231F20"/>
                </a:solidFill>
                <a:latin typeface="Garamond" panose="02020404030301010803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23FA9-8273-3851-7845-9B930028B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CF578B-4089-D8E3-DCF4-626AEAEAB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DD739A-EFB3-282D-0283-B652388D4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231F20"/>
                </a:solidFill>
                <a:latin typeface="Garamond" panose="02020404030301010803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96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D3D17-A41A-4955-89F6-B592C15CF6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776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D77E6-4502-F9A6-C4AE-D5F8FD326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B4576E-1880-9F9A-3220-6C7429C3D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358C9E-0C98-788D-74F2-CD9D08ACF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EBB29-EEAF-00E7-8184-C145A2AA7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D3D17-A41A-4955-89F6-B592C15CF6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80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440BF-88FE-47D5-8E97-F662FDE580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89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bg>
      <p:bgPr>
        <a:gradFill>
          <a:gsLst>
            <a:gs pos="0">
              <a:srgbClr val="556A7E"/>
            </a:gs>
            <a:gs pos="35000">
              <a:srgbClr val="556A7E"/>
            </a:gs>
            <a:gs pos="100000">
              <a:srgbClr val="33333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&quot;&quot;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62297"/>
            <a:ext cx="10515600" cy="1971503"/>
          </a:xfrm>
          <a:ln w="63500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9"/>
            <a:ext cx="10515600" cy="54487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C5130-6735-419A-B1B8-C36EA21FC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432300"/>
            <a:ext cx="10509250" cy="72707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C518FDB4-615D-4BD8-B84D-E2866EE4D7D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23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3493D-3AC6-45EE-B19D-FE795223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C2881-EB4F-4F07-A241-DA76ABA6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2DF5A-775D-4FC2-9C23-B06497E4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8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AC3F-E8C3-47D6-9C29-15820A7A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D5C3B-0D78-4F4C-9165-AB9D4B0FC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BE6E-823D-4EB4-82C4-38F5D4B0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53706-2B1F-4D77-B1DA-92FFBBA7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7F56-5FD6-4829-A5D1-8D275B64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entagon 9" title="&quot;&quot;">
            <a:extLst>
              <a:ext uri="{FF2B5EF4-FFF2-40B4-BE49-F238E27FC236}">
                <a16:creationId xmlns:a16="http://schemas.microsoft.com/office/drawing/2014/main" id="{7CC38CDD-64DC-4DFD-A53D-533ECED83431}"/>
              </a:ext>
            </a:extLst>
          </p:cNvPr>
          <p:cNvSpPr/>
          <p:nvPr userDrawn="1"/>
        </p:nvSpPr>
        <p:spPr>
          <a:xfrm>
            <a:off x="0" y="1696611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71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SHS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926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568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2605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CE3-59F3-4862-823A-0FEB939B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62D6-05EC-42BC-90B3-E1244B6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FCB7-78F2-42A0-B3F8-7C78139E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4305F-9E51-4C97-993B-6CFA7BD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8169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F2B2-B59F-4D5B-A313-235F016B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152-9EDA-4028-9FB3-1B5DFCF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3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F0849-E536-4C9C-A18E-53D9F5C3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04F7-725C-41F9-A8AE-514B6133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0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873F2-787E-4D79-B474-995E13D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102D7-3CF1-4506-A572-0F149F7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2106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34204-8D8F-4BBA-A894-01CA6705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79DC7-45CD-4962-BAF3-9EA0BFF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9205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F793-1857-4684-9922-D6742A648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0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2650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0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4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B5D5-FCFF-42FF-AE3D-76CF37FA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89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AA98-2AF5-4BC2-9262-C4B6AFB9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8D7E-257E-4871-AF53-6BBE721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B201C-AA90-47D5-96C6-0D8499E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732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D9B1-AB0A-4034-96D1-1272B15D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A2B5-7745-4EE4-AA6B-4C045154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3C69-5B65-4D5C-9592-62EF77F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432F0-4273-4145-92A4-EE447DB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8945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C536-92FC-4E64-9194-22969EF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27D1-BF3D-4ED3-8A08-CC7E8DE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157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4B68-0B79-44AD-8CC1-FFCBDF4E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490E-881C-48B0-BCF6-F629AFBA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3854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99D-6C02-48E0-8201-93256B59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DC7E3-DEC9-4498-81FE-201C83A12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5257800" cy="472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4D776-7FA7-4215-BC62-AA2523B36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66863"/>
            <a:ext cx="6096000" cy="5068889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631405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D1ED-4C0D-4577-AED5-A0A39410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BCD-2F54-4A0A-9404-EB4BA9A7C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E411C-1F59-47D8-A553-7FD149C1C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508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7750-E989-42E1-85EA-B283ABB8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4" y="2722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3CE5D-AEFD-4304-8BB8-521B2A47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F4435-131E-4F88-9269-C3FA6101F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856AE-F49A-4C80-83E3-EC3B15C0D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D8EA7-F412-47B2-90FD-7A9C9762B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BA92D-FCC2-48A1-8A3D-C92BCE8B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F68FA-2583-4B95-8D25-58064512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FE495-09D8-428E-9C45-A3BF074E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25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4814-3467-4D26-BFFF-52A18F78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27" y="24135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7535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879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C7CC-61B4-4A57-AEC1-6B45BD51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82634-C662-4D30-A456-A3C406D01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6213"/>
            <a:ext cx="3932237" cy="44227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E74DC-C2C7-43A6-BBF0-AF07DE2D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38275"/>
            <a:ext cx="6172200" cy="4422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785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01F10DD-B56D-4580-8ED0-FA1631DEED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9350" y="0"/>
            <a:ext cx="5962650" cy="6626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2293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63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3E45-7DCB-43D9-A8F6-F996162C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EF7B0-00F0-41BA-B6CA-13DBCA778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4763C-A6AC-4FC2-9B24-1D1A4CF76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6097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82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4B68-0B79-44AD-8CC1-FFCBDF4E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490E-881C-48B0-BCF6-F629AFBA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392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99D-6C02-48E0-8201-93256B59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DC7E3-DEC9-4498-81FE-201C83A12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5257800" cy="472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4D776-7FA7-4215-BC62-AA2523B36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66863"/>
            <a:ext cx="6096000" cy="5068889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825064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D1ED-4C0D-4577-AED5-A0A39410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BCD-2F54-4A0A-9404-EB4BA9A7C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E411C-1F59-47D8-A553-7FD149C1C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5063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7750-E989-42E1-85EA-B283ABB8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4" y="2722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3CE5D-AEFD-4304-8BB8-521B2A47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F4435-131E-4F88-9269-C3FA6101F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856AE-F49A-4C80-83E3-EC3B15C0D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D8EA7-F412-47B2-90FD-7A9C9762B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BA92D-FCC2-48A1-8A3D-C92BCE8B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F68FA-2583-4B95-8D25-58064512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FE495-09D8-428E-9C45-A3BF074E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9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4814-3467-4D26-BFFF-52A18F78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27" y="24135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1105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962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C7CC-61B4-4A57-AEC1-6B45BD51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82634-C662-4D30-A456-A3C406D01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6213"/>
            <a:ext cx="3932237" cy="44227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E74DC-C2C7-43A6-BBF0-AF07DE2D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38275"/>
            <a:ext cx="6172200" cy="4422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7121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3E45-7DCB-43D9-A8F6-F996162C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EF7B0-00F0-41BA-B6CA-13DBCA778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4763C-A6AC-4FC2-9B24-1D1A4CF76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6097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39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82CF4-D412-4779-B721-D677D66C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E62DF9-FC82-4F23-899A-C9F89F882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750" y="742950"/>
            <a:ext cx="10858500" cy="537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F70E1DB0-FA35-4359-A511-0FFBC260B0C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52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88DF98B-20B8-4A8B-B42A-3A01690B356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81725" y="365125"/>
            <a:ext cx="5781675" cy="581183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181725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34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24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4B68-0B79-44AD-8CC1-FFCBDF4E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490E-881C-48B0-BCF6-F629AFBA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6448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99D-6C02-48E0-8201-93256B59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DC7E3-DEC9-4498-81FE-201C83A12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5257800" cy="472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4D776-7FA7-4215-BC62-AA2523B36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66863"/>
            <a:ext cx="6096000" cy="5068889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1620688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494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D1ED-4C0D-4577-AED5-A0A39410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BCD-2F54-4A0A-9404-EB4BA9A7C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E411C-1F59-47D8-A553-7FD149C1C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15924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ayout">
    <p:bg>
      <p:bgPr>
        <a:gradFill>
          <a:gsLst>
            <a:gs pos="0">
              <a:srgbClr val="556A7E"/>
            </a:gs>
            <a:gs pos="35000">
              <a:srgbClr val="556A7E"/>
            </a:gs>
            <a:gs pos="100000">
              <a:srgbClr val="33333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&quot;&quot;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62297"/>
            <a:ext cx="10515600" cy="1971503"/>
          </a:xfrm>
          <a:ln w="63500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9"/>
            <a:ext cx="10515600" cy="54487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C5130-6735-419A-B1B8-C36EA21FC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432300"/>
            <a:ext cx="10509250" cy="72707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C518FDB4-615D-4BD8-B84D-E2866EE4D7D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937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21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82CF4-D412-4779-B721-D677D66C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E62DF9-FC82-4F23-899A-C9F89F882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750" y="742950"/>
            <a:ext cx="10858500" cy="537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F70E1DB0-FA35-4359-A511-0FFBC260B0C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9882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SHS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0FFC8C-FFA4-4B32-A71B-6DF399E157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9" b="816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B0F96CC1-470A-4CE3-9A55-CB49B5FCDE6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71256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title="Texas Department of State Health Services logo">
            <a:extLst>
              <a:ext uri="{FF2B5EF4-FFF2-40B4-BE49-F238E27FC236}">
                <a16:creationId xmlns:a16="http://schemas.microsoft.com/office/drawing/2014/main" id="{A2B8BECE-B9F2-4BF8-901C-9069CB22B8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715" y="2096908"/>
            <a:ext cx="988856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84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965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93B84CD7-E3DE-4EAD-B020-8FA723115259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191250" y="365124"/>
            <a:ext cx="5899150" cy="5811837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11" name="Pentagon 9" title="&quot;&quot;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1912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7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42E3-8A59-4CF8-BACD-284F3D6047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85664-0946-473B-868A-BEEF5B704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17778-023B-49CB-BE94-DEB9D1F32C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EBC45-D549-45B7-9284-C4D9BD44F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8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E97D9D6-D5E6-4AB6-931A-C7DAD67FF1B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1" y="1982479"/>
            <a:ext cx="10515599" cy="416542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6461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5682-FAE2-42A3-AF81-49944D0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47DC5-63BB-42E8-BDA7-AA9FEFE7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C0EFE-8E38-48E6-9C30-91250D08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F709-0170-4F0E-8BA7-0BCC9377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6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82CF4-D412-4779-B721-D677D66C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E62DF9-FC82-4F23-899A-C9F89F882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750" y="742950"/>
            <a:ext cx="10858500" cy="537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F70E1DB0-FA35-4359-A511-0FFBC260B0C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32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443D7-7F30-4B8B-A2B9-80AFCA43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33437-94B2-48B2-B9DF-D0A124C36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196B4-59A7-4F55-AB1F-E472546A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6C522-DAE5-4E68-AFB5-CB47A0262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5248E-2126-4CBB-924B-FEEF06B72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82BAF-12B2-4620-96B5-33302AEFD9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4242C5BE-DB79-4DCF-961F-CD36C176BAA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07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51" r:id="rId2"/>
    <p:sldLayoutId id="2147483652" r:id="rId3"/>
    <p:sldLayoutId id="2147483672" r:id="rId4"/>
    <p:sldLayoutId id="2147483673" r:id="rId5"/>
    <p:sldLayoutId id="2147483653" r:id="rId6"/>
    <p:sldLayoutId id="2147483697" r:id="rId7"/>
    <p:sldLayoutId id="2147483674" r:id="rId8"/>
    <p:sldLayoutId id="2147483702" r:id="rId9"/>
    <p:sldLayoutId id="2147483655" r:id="rId10"/>
    <p:sldLayoutId id="2147483658" r:id="rId11"/>
    <p:sldLayoutId id="2147483662" r:id="rId12"/>
    <p:sldLayoutId id="214748370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 userDrawn="1"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238" y="554902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8A82E9-29F0-4669-AE6A-42B92398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6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92" r:id="rId4"/>
    <p:sldLayoutId id="2147483703" r:id="rId5"/>
    <p:sldLayoutId id="2147483693" r:id="rId6"/>
    <p:sldLayoutId id="2147483694" r:id="rId7"/>
    <p:sldLayoutId id="2147483695" r:id="rId8"/>
    <p:sldLayoutId id="2147483696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&quot;&quot;">
            <a:extLst>
              <a:ext uri="{FF2B5EF4-FFF2-40B4-BE49-F238E27FC236}">
                <a16:creationId xmlns:a16="http://schemas.microsoft.com/office/drawing/2014/main" id="{48752905-4F9E-4308-9D7D-79136CE22E29}"/>
              </a:ext>
            </a:extLst>
          </p:cNvPr>
          <p:cNvSpPr/>
          <p:nvPr userDrawn="1"/>
        </p:nvSpPr>
        <p:spPr>
          <a:xfrm>
            <a:off x="0" y="-24702"/>
            <a:ext cx="12192001" cy="898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12" title="&quot;&quot;">
            <a:extLst>
              <a:ext uri="{FF2B5EF4-FFF2-40B4-BE49-F238E27FC236}">
                <a16:creationId xmlns:a16="http://schemas.microsoft.com/office/drawing/2014/main" id="{26D6B718-8D13-46EE-A2EA-3EC07DCA572F}"/>
              </a:ext>
            </a:extLst>
          </p:cNvPr>
          <p:cNvSpPr/>
          <p:nvPr userDrawn="1"/>
        </p:nvSpPr>
        <p:spPr>
          <a:xfrm>
            <a:off x="6480961" y="513145"/>
            <a:ext cx="5711040" cy="743040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9" name="Pentagon 13" title="&quot;&quot;">
            <a:extLst>
              <a:ext uri="{FF2B5EF4-FFF2-40B4-BE49-F238E27FC236}">
                <a16:creationId xmlns:a16="http://schemas.microsoft.com/office/drawing/2014/main" id="{ED62EF45-C9C0-4413-81FE-899E260FD808}"/>
              </a:ext>
            </a:extLst>
          </p:cNvPr>
          <p:cNvSpPr/>
          <p:nvPr userDrawn="1"/>
        </p:nvSpPr>
        <p:spPr>
          <a:xfrm>
            <a:off x="0" y="365125"/>
            <a:ext cx="9481334" cy="1039080"/>
          </a:xfrm>
          <a:prstGeom prst="homePlate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pic>
        <p:nvPicPr>
          <p:cNvPr id="11" name="Picture 10" title="&quot;&quot;">
            <a:extLst>
              <a:ext uri="{FF2B5EF4-FFF2-40B4-BE49-F238E27FC236}">
                <a16:creationId xmlns:a16="http://schemas.microsoft.com/office/drawing/2014/main" id="{53B8FF7F-B71D-4E67-925E-01F7866EB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D2514-FF0E-43CF-9DEC-E8FFEC13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53" y="2542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3C64B-EE6C-49CE-AC9C-4EF026EB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43558-8669-4E59-AFD4-2D647B027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AD61A-3E46-4A91-9409-1DF22E3CD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899FE-B918-439A-8725-B7C544019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6E5C70A8-3EE5-4D69-8AA3-93C6F7056F4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79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&quot;&quot;">
            <a:extLst>
              <a:ext uri="{FF2B5EF4-FFF2-40B4-BE49-F238E27FC236}">
                <a16:creationId xmlns:a16="http://schemas.microsoft.com/office/drawing/2014/main" id="{48752905-4F9E-4308-9D7D-79136CE22E29}"/>
              </a:ext>
            </a:extLst>
          </p:cNvPr>
          <p:cNvSpPr/>
          <p:nvPr userDrawn="1"/>
        </p:nvSpPr>
        <p:spPr>
          <a:xfrm>
            <a:off x="0" y="-24702"/>
            <a:ext cx="12192001" cy="898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12" title="&quot;&quot;">
            <a:extLst>
              <a:ext uri="{FF2B5EF4-FFF2-40B4-BE49-F238E27FC236}">
                <a16:creationId xmlns:a16="http://schemas.microsoft.com/office/drawing/2014/main" id="{26D6B718-8D13-46EE-A2EA-3EC07DCA572F}"/>
              </a:ext>
            </a:extLst>
          </p:cNvPr>
          <p:cNvSpPr/>
          <p:nvPr userDrawn="1"/>
        </p:nvSpPr>
        <p:spPr>
          <a:xfrm>
            <a:off x="6480961" y="513145"/>
            <a:ext cx="5711040" cy="743040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9" name="Pentagon 13" title="&quot;&quot;">
            <a:extLst>
              <a:ext uri="{FF2B5EF4-FFF2-40B4-BE49-F238E27FC236}">
                <a16:creationId xmlns:a16="http://schemas.microsoft.com/office/drawing/2014/main" id="{ED62EF45-C9C0-4413-81FE-899E260FD808}"/>
              </a:ext>
            </a:extLst>
          </p:cNvPr>
          <p:cNvSpPr/>
          <p:nvPr userDrawn="1"/>
        </p:nvSpPr>
        <p:spPr>
          <a:xfrm>
            <a:off x="0" y="365125"/>
            <a:ext cx="9481334" cy="1039080"/>
          </a:xfrm>
          <a:prstGeom prst="homePlate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pic>
        <p:nvPicPr>
          <p:cNvPr id="11" name="Picture 10" title="&quot;&quot;">
            <a:extLst>
              <a:ext uri="{FF2B5EF4-FFF2-40B4-BE49-F238E27FC236}">
                <a16:creationId xmlns:a16="http://schemas.microsoft.com/office/drawing/2014/main" id="{53B8FF7F-B71D-4E67-925E-01F7866EB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D2514-FF0E-43CF-9DEC-E8FFEC13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53" y="2542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3C64B-EE6C-49CE-AC9C-4EF026EB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43558-8669-4E59-AFD4-2D647B027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AD61A-3E46-4A91-9409-1DF22E3CD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899FE-B918-439A-8725-B7C544019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6E5C70A8-3EE5-4D69-8AA3-93C6F7056F4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1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&quot;&quot;">
            <a:extLst>
              <a:ext uri="{FF2B5EF4-FFF2-40B4-BE49-F238E27FC236}">
                <a16:creationId xmlns:a16="http://schemas.microsoft.com/office/drawing/2014/main" id="{48752905-4F9E-4308-9D7D-79136CE22E29}"/>
              </a:ext>
            </a:extLst>
          </p:cNvPr>
          <p:cNvSpPr/>
          <p:nvPr userDrawn="1"/>
        </p:nvSpPr>
        <p:spPr>
          <a:xfrm>
            <a:off x="0" y="-24702"/>
            <a:ext cx="12192001" cy="898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12" title="&quot;&quot;">
            <a:extLst>
              <a:ext uri="{FF2B5EF4-FFF2-40B4-BE49-F238E27FC236}">
                <a16:creationId xmlns:a16="http://schemas.microsoft.com/office/drawing/2014/main" id="{26D6B718-8D13-46EE-A2EA-3EC07DCA572F}"/>
              </a:ext>
            </a:extLst>
          </p:cNvPr>
          <p:cNvSpPr/>
          <p:nvPr userDrawn="1"/>
        </p:nvSpPr>
        <p:spPr>
          <a:xfrm>
            <a:off x="6480961" y="513145"/>
            <a:ext cx="5711040" cy="743040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9" name="Pentagon 13" title="&quot;&quot;">
            <a:extLst>
              <a:ext uri="{FF2B5EF4-FFF2-40B4-BE49-F238E27FC236}">
                <a16:creationId xmlns:a16="http://schemas.microsoft.com/office/drawing/2014/main" id="{ED62EF45-C9C0-4413-81FE-899E260FD808}"/>
              </a:ext>
            </a:extLst>
          </p:cNvPr>
          <p:cNvSpPr/>
          <p:nvPr userDrawn="1"/>
        </p:nvSpPr>
        <p:spPr>
          <a:xfrm>
            <a:off x="0" y="365125"/>
            <a:ext cx="9481334" cy="1039080"/>
          </a:xfrm>
          <a:prstGeom prst="homePlate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pic>
        <p:nvPicPr>
          <p:cNvPr id="11" name="Picture 10" title="&quot;&quot;">
            <a:extLst>
              <a:ext uri="{FF2B5EF4-FFF2-40B4-BE49-F238E27FC236}">
                <a16:creationId xmlns:a16="http://schemas.microsoft.com/office/drawing/2014/main" id="{53B8FF7F-B71D-4E67-925E-01F7866EB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D2514-FF0E-43CF-9DEC-E8FFEC13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3C64B-EE6C-49CE-AC9C-4EF026EB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43558-8669-4E59-AFD4-2D647B027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AD61A-3E46-4A91-9409-1DF22E3CD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899FE-B918-439A-8725-B7C544019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6E5C70A8-3EE5-4D69-8AA3-93C6F7056F4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5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shs.texas.gov/news-alerts/health-advisory-ebola-disease-outbreak-democratic-republic-congo-and-ugand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cdc.gov/han/php/notices/han00530.html?ACSTrackingID=DM155375&amp;ACSTrackingLabel=HAN%20530%20-%20Health%20Advisory%20(for%20COCA%20partners)&amp;deliveryName=DM155375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c.cdc.gov/travel/notices/level2/ebola-uganda" TargetMode="External"/><Relationship Id="rId2" Type="http://schemas.openxmlformats.org/officeDocument/2006/relationships/hyperlink" Target="https://wwwnc.cdc.gov/travel/notices/level3/ebola-democratic-republic-of-the-congo" TargetMode="External"/><Relationship Id="rId1" Type="http://schemas.openxmlformats.org/officeDocument/2006/relationships/slideLayout" Target="../slideLayouts/slideLayout31.xml"/><Relationship Id="rId5" Type="http://schemas.openxmlformats.org/officeDocument/2006/relationships/hyperlink" Target="https://www.cdc.gov/ebola/situation-summary/returning-travelers.html" TargetMode="External"/><Relationship Id="rId4" Type="http://schemas.openxmlformats.org/officeDocument/2006/relationships/hyperlink" Target="https://www.cdc.gov/port-health/legal-authorities/evdorder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ebola/situation-summary/returning-travelers.html?CDC_AA_refVal=https%3A%2F%2Fwww.cdc.gov%2Febola%2Fsituation-summary%2Ftitle-42-order.html" TargetMode="External"/><Relationship Id="rId2" Type="http://schemas.openxmlformats.org/officeDocument/2006/relationships/hyperlink" Target="https://www.cdc.gov/port-health/legal-authorities/evdorder.html" TargetMode="Externa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.png"/><Relationship Id="rId4" Type="http://schemas.openxmlformats.org/officeDocument/2006/relationships/hyperlink" Target="https://www.cdc.gov/ebola/php/emergency-guidance/index.html?CDC_AA_refVal=https%3A%2F%2Fwww.cdc.gov%2Fviral-hemorrhagic-fevers%2Fphp%2Fphp%2Fpublic-health-strategy%2Febola-outbreak-interim-guidance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his.usda.gov/livestock-poultry-disease/cattle/ticks/screwworm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hyperlink" Target="https://www.aphis.usda.gov/livestock-poultry-disease/cattle/ticks/screwworm/new-world-screwworm-photo-galler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his.usda.gov/livestock-poultry-disease/cattle/ticks/screwwor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www.aphis.usda.gov/sites/default/files/factsheet-eradicating-nws-sit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his.usda.gov/news/agency-announcements/usda-confirms-presence-new-world-screwworm-united-states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www.aphis.usda.gov/livestock-poultry-disease/stop-screwworm/current-status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www.aphis.usda.gov/news/agency-announcements/usda-confirms-two-additional-cases-new-world-screwworm-united-stat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www.cdc.gov/new-world-screwworm/situation-summary/index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his.usda.gov/sites/default/files/factsheet-sit-proven-tool-nws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Relationship Id="rId5" Type="http://schemas.openxmlformats.org/officeDocument/2006/relationships/hyperlink" Target="https://www.aphis.usda.gov/news/agency-announcements/animal-health-officials-respond-second-detection-new-world-screwworm" TargetMode="External"/><Relationship Id="rId4" Type="http://schemas.openxmlformats.org/officeDocument/2006/relationships/hyperlink" Target="https://www.aphis.usda.gov/livestock-poultry-disease/stop-screwworm/current-statu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1477893925000493?via%3Dihub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cdc.gov/new-world-screwworm/hcp/clinical-overview/index.html?CDC_AA_refVal=https%3A%2F%2Fwww.cdc.gov%2Fmyiasis%2Fhcp%2Fclinical-overview%2Findex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ew-world-screwworm/hcp/clinical-overview/index.html?CDC_AA_refVal=https%3A%2F%2Fwww.cdc.gov%2Fmyiasis%2Fhcp%2Fclinical-overview%2F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2.png"/><Relationship Id="rId4" Type="http://schemas.openxmlformats.org/officeDocument/2006/relationships/hyperlink" Target="https://www.cdc.gov/new-world-screwworm/media/pdfs/2025/09/NWS-Recommendations-for-HCPs-cleared-508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ew-world-screwworm/situation-summary/index.html" TargetMode="External"/><Relationship Id="rId2" Type="http://schemas.openxmlformats.org/officeDocument/2006/relationships/hyperlink" Target="https://www.epa.gov/insect-repellents" TargetMode="External"/><Relationship Id="rId1" Type="http://schemas.openxmlformats.org/officeDocument/2006/relationships/slideLayout" Target="../slideLayouts/slideLayout42.xml"/><Relationship Id="rId5" Type="http://schemas.openxmlformats.org/officeDocument/2006/relationships/hyperlink" Target="https://www.cdc.gov/new-world-screwworm/media/pdfs/2026/02/NWS-ag-emp-CDC-logo-508.pdf" TargetMode="Externa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ca/media/pdfs/2026/COCA-Call-Slides_05.28.2026.pdf" TargetMode="Externa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ca/media/pdfs/2026/COCA-Call-Slides_05.28.2026.pdf" TargetMode="Externa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ebola/situation-summary/about-current-outbreak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ebola/situation-summary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ebola/situation-summary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FB2D-65D2-44DC-8838-45073EA0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Emerging and Infectious Disease Update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52C49C6-42E3-2399-7A61-3DFF1B3EA8CC}"/>
              </a:ext>
            </a:extLst>
          </p:cNvPr>
          <p:cNvSpPr txBox="1">
            <a:spLocks/>
          </p:cNvSpPr>
          <p:nvPr/>
        </p:nvSpPr>
        <p:spPr>
          <a:xfrm>
            <a:off x="831850" y="4088541"/>
            <a:ext cx="10509250" cy="1384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Varun Shetty, MD, MBA, MS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Chief State Epidemiologist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Texas Department of State Health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June 10, 2026 </a:t>
            </a:r>
          </a:p>
        </p:txBody>
      </p:sp>
    </p:spTree>
    <p:extLst>
      <p:ext uri="{BB962C8B-B14F-4D97-AF65-F5344CB8AC3E}">
        <p14:creationId xmlns:p14="http://schemas.microsoft.com/office/powerpoint/2010/main" val="290755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187D07-D916-8F96-F1F0-450BB991F0F9}"/>
              </a:ext>
            </a:extLst>
          </p:cNvPr>
          <p:cNvGrpSpPr/>
          <p:nvPr/>
        </p:nvGrpSpPr>
        <p:grpSpPr>
          <a:xfrm>
            <a:off x="6368632" y="672544"/>
            <a:ext cx="5823368" cy="5550432"/>
            <a:chOff x="5067182" y="721536"/>
            <a:chExt cx="6474255" cy="5897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BF9FC4-386C-00D7-6A38-CF4DDC1B0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67182" y="721536"/>
              <a:ext cx="6474255" cy="585766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465E25-9956-7042-2211-F1D9EF75545E}"/>
                </a:ext>
              </a:extLst>
            </p:cNvPr>
            <p:cNvSpPr txBox="1"/>
            <p:nvPr/>
          </p:nvSpPr>
          <p:spPr>
            <a:xfrm>
              <a:off x="5067182" y="5539888"/>
              <a:ext cx="1938802" cy="107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Available at: </a:t>
              </a:r>
              <a:r>
                <a:rPr lang="en-US" sz="1000" dirty="0">
                  <a:hlinkClick r:id="rId3"/>
                </a:rPr>
                <a:t>Health Advisory: Ebola Disease Outbreak in the Democratic Republic of the Congo and Uganda | Texas DSHS</a:t>
              </a:r>
              <a:r>
                <a:rPr lang="en-US" sz="1000" dirty="0"/>
                <a:t>, accessed on June 9, 2026.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AC7DDAD-82BB-CE18-2D89-D200CBA381B7}"/>
              </a:ext>
            </a:extLst>
          </p:cNvPr>
          <p:cNvSpPr txBox="1"/>
          <p:nvPr/>
        </p:nvSpPr>
        <p:spPr>
          <a:xfrm>
            <a:off x="2172190" y="116878"/>
            <a:ext cx="8392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CDC and DSHS Ebola Disease Outbreak Health Advisories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E3CBD0-980E-9681-D1AE-3EC07BCEB54C}"/>
              </a:ext>
            </a:extLst>
          </p:cNvPr>
          <p:cNvGrpSpPr/>
          <p:nvPr/>
        </p:nvGrpSpPr>
        <p:grpSpPr>
          <a:xfrm>
            <a:off x="418267" y="672544"/>
            <a:ext cx="5677733" cy="5512910"/>
            <a:chOff x="418267" y="672544"/>
            <a:chExt cx="5677733" cy="55129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340D7E-9C70-D847-C31C-0E2EDD6AA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267" y="672545"/>
              <a:ext cx="5677733" cy="551290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C18BC2-1585-3D6F-1005-9E790650E9B0}"/>
                </a:ext>
              </a:extLst>
            </p:cNvPr>
            <p:cNvSpPr txBox="1"/>
            <p:nvPr/>
          </p:nvSpPr>
          <p:spPr>
            <a:xfrm>
              <a:off x="3133966" y="672544"/>
              <a:ext cx="26343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Available at: </a:t>
              </a:r>
              <a:r>
                <a:rPr lang="en-US" sz="1000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Ebola Disease Outbreak in the Democratic Republic of the Congo and Uganda | HAN | CDC</a:t>
              </a:r>
              <a:r>
                <a:rPr lang="en-US" sz="1000" dirty="0">
                  <a:solidFill>
                    <a:schemeClr val="bg1"/>
                  </a:solidFill>
                </a:rPr>
                <a:t>, accessed on  June 9, 2026.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355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645BDA-1655-B641-994B-E0B04B9BB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and Monitoring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6E25A-C93D-1D4E-DFA8-21F3C96B9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05" y="1509367"/>
            <a:ext cx="11813841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CDC has travel health notices in place for </a:t>
            </a:r>
            <a:r>
              <a:rPr lang="en-US" sz="2400" dirty="0">
                <a:hlinkClick r:id="rId2"/>
              </a:rPr>
              <a:t>DRC </a:t>
            </a:r>
            <a:r>
              <a:rPr lang="en-US" sz="2400" dirty="0"/>
              <a:t>and </a:t>
            </a:r>
            <a:r>
              <a:rPr lang="en-US" sz="2400" dirty="0">
                <a:hlinkClick r:id="rId3"/>
              </a:rPr>
              <a:t>Uganda</a:t>
            </a:r>
            <a:r>
              <a:rPr lang="en-US" sz="2400" dirty="0"/>
              <a:t> to help Americans planning travel to either country in the near future learn how to keep themselves safe from Ebola.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hlinkClick r:id="rId2"/>
              </a:rPr>
              <a:t>DRC</a:t>
            </a:r>
            <a:r>
              <a:rPr lang="en-US" sz="2000" dirty="0"/>
              <a:t> Level 3: Reconsider Nonessential Travel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hlinkClick r:id="rId3"/>
              </a:rPr>
              <a:t>Uganda</a:t>
            </a:r>
            <a:r>
              <a:rPr lang="en-US" sz="2000" dirty="0"/>
              <a:t> Level 2: Practice Enhanced Precautions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CDC is taking </a:t>
            </a:r>
            <a:r>
              <a:rPr lang="en-US" sz="2400" dirty="0">
                <a:hlinkClick r:id="rId4"/>
              </a:rPr>
              <a:t>proactive public health measures to prevent Ebola</a:t>
            </a:r>
            <a:r>
              <a:rPr lang="en-US" sz="2400" dirty="0"/>
              <a:t> from entering the United States.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CDC temporarily restricted entry for certain travelers who were recently in DRC, Uganda, or South Sudan.</a:t>
            </a:r>
          </a:p>
          <a:p>
            <a:pPr lvl="1"/>
            <a:r>
              <a:rPr lang="en-US" sz="2000" dirty="0"/>
              <a:t>As of Friday, May 22, 2026, U.S. citizens may still enter but will undergo enhanced public health screening.</a:t>
            </a:r>
          </a:p>
          <a:p>
            <a:pPr lvl="1"/>
            <a:r>
              <a:rPr lang="en-US" sz="2000" dirty="0"/>
              <a:t>Travelers should monitor for Ebola symptoms for 21 days after leaving affected countries.</a:t>
            </a:r>
          </a:p>
          <a:p>
            <a:pPr lvl="1"/>
            <a:r>
              <a:rPr lang="en-US" sz="2000" dirty="0"/>
              <a:t>Anyone who develops symptoms should avoid travel and contact public health authorities immediately.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77A2A-722F-BF42-80A2-426DF65E987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AF131E7-C65A-4205-BD59-AD27FEB0E13B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FAF7C-CAAD-10A7-A246-EBDF1798864B}"/>
              </a:ext>
            </a:extLst>
          </p:cNvPr>
          <p:cNvSpPr txBox="1"/>
          <p:nvPr/>
        </p:nvSpPr>
        <p:spPr>
          <a:xfrm>
            <a:off x="654437" y="6047609"/>
            <a:ext cx="10729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Available at: </a:t>
            </a:r>
            <a:r>
              <a:rPr lang="en-US" sz="1000" dirty="0">
                <a:hlinkClick r:id="rId5"/>
              </a:rPr>
              <a:t>Information for Travelers Returning from Ebola-Affected Areas | Ebola | CDC</a:t>
            </a:r>
            <a:r>
              <a:rPr lang="en-US" sz="1000" dirty="0"/>
              <a:t>, accessed on June 9, 2026.</a:t>
            </a:r>
          </a:p>
        </p:txBody>
      </p:sp>
    </p:spTree>
    <p:extLst>
      <p:ext uri="{BB962C8B-B14F-4D97-AF65-F5344CB8AC3E}">
        <p14:creationId xmlns:p14="http://schemas.microsoft.com/office/powerpoint/2010/main" val="187039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66872-053A-4E4D-CBFA-B5EC84377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85CAF9-67ED-7094-6264-908EDAA2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and Enhanced Monitoring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857D5-3062-A7A2-E3EA-2CACC472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06" y="1483678"/>
            <a:ext cx="6189779" cy="48001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Under a CDC </a:t>
            </a:r>
            <a:r>
              <a:rPr lang="en-US" sz="2000" dirty="0">
                <a:hlinkClick r:id="rId2"/>
              </a:rPr>
              <a:t>order</a:t>
            </a:r>
            <a:r>
              <a:rPr lang="en-US" sz="2000" dirty="0"/>
              <a:t> effective May 18, 2026, certain non-U.S. citizens who were in DRC, South Sudan, or Uganda, within the past 21 days are temporarily prohibited from entering the United States.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Travelers permitted to enter the United States who have recently been in DRC, South Sudan, or Uganda will undergo enhanced public health entry screening.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These travelers will have their air travel re-routed to arrive at select airports. Airlines will work with affected travelers to rebook flights.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Washington-Dulles International Airport (IAD)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Hartsfield-Jackson Atlanta International Airport (ATL)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George Bush Intercontinental Airport (IAH)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John F. Kennedy International Airport (JFK)</a:t>
            </a:r>
            <a:endParaRPr lang="en-US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FE0201-2F97-CBE8-1916-C54EF73453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AF131E7-C65A-4205-BD59-AD27FEB0E13B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92A8CF-644F-D515-D3C7-4E0C02762820}"/>
              </a:ext>
            </a:extLst>
          </p:cNvPr>
          <p:cNvSpPr txBox="1"/>
          <p:nvPr/>
        </p:nvSpPr>
        <p:spPr>
          <a:xfrm>
            <a:off x="695533" y="6283790"/>
            <a:ext cx="8132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Available at: </a:t>
            </a:r>
            <a:r>
              <a:rPr lang="en-US" sz="1000" dirty="0">
                <a:hlinkClick r:id="rId3"/>
              </a:rPr>
              <a:t>Information for Travelers Returning from Ebola-Affected Areas | Ebola | CDC</a:t>
            </a:r>
            <a:r>
              <a:rPr lang="en-US" sz="1000" dirty="0"/>
              <a:t>, accessed on June 9, 2026.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34206C-8943-2446-E078-A00E9B75092A}"/>
              </a:ext>
            </a:extLst>
          </p:cNvPr>
          <p:cNvGrpSpPr/>
          <p:nvPr/>
        </p:nvGrpSpPr>
        <p:grpSpPr>
          <a:xfrm>
            <a:off x="6424132" y="1575695"/>
            <a:ext cx="5624063" cy="3467406"/>
            <a:chOff x="6424132" y="1575695"/>
            <a:chExt cx="5624063" cy="34674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373D24-49F1-BDA3-C7C1-5002340E0B03}"/>
                </a:ext>
              </a:extLst>
            </p:cNvPr>
            <p:cNvSpPr txBox="1"/>
            <p:nvPr/>
          </p:nvSpPr>
          <p:spPr>
            <a:xfrm>
              <a:off x="6424133" y="4642991"/>
              <a:ext cx="562406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Available at: </a:t>
              </a:r>
              <a:r>
                <a:rPr lang="en-US" sz="1000" dirty="0">
                  <a:hlinkClick r:id="rId4"/>
                </a:rPr>
                <a:t>Interim Guidance for Public Health Assessment and Management of Travelers from Countries Affected by the 2026 Ebola Outbreak | Ebola | CDC</a:t>
              </a:r>
              <a:r>
                <a:rPr lang="en-US" sz="1000" dirty="0"/>
                <a:t>, accessed on June 9 2026.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147325-D3BD-1E3E-752F-0D8F6B2E4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24132" y="1575695"/>
              <a:ext cx="5624062" cy="3067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2671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C181-3952-5B6D-B8D5-0F752F4C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59" y="176847"/>
            <a:ext cx="10515600" cy="1325563"/>
          </a:xfrm>
        </p:spPr>
        <p:txBody>
          <a:bodyPr/>
          <a:lstStyle/>
          <a:p>
            <a:r>
              <a:rPr lang="en-US" dirty="0"/>
              <a:t>Texas Bundibugyo Monitoring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30228F-3BF2-E826-93E3-2F1BA058E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549850"/>
              </p:ext>
            </p:extLst>
          </p:nvPr>
        </p:nvGraphicFramePr>
        <p:xfrm>
          <a:off x="396093" y="1502410"/>
          <a:ext cx="11246557" cy="4677016"/>
        </p:xfrm>
        <a:graphic>
          <a:graphicData uri="http://schemas.openxmlformats.org/drawingml/2006/table">
            <a:tbl>
              <a:tblPr/>
              <a:tblGrid>
                <a:gridCol w="4600864">
                  <a:extLst>
                    <a:ext uri="{9D8B030D-6E8A-4147-A177-3AD203B41FA5}">
                      <a16:colId xmlns:a16="http://schemas.microsoft.com/office/drawing/2014/main" val="480584606"/>
                    </a:ext>
                  </a:extLst>
                </a:gridCol>
                <a:gridCol w="3185213">
                  <a:extLst>
                    <a:ext uri="{9D8B030D-6E8A-4147-A177-3AD203B41FA5}">
                      <a16:colId xmlns:a16="http://schemas.microsoft.com/office/drawing/2014/main" val="2047800885"/>
                    </a:ext>
                  </a:extLst>
                </a:gridCol>
                <a:gridCol w="3460480">
                  <a:extLst>
                    <a:ext uri="{9D8B030D-6E8A-4147-A177-3AD203B41FA5}">
                      <a16:colId xmlns:a16="http://schemas.microsoft.com/office/drawing/2014/main" val="3314063339"/>
                    </a:ext>
                  </a:extLst>
                </a:gridCol>
              </a:tblGrid>
              <a:tr h="69223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Public Health Region</a:t>
                      </a:r>
                    </a:p>
                    <a:p>
                      <a:pPr algn="l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(Data as of 6/9/2026, 4:45pm)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D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PUMs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D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of PUMs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987888"/>
                  </a:ext>
                </a:extLst>
              </a:tr>
              <a:tr h="39847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PHR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F0502020204030204"/>
                          <a:cs typeface="Aptos" panose="020F0502020204030204"/>
                        </a:rPr>
                        <a:t>4</a:t>
                      </a:r>
                      <a:endParaRPr lang="en-US" sz="2000" dirty="0">
                        <a:effectLst/>
                        <a:latin typeface="+mn-lt"/>
                        <a:ea typeface="Aptos" panose="020F0502020204030204"/>
                        <a:cs typeface="Aptos" panose="020F0502020204030204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F0502020204030204"/>
                          <a:cs typeface="Aptos" panose="020F0502020204030204"/>
                        </a:rPr>
                        <a:t>1.8%</a:t>
                      </a:r>
                      <a:endParaRPr lang="en-US" sz="2000" dirty="0">
                        <a:effectLst/>
                        <a:latin typeface="+mn-lt"/>
                        <a:ea typeface="Aptos" panose="020F0502020204030204"/>
                        <a:cs typeface="Aptos" panose="020F0502020204030204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539571"/>
                  </a:ext>
                </a:extLst>
              </a:tr>
              <a:tr h="39847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PHR 2/3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F0502020204030204"/>
                          <a:cs typeface="Aptos" panose="020F0502020204030204"/>
                        </a:rPr>
                        <a:t>117</a:t>
                      </a:r>
                      <a:endParaRPr lang="en-US" sz="2000">
                        <a:effectLst/>
                        <a:latin typeface="+mn-lt"/>
                        <a:ea typeface="Aptos" panose="020F0502020204030204"/>
                        <a:cs typeface="Aptos" panose="020F0502020204030204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F0502020204030204"/>
                          <a:cs typeface="Aptos" panose="020F0502020204030204"/>
                        </a:rPr>
                        <a:t>53.2%</a:t>
                      </a:r>
                      <a:endParaRPr lang="en-US" sz="2000" dirty="0">
                        <a:effectLst/>
                        <a:latin typeface="+mn-lt"/>
                        <a:ea typeface="Aptos" panose="020F0502020204030204"/>
                        <a:cs typeface="Aptos" panose="020F0502020204030204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724537"/>
                  </a:ext>
                </a:extLst>
              </a:tr>
              <a:tr h="39847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PHR 4/5N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F0502020204030204"/>
                          <a:cs typeface="Aptos" panose="020F0502020204030204"/>
                        </a:rPr>
                        <a:t>14</a:t>
                      </a:r>
                      <a:endParaRPr lang="en-US" sz="2000">
                        <a:effectLst/>
                        <a:latin typeface="+mn-lt"/>
                        <a:ea typeface="Aptos" panose="020F0502020204030204"/>
                        <a:cs typeface="Aptos" panose="020F0502020204030204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F0502020204030204"/>
                          <a:cs typeface="Aptos" panose="020F0502020204030204"/>
                        </a:rPr>
                        <a:t>6.4%</a:t>
                      </a:r>
                      <a:endParaRPr lang="en-US" sz="2000" dirty="0">
                        <a:effectLst/>
                        <a:latin typeface="+mn-lt"/>
                        <a:ea typeface="Aptos" panose="020F0502020204030204"/>
                        <a:cs typeface="Aptos" panose="020F0502020204030204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886703"/>
                  </a:ext>
                </a:extLst>
              </a:tr>
              <a:tr h="39847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PHR 6/5S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F0502020204030204"/>
                          <a:cs typeface="Aptos" panose="020F0502020204030204"/>
                        </a:rPr>
                        <a:t>48</a:t>
                      </a:r>
                      <a:endParaRPr lang="en-US" sz="2000">
                        <a:effectLst/>
                        <a:latin typeface="+mn-lt"/>
                        <a:ea typeface="Aptos" panose="020F0502020204030204"/>
                        <a:cs typeface="Aptos" panose="020F0502020204030204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F0502020204030204"/>
                          <a:cs typeface="Aptos" panose="020F0502020204030204"/>
                        </a:rPr>
                        <a:t>21.8%</a:t>
                      </a:r>
                      <a:endParaRPr lang="en-US" sz="2000" dirty="0">
                        <a:effectLst/>
                        <a:latin typeface="+mn-lt"/>
                        <a:ea typeface="Aptos" panose="020F0502020204030204"/>
                        <a:cs typeface="Aptos" panose="020F0502020204030204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719064"/>
                  </a:ext>
                </a:extLst>
              </a:tr>
              <a:tr h="39847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PHR 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F0502020204030204"/>
                          <a:cs typeface="Aptos" panose="020F0502020204030204"/>
                        </a:rPr>
                        <a:t>21</a:t>
                      </a:r>
                      <a:endParaRPr lang="en-US" sz="2000">
                        <a:effectLst/>
                        <a:latin typeface="+mn-lt"/>
                        <a:ea typeface="Aptos" panose="020F0502020204030204"/>
                        <a:cs typeface="Aptos" panose="020F0502020204030204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F0502020204030204"/>
                          <a:cs typeface="Aptos" panose="020F0502020204030204"/>
                        </a:rPr>
                        <a:t>9.5%</a:t>
                      </a:r>
                      <a:endParaRPr lang="en-US" sz="2000" dirty="0">
                        <a:effectLst/>
                        <a:latin typeface="+mn-lt"/>
                        <a:ea typeface="Aptos" panose="020F0502020204030204"/>
                        <a:cs typeface="Aptos" panose="020F0502020204030204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272414"/>
                  </a:ext>
                </a:extLst>
              </a:tr>
              <a:tr h="39847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PHR 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F0502020204030204"/>
                          <a:cs typeface="Aptos" panose="020F0502020204030204"/>
                        </a:rPr>
                        <a:t>11</a:t>
                      </a:r>
                      <a:endParaRPr lang="en-US" sz="2000">
                        <a:effectLst/>
                        <a:latin typeface="+mn-lt"/>
                        <a:ea typeface="Aptos" panose="020F0502020204030204"/>
                        <a:cs typeface="Aptos" panose="020F0502020204030204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F0502020204030204"/>
                          <a:cs typeface="Aptos" panose="020F0502020204030204"/>
                        </a:rPr>
                        <a:t>5.0%</a:t>
                      </a:r>
                      <a:endParaRPr lang="en-US" sz="2000" dirty="0">
                        <a:effectLst/>
                        <a:latin typeface="+mn-lt"/>
                        <a:ea typeface="Aptos" panose="020F0502020204030204"/>
                        <a:cs typeface="Aptos" panose="020F0502020204030204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813493"/>
                  </a:ext>
                </a:extLst>
              </a:tr>
              <a:tr h="39847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PHR 9/10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F0502020204030204"/>
                          <a:cs typeface="Aptos" panose="020F0502020204030204"/>
                        </a:rPr>
                        <a:t>2</a:t>
                      </a:r>
                      <a:endParaRPr lang="en-US" sz="2000">
                        <a:effectLst/>
                        <a:latin typeface="+mn-lt"/>
                        <a:ea typeface="Aptos" panose="020F0502020204030204"/>
                        <a:cs typeface="Aptos" panose="020F0502020204030204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F0502020204030204"/>
                          <a:cs typeface="Aptos" panose="020F0502020204030204"/>
                        </a:rPr>
                        <a:t>0.9%</a:t>
                      </a:r>
                      <a:endParaRPr lang="en-US" sz="2000" dirty="0">
                        <a:effectLst/>
                        <a:latin typeface="+mn-lt"/>
                        <a:ea typeface="Aptos" panose="020F0502020204030204"/>
                        <a:cs typeface="Aptos" panose="020F0502020204030204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197378"/>
                  </a:ext>
                </a:extLst>
              </a:tr>
              <a:tr h="39847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PHR 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F0502020204030204"/>
                          <a:cs typeface="Aptos" panose="020F0502020204030204"/>
                        </a:rPr>
                        <a:t>3</a:t>
                      </a:r>
                      <a:endParaRPr lang="en-US" sz="2000">
                        <a:effectLst/>
                        <a:latin typeface="+mn-lt"/>
                        <a:ea typeface="Aptos" panose="020F0502020204030204"/>
                        <a:cs typeface="Aptos" panose="020F0502020204030204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F0502020204030204"/>
                          <a:cs typeface="Aptos" panose="020F0502020204030204"/>
                        </a:rPr>
                        <a:t>1.4%</a:t>
                      </a:r>
                      <a:endParaRPr lang="en-US" sz="2000" dirty="0">
                        <a:effectLst/>
                        <a:latin typeface="+mn-lt"/>
                        <a:ea typeface="Aptos" panose="020F0502020204030204"/>
                        <a:cs typeface="Aptos" panose="020F0502020204030204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538315"/>
                  </a:ext>
                </a:extLst>
              </a:tr>
              <a:tr h="39847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Pending/Unknown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F0502020204030204"/>
                          <a:cs typeface="Aptos" panose="020F0502020204030204"/>
                        </a:rPr>
                        <a:t>0</a:t>
                      </a:r>
                      <a:endParaRPr lang="en-US" sz="2000">
                        <a:effectLst/>
                        <a:latin typeface="+mn-lt"/>
                        <a:ea typeface="Aptos" panose="020F0502020204030204"/>
                        <a:cs typeface="Aptos" panose="020F0502020204030204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F0502020204030204"/>
                          <a:cs typeface="Aptos" panose="020F0502020204030204"/>
                        </a:rPr>
                        <a:t>0.0%</a:t>
                      </a:r>
                      <a:endParaRPr lang="en-US" sz="2000" dirty="0">
                        <a:effectLst/>
                        <a:latin typeface="+mn-lt"/>
                        <a:ea typeface="Aptos" panose="020F0502020204030204"/>
                        <a:cs typeface="Aptos" panose="020F0502020204030204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30597"/>
                  </a:ext>
                </a:extLst>
              </a:tr>
              <a:tr h="39847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Grand Total Active PUMs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F0502020204030204"/>
                          <a:cs typeface="Aptos" panose="020F0502020204030204"/>
                        </a:rPr>
                        <a:t>220*</a:t>
                      </a:r>
                      <a:endParaRPr lang="en-US" sz="2000" dirty="0">
                        <a:effectLst/>
                        <a:latin typeface="+mn-lt"/>
                        <a:ea typeface="Aptos" panose="020F0502020204030204"/>
                        <a:cs typeface="Aptos" panose="020F0502020204030204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F0502020204030204"/>
                          <a:cs typeface="Aptos" panose="020F0502020204030204"/>
                        </a:rPr>
                        <a:t>100%</a:t>
                      </a:r>
                      <a:endParaRPr lang="en-US" sz="2000" dirty="0">
                        <a:effectLst/>
                        <a:latin typeface="+mn-lt"/>
                        <a:ea typeface="Aptos" panose="020F0502020204030204"/>
                        <a:cs typeface="Aptos" panose="020F0502020204030204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1964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B102304-5229-432C-BEA9-4E35B750B361}"/>
              </a:ext>
            </a:extLst>
          </p:cNvPr>
          <p:cNvSpPr txBox="1"/>
          <p:nvPr/>
        </p:nvSpPr>
        <p:spPr>
          <a:xfrm>
            <a:off x="396093" y="6179426"/>
            <a:ext cx="109691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u="none" strike="noStrike" dirty="0">
                <a:solidFill>
                  <a:srgbClr val="000000"/>
                </a:solidFill>
                <a:effectLst/>
                <a:latin typeface="+mn-lt"/>
              </a:rPr>
              <a:t>*</a:t>
            </a:r>
            <a:r>
              <a:rPr lang="en-US" sz="1400" dirty="0">
                <a:solidFill>
                  <a:srgbClr val="000000"/>
                </a:solidFill>
              </a:rPr>
              <a:t>220 PUMs under active monitoring in Texas.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0281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BBB3C-3792-D9D7-893C-FA32461BB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AA2A3C-BC84-DBEF-4F73-F8F5C084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for Hospitals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9D541A-64D6-099E-9246-6951B9F34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05" y="1529992"/>
            <a:ext cx="11627042" cy="47333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Texas does not have designated hospitals for triage of viral hemorrhagic fever suspects.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Hospitals must assess the patient and look for other causes of the symptoms, (i.e., malaria).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If other conditions are ruled out, physicians can request testing at a Laboratory Response Network site (Austin or Houston.)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Consultation is required with DSHS and CDC to receive approval to run Ebola test.  </a:t>
            </a:r>
          </a:p>
          <a:p>
            <a:r>
              <a:rPr lang="en-US" dirty="0"/>
              <a:t>Patient transport/transfer to the UTMB Biocontainment Unit requires approval by DSHS.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E9ABA-A02F-7539-CB17-62E9FC3398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DE7A0-2A40-4843-A4BA-64BCA4242F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026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488CA-C5D2-CF9E-64B7-079AA945C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82" y="0"/>
            <a:ext cx="5335632" cy="681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46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36B000-5685-4D95-3095-C89A3017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29" y="-228449"/>
            <a:ext cx="10515600" cy="2873190"/>
          </a:xfrm>
        </p:spPr>
        <p:txBody>
          <a:bodyPr/>
          <a:lstStyle/>
          <a:p>
            <a:r>
              <a:rPr lang="en-US" dirty="0"/>
              <a:t>New World Screwworm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56FB250-2BE3-37AA-4811-1A6864A73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17" y="2644741"/>
            <a:ext cx="2893405" cy="227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EF6E60-D159-3923-9462-CA4A3F2B0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010" y="2621099"/>
            <a:ext cx="4251406" cy="232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50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104959-34C0-A9B2-7499-0E96CAD53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34" y="211135"/>
            <a:ext cx="10515600" cy="1325563"/>
          </a:xfrm>
        </p:spPr>
        <p:txBody>
          <a:bodyPr/>
          <a:lstStyle/>
          <a:p>
            <a:r>
              <a:rPr lang="en-US"/>
              <a:t>New World Screwworm Background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F8CF59-645E-9FDA-13F3-613D1FD27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29" y="1444131"/>
            <a:ext cx="11981468" cy="22691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N</a:t>
            </a:r>
            <a:r>
              <a:rPr lang="en-US" sz="2000" dirty="0">
                <a:solidFill>
                  <a:srgbClr val="000000"/>
                </a:solidFill>
              </a:rPr>
              <a:t>ew World Screwworm (N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WS</a:t>
            </a:r>
            <a:r>
              <a:rPr lang="en-US" sz="2000" dirty="0">
                <a:solidFill>
                  <a:srgbClr val="000000"/>
                </a:solidFill>
              </a:rPr>
              <a:t>)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is a devasting pest.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The name screwworm refers to the larvae’s' feeding behavior as they burrow (screw) into the wound, feeding as they go like a screw being driven into wood.</a:t>
            </a:r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When NWS fly larvae burrow into the flesh of a living animal, they cause serious, often deadly damage.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NWS can infest livestock, pets, wildlife, occasionally birds, and in rare cases, people.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Severe infestations are almost always fatal if untreated.</a:t>
            </a:r>
          </a:p>
          <a:p>
            <a:pPr marL="457200" lvl="1" indent="0">
              <a:buNone/>
            </a:pPr>
            <a:endParaRPr lang="en-US" sz="1600" b="0" i="0" u="none" strike="noStrike" baseline="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FC8F0-C4F7-D2CD-4D82-55AB3F23BE87}"/>
              </a:ext>
            </a:extLst>
          </p:cNvPr>
          <p:cNvSpPr txBox="1"/>
          <p:nvPr/>
        </p:nvSpPr>
        <p:spPr>
          <a:xfrm>
            <a:off x="2972950" y="6426922"/>
            <a:ext cx="8058548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New World Screwworm Prevention for Animals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New World Screwworm Infestations in Animals | Photo Gallery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Accessed on June 9, 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894FC7-5AB5-1F29-7098-A5C2B9145AEA}"/>
              </a:ext>
            </a:extLst>
          </p:cNvPr>
          <p:cNvGrpSpPr/>
          <p:nvPr/>
        </p:nvGrpSpPr>
        <p:grpSpPr>
          <a:xfrm>
            <a:off x="1465302" y="3777173"/>
            <a:ext cx="9755194" cy="2454194"/>
            <a:chOff x="1574159" y="4091944"/>
            <a:chExt cx="9755194" cy="24541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84C880-2233-1BAE-EB0D-A93043DAAC66}"/>
                </a:ext>
              </a:extLst>
            </p:cNvPr>
            <p:cNvSpPr txBox="1"/>
            <p:nvPr/>
          </p:nvSpPr>
          <p:spPr>
            <a:xfrm>
              <a:off x="1574159" y="6284528"/>
              <a:ext cx="30900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Image: An adult New World screwworm fly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00FD73-CD5C-CF5E-585F-BD11E6AFA9B8}"/>
                </a:ext>
              </a:extLst>
            </p:cNvPr>
            <p:cNvGrpSpPr/>
            <p:nvPr/>
          </p:nvGrpSpPr>
          <p:grpSpPr>
            <a:xfrm>
              <a:off x="4748316" y="4214083"/>
              <a:ext cx="6581037" cy="2322844"/>
              <a:chOff x="4486855" y="3890233"/>
              <a:chExt cx="6581037" cy="232284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EBF2675-A75F-3752-6FAB-262ACE661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6855" y="3890233"/>
                <a:ext cx="3158531" cy="206848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7D7DFA-7E62-FE54-CB63-C180B007D00F}"/>
                  </a:ext>
                </a:extLst>
              </p:cNvPr>
              <p:cNvSpPr txBox="1"/>
              <p:nvPr/>
            </p:nvSpPr>
            <p:spPr>
              <a:xfrm>
                <a:off x="8372841" y="5951467"/>
                <a:ext cx="2695051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Image: an NWS infestation</a:t>
                </a:r>
              </a:p>
            </p:txBody>
          </p:sp>
        </p:grpSp>
        <p:pic>
          <p:nvPicPr>
            <p:cNvPr id="9" name="Picture 8" descr="A close-up of a hole with bugs&#10;&#10;AI-generated content may be incorrect.">
              <a:extLst>
                <a:ext uri="{FF2B5EF4-FFF2-40B4-BE49-F238E27FC236}">
                  <a16:creationId xmlns:a16="http://schemas.microsoft.com/office/drawing/2014/main" id="{149AF7E6-354C-92EB-5BF4-9DA8492B8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4717" y="4091944"/>
              <a:ext cx="2915638" cy="2183373"/>
            </a:xfrm>
            <a:prstGeom prst="rect">
              <a:avLst/>
            </a:prstGeom>
          </p:spPr>
        </p:pic>
      </p:grpSp>
      <p:pic>
        <p:nvPicPr>
          <p:cNvPr id="19" name="Content Placeholder 3" descr="A close up of a fly">
            <a:extLst>
              <a:ext uri="{FF2B5EF4-FFF2-40B4-BE49-F238E27FC236}">
                <a16:creationId xmlns:a16="http://schemas.microsoft.com/office/drawing/2014/main" id="{9095FB17-09D0-3B98-D3EC-84FB0BDF52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909" y="3853328"/>
            <a:ext cx="2132009" cy="20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62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65CFF-EEBD-E22B-D1EE-CD8D9AAE3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B9AC0-2529-C2B2-52E2-2B5F3F617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34" y="211135"/>
            <a:ext cx="10515600" cy="1325563"/>
          </a:xfrm>
        </p:spPr>
        <p:txBody>
          <a:bodyPr/>
          <a:lstStyle/>
          <a:p>
            <a:r>
              <a:rPr lang="en-US"/>
              <a:t>New World Screwworm Background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2959BE-34FB-1560-3684-AD987AC51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34" y="1536698"/>
            <a:ext cx="11526714" cy="470629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ea typeface="Calibri"/>
                <a:cs typeface="Calibri"/>
              </a:rPr>
              <a:t>NWS was eradicated from the US in 1960s and from Mexico in the 1980s using the Sterile Insect Technique (SIT).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SIT is a proven tool for fighting the spread of NWS.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With this method, sterile male flies are released into an area where a known population has become established.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The sterile male flies mate with wild female NWS flies, which then lay unfertilized eggs.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Because female NWS flies mate just once in their lifespan, the NWS population progressively reduces and ultimately dies out.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NWS remains endemic in South America, Cuba, Haiti, and the Dominican Republic</a:t>
            </a:r>
            <a:endParaRPr lang="en-US" sz="2400" dirty="0"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Animals infested with NWS should be treated according to their veterinarian's recommendations.</a:t>
            </a:r>
            <a:endParaRPr lang="en-US" sz="2400" dirty="0">
              <a:ea typeface="Calibri"/>
              <a:cs typeface="Calibri"/>
            </a:endParaRPr>
          </a:p>
          <a:p>
            <a:pPr lvl="1"/>
            <a:endParaRPr lang="en-US" sz="1600" b="0" i="0" u="none" strike="noStrike" baseline="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3A2B5-6ED3-46D4-DF50-2E512870C103}"/>
              </a:ext>
            </a:extLst>
          </p:cNvPr>
          <p:cNvSpPr txBox="1"/>
          <p:nvPr/>
        </p:nvSpPr>
        <p:spPr>
          <a:xfrm>
            <a:off x="1275908" y="6231367"/>
            <a:ext cx="8265228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Available: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New World Screwworm Prevention for Animals &amp;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Eradicating New World Screwworm with Sterile Insect Technique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Accessed on June 7, 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911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1ABE09-A8AE-C97D-E8CD-25899065A61F}"/>
              </a:ext>
            </a:extLst>
          </p:cNvPr>
          <p:cNvSpPr/>
          <p:nvPr/>
        </p:nvSpPr>
        <p:spPr>
          <a:xfrm>
            <a:off x="92094" y="1516677"/>
            <a:ext cx="5979177" cy="4843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As of June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9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, 2026, there are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 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six confirmed NWS animal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cases in the U.S.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Five confirmed NWS cases are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in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Texas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.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On June 3, 2026, the U.S. Department of Agriculture (USDA)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confirmed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he first case of NWS in a calf in the United States, Zavala County, Texas. 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On June 5, 2026, USDA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confirmed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a second case of NWS in a calf, also in Zavala County.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On June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7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, 2026, the USD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confirmed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 in calf in La Salle County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sz="16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On June 8, 2026, the USDA confirmed a case in a bovine in La Salle County and a goat in Gillespie County.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ea typeface="Calibri"/>
                <a:cs typeface="Calibri"/>
              </a:rPr>
              <a:t>One confirmed animal NWS case is in NM.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ea typeface="Calibri"/>
                <a:cs typeface="Calibri"/>
              </a:rPr>
              <a:t>Dog in Lea County, NM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BC8C6C-ECCB-DB4E-CBAE-E0963E30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55" y="200883"/>
            <a:ext cx="10741713" cy="1315794"/>
          </a:xfrm>
        </p:spPr>
        <p:txBody>
          <a:bodyPr>
            <a:normAutofit/>
          </a:bodyPr>
          <a:lstStyle/>
          <a:p>
            <a:r>
              <a:rPr lang="en-US" dirty="0"/>
              <a:t>NWS Situational Update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424453-28B6-1CBF-5F69-7B91166A4EC4}"/>
              </a:ext>
            </a:extLst>
          </p:cNvPr>
          <p:cNvSpPr txBox="1"/>
          <p:nvPr/>
        </p:nvSpPr>
        <p:spPr>
          <a:xfrm>
            <a:off x="11470821" y="6199625"/>
            <a:ext cx="676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E6C68-F2E3-4739-852C-7999651DEB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black screen with blue text&#10;&#10;AI-generated content may be incorrect.">
            <a:extLst>
              <a:ext uri="{FF2B5EF4-FFF2-40B4-BE49-F238E27FC236}">
                <a16:creationId xmlns:a16="http://schemas.microsoft.com/office/drawing/2014/main" id="{F06566AF-0025-5F9D-93BB-CE375DC67AB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834" t="110843" r="-50706" b="-112048"/>
          <a:stretch>
            <a:fillRect/>
          </a:stretch>
        </p:blipFill>
        <p:spPr>
          <a:xfrm>
            <a:off x="4073525" y="6038117"/>
            <a:ext cx="7591198" cy="8290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B24A29-D24A-4EC3-BC13-150B33E697A7}"/>
              </a:ext>
            </a:extLst>
          </p:cNvPr>
          <p:cNvSpPr txBox="1"/>
          <p:nvPr/>
        </p:nvSpPr>
        <p:spPr>
          <a:xfrm>
            <a:off x="6049147" y="6047719"/>
            <a:ext cx="5979177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Available at:  </a:t>
            </a: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Confirmed Detections of New World Screwworm | Animal and Plant Health Inspection Service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accessed on June 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2026.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22E4B2-54A4-CFEB-3048-4F2250A0F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148" y="1430798"/>
            <a:ext cx="6028625" cy="46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6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E77493-F9E0-6A58-11FD-2AE49FC96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7238" y="2028397"/>
            <a:ext cx="8452658" cy="3799523"/>
          </a:xfrm>
        </p:spPr>
        <p:txBody>
          <a:bodyPr/>
          <a:lstStyle/>
          <a:p>
            <a:r>
              <a:rPr lang="en-US" dirty="0"/>
              <a:t>Ebola Bundibugyo Virus Outbreak</a:t>
            </a:r>
          </a:p>
          <a:p>
            <a:r>
              <a:rPr lang="en-US" dirty="0"/>
              <a:t>New World Screwworm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AA2122-3891-8610-39BE-0BC8EA55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Topics</a:t>
            </a:r>
          </a:p>
        </p:txBody>
      </p:sp>
    </p:spTree>
    <p:extLst>
      <p:ext uri="{BB962C8B-B14F-4D97-AF65-F5344CB8AC3E}">
        <p14:creationId xmlns:p14="http://schemas.microsoft.com/office/powerpoint/2010/main" val="2211000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7B831-6C31-AD54-4317-58AE8A4ED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6F46CB-00A8-DC3A-3FF0-22D388122BE0}"/>
              </a:ext>
            </a:extLst>
          </p:cNvPr>
          <p:cNvSpPr/>
          <p:nvPr/>
        </p:nvSpPr>
        <p:spPr>
          <a:xfrm>
            <a:off x="116823" y="1609757"/>
            <a:ext cx="11803034" cy="4589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No human NWS cases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have been reported in the United States.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 Mexico and Central America, more than 171,700 NWS cumulative cases have been reported in animals, and more than 2,070 cases have been reported in people.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 the United States, the risk of infestation in people remains low. Risk is localized to areas where NWS flies are circulating.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30A598A-6ABC-E683-F103-67A8ECCE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55" y="200883"/>
            <a:ext cx="10741713" cy="1315794"/>
          </a:xfrm>
        </p:spPr>
        <p:txBody>
          <a:bodyPr>
            <a:normAutofit/>
          </a:bodyPr>
          <a:lstStyle/>
          <a:p>
            <a:r>
              <a:rPr lang="en-US"/>
              <a:t>NWS Situational Update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155400-FB5A-A26B-0C09-126FC4D1D783}"/>
              </a:ext>
            </a:extLst>
          </p:cNvPr>
          <p:cNvSpPr txBox="1"/>
          <p:nvPr/>
        </p:nvSpPr>
        <p:spPr>
          <a:xfrm>
            <a:off x="11470821" y="6199625"/>
            <a:ext cx="676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F1E6C68-F2E3-4739-852C-7999651DEB2F}" type="slidenum">
              <a:rPr lang="en-US" sz="1200" smtClean="0"/>
              <a:t>20</a:t>
            </a:fld>
            <a:endParaRPr lang="en-US"/>
          </a:p>
        </p:txBody>
      </p:sp>
      <p:pic>
        <p:nvPicPr>
          <p:cNvPr id="6" name="Picture 5" descr="A black screen with blue text&#10;&#10;AI-generated content may be incorrect.">
            <a:extLst>
              <a:ext uri="{FF2B5EF4-FFF2-40B4-BE49-F238E27FC236}">
                <a16:creationId xmlns:a16="http://schemas.microsoft.com/office/drawing/2014/main" id="{3AE734CC-0D28-CB3A-36D0-3C97C6629D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834" t="110843" r="-50706" b="-112048"/>
          <a:stretch>
            <a:fillRect/>
          </a:stretch>
        </p:blipFill>
        <p:spPr>
          <a:xfrm>
            <a:off x="4073525" y="6038117"/>
            <a:ext cx="7591198" cy="8290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89E72D-DA16-3175-74C8-1D7A3A1187B1}"/>
              </a:ext>
            </a:extLst>
          </p:cNvPr>
          <p:cNvSpPr txBox="1"/>
          <p:nvPr/>
        </p:nvSpPr>
        <p:spPr>
          <a:xfrm>
            <a:off x="459148" y="6201611"/>
            <a:ext cx="78323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at: </a:t>
            </a:r>
            <a:r>
              <a:rPr lang="en-US" sz="1000" dirty="0">
                <a:hlinkClick r:id="rId4"/>
              </a:rPr>
              <a:t>New World Screwworm Outbreak | New World Screwworm | CDC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, accessed on June 9, 2026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598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F50C5A-15BD-BF89-1F2A-D571C367E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Sterile Insect (Fly) Operations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CC6F00-B074-A4DF-DC30-3C293BD00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030" y="1536698"/>
            <a:ext cx="6939930" cy="51101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/>
              <a:t>As part of the established NWS eradication strategy, USDA began releasing sterile flies over the area on June 4. These missions will disperse 2 million sterile screwworms twice a week to disrupt the pest’s lifecycle.</a:t>
            </a:r>
          </a:p>
          <a:p>
            <a:r>
              <a:rPr lang="en-US"/>
              <a:t>In addition to aerial releases, USDA is shipping another 4 million sterile flies per week to Texas. These will be deployed using 24 ground release chambers, strategically placed in and around the detection zone to maximize impact.</a:t>
            </a:r>
          </a:p>
          <a:p>
            <a:pPr marL="0" indent="0">
              <a:buNone/>
            </a:pPr>
            <a:endParaRPr lang="en-US">
              <a:highlight>
                <a:srgbClr val="FFFF00"/>
              </a:highligh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6BC6628-E6BE-6BF3-286D-A902B9894880}"/>
              </a:ext>
            </a:extLst>
          </p:cNvPr>
          <p:cNvGrpSpPr/>
          <p:nvPr/>
        </p:nvGrpSpPr>
        <p:grpSpPr>
          <a:xfrm>
            <a:off x="7277960" y="1644162"/>
            <a:ext cx="4633303" cy="3324747"/>
            <a:chOff x="6096000" y="2061102"/>
            <a:chExt cx="6096000" cy="4460514"/>
          </a:xfrm>
        </p:grpSpPr>
        <p:pic>
          <p:nvPicPr>
            <p:cNvPr id="8" name="Picture 7" descr="A close-up of a bug&#10;&#10;AI-generated content may be incorrect.">
              <a:extLst>
                <a:ext uri="{FF2B5EF4-FFF2-40B4-BE49-F238E27FC236}">
                  <a16:creationId xmlns:a16="http://schemas.microsoft.com/office/drawing/2014/main" id="{4DC1E2C6-1F0A-EF79-242B-BDB6931D3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2061102"/>
              <a:ext cx="6096000" cy="3474719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91CE0B-0DCC-26F1-1E47-B5D5D9E1F6CD}"/>
                </a:ext>
              </a:extLst>
            </p:cNvPr>
            <p:cNvSpPr txBox="1"/>
            <p:nvPr/>
          </p:nvSpPr>
          <p:spPr>
            <a:xfrm>
              <a:off x="6096000" y="5530617"/>
              <a:ext cx="6096000" cy="990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Image: Dyed sterile NWS pupae (left); sterile NWS fly glowing under UV light (right).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Available:  </a:t>
              </a: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hlinkClick r:id="rId3"/>
                </a:rPr>
                <a:t>https://www.aphis.usda.gov/sites/default/files/factsheet-sit-proven-tool-nws.pdf</a:t>
              </a: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, accessed on June 7, 2026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67B7AE9-8F8E-DF55-C9FE-DCB46BA73FF8}"/>
              </a:ext>
            </a:extLst>
          </p:cNvPr>
          <p:cNvSpPr txBox="1"/>
          <p:nvPr/>
        </p:nvSpPr>
        <p:spPr>
          <a:xfrm>
            <a:off x="626095" y="6294472"/>
            <a:ext cx="1156590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Available at:  </a:t>
            </a: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hlinkClick r:id="rId4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Animal Health Officials Respond to Second Detection of New World Screwworm in the United States | Animal and Plant Health Inspection Service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accessed on June 9, 2026. </a:t>
            </a:r>
          </a:p>
        </p:txBody>
      </p:sp>
    </p:spTree>
    <p:extLst>
      <p:ext uri="{BB962C8B-B14F-4D97-AF65-F5344CB8AC3E}">
        <p14:creationId xmlns:p14="http://schemas.microsoft.com/office/powerpoint/2010/main" val="3291169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6AB0D-B482-D003-C50A-B116A197F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E92051F-EFCC-F22B-E70C-A0EBF1DC5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3213"/>
            <a:ext cx="6311757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/>
                <a:cs typeface="Calibri"/>
              </a:rPr>
              <a:t>Feeling larvae move or </a:t>
            </a:r>
            <a:r>
              <a:rPr lang="en-US" sz="2400">
                <a:latin typeface="Calibri" panose="020F0502020204030204" pitchFamily="34" charset="0"/>
                <a:ea typeface="Calibri"/>
                <a:cs typeface="Calibri"/>
              </a:rPr>
              <a:t>seeing larvae </a:t>
            </a:r>
            <a:r>
              <a:rPr lang="en-US" sz="2400" dirty="0">
                <a:latin typeface="Calibri" panose="020F0502020204030204" pitchFamily="34" charset="0"/>
                <a:ea typeface="Calibri"/>
                <a:cs typeface="Calibri"/>
              </a:rPr>
              <a:t>within a skin wound or sore, or in the ears, nose, eyes, or mouth.</a:t>
            </a:r>
          </a:p>
          <a:p>
            <a:r>
              <a:rPr lang="en-US" sz="2400" dirty="0">
                <a:latin typeface="Calibri" panose="020F0502020204030204" pitchFamily="34" charset="0"/>
                <a:ea typeface="Calibri"/>
                <a:cs typeface="Calibri"/>
              </a:rPr>
              <a:t>Painful skin wounds or sores that worsen within a few days.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ea typeface="Calibri"/>
                <a:cs typeface="Calibri"/>
              </a:rPr>
              <a:t>A foul-smelling odor from the site of the infestation.</a:t>
            </a:r>
          </a:p>
          <a:p>
            <a:r>
              <a:rPr lang="en-US" sz="2400" dirty="0">
                <a:latin typeface="Calibri" panose="020F0502020204030204" pitchFamily="34" charset="0"/>
                <a:ea typeface="Calibri"/>
                <a:cs typeface="Calibri"/>
              </a:rPr>
              <a:t>Bleeding from open sores.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Bacteria can also infect wounds where NWS maggots are present and may cause infection </a:t>
            </a:r>
            <a:r>
              <a:rPr lang="en-US" sz="2400" dirty="0"/>
              <a:t>that can lead to symptoms like fever or chills.</a:t>
            </a:r>
            <a:endParaRPr lang="en-US" sz="2000" b="1" i="1" dirty="0">
              <a:ea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1AB9DA-AFC7-24BD-5CA2-D1D3C61BA8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131E7-C65A-4205-BD59-AD27FEB0E1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271736-B9B3-DC05-38C5-EB73ACABDBD7}"/>
              </a:ext>
            </a:extLst>
          </p:cNvPr>
          <p:cNvSpPr txBox="1">
            <a:spLocks/>
          </p:cNvSpPr>
          <p:nvPr/>
        </p:nvSpPr>
        <p:spPr>
          <a:xfrm>
            <a:off x="164802" y="637309"/>
            <a:ext cx="8838235" cy="69106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Signs and Symptoms of NWS in Humans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57308A-C8CF-1BB1-3F4A-91A29C361506}"/>
              </a:ext>
            </a:extLst>
          </p:cNvPr>
          <p:cNvGrpSpPr/>
          <p:nvPr/>
        </p:nvGrpSpPr>
        <p:grpSpPr>
          <a:xfrm>
            <a:off x="6793908" y="1706969"/>
            <a:ext cx="5019601" cy="3919855"/>
            <a:chOff x="6683034" y="1736896"/>
            <a:chExt cx="5281653" cy="396844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04131B0-9D1D-BA01-E685-F765EEC87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5880" y="1736896"/>
              <a:ext cx="5188807" cy="338420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60EAC2-C9BA-9962-FE44-8BC88A52DB3E}"/>
                </a:ext>
              </a:extLst>
            </p:cNvPr>
            <p:cNvSpPr txBox="1"/>
            <p:nvPr/>
          </p:nvSpPr>
          <p:spPr>
            <a:xfrm>
              <a:off x="6683034" y="5121103"/>
              <a:ext cx="5281653" cy="58423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Image: (A) Wound caused by NWS in a traveler; (B and C) NWS larvae recovered from traveler. Source: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egoe UI"/>
                  <a:cs typeface="Segoe U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New World screwworm (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egoe UI"/>
                  <a:cs typeface="Segoe U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Cochliomyia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egoe UI"/>
                  <a:cs typeface="Segoe U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egoe UI"/>
                  <a:cs typeface="Segoe U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hominivorax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egoe UI"/>
                  <a:cs typeface="Segoe U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) infestation in a returned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egoe UI"/>
                  <a:cs typeface="Segoe U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traveller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Segoe UI"/>
                  <a:cs typeface="Segoe U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from Costa Rica – ScienceDirect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Segoe U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Segoe UI"/>
                </a:rPr>
                <a:t> Accessed on June 9, 2026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7279C50-D20D-A5B2-3D9C-96D6C748E95F}"/>
              </a:ext>
            </a:extLst>
          </p:cNvPr>
          <p:cNvSpPr txBox="1"/>
          <p:nvPr/>
        </p:nvSpPr>
        <p:spPr>
          <a:xfrm>
            <a:off x="378156" y="6229392"/>
            <a:ext cx="9120850" cy="253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at: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Clinical Overview of New World Screwworm | New World Screwworm | CDC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Accessed on June 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2026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686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437B54-AF68-16D2-A313-3C7579D74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5" y="225500"/>
            <a:ext cx="10100892" cy="1325563"/>
          </a:xfrm>
        </p:spPr>
        <p:txBody>
          <a:bodyPr>
            <a:normAutofit/>
          </a:bodyPr>
          <a:lstStyle/>
          <a:p>
            <a:r>
              <a:rPr lang="en-US"/>
              <a:t>Human NWS Case Clinical Management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45D075-1FFA-A5BD-6816-B297C4CC4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5" y="1451139"/>
            <a:ext cx="7399987" cy="466150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1C1D1F"/>
                </a:solidFill>
              </a:rPr>
              <a:t>Currently, there is no U.S. Food and Drug Administration (FDA) approved medication to treat NWS infestation in humans.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1C1D1F"/>
                </a:solidFill>
              </a:rPr>
              <a:t>There are anecdotal reports of using ivermectin in off-label treatment of NWS infestations in humans.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1C1D1F"/>
                </a:solidFill>
              </a:rPr>
              <a:t>Treatment:</a:t>
            </a:r>
            <a:endParaRPr lang="en-US" sz="2000" dirty="0">
              <a:solidFill>
                <a:srgbClr val="1C1D1F"/>
              </a:solidFill>
              <a:ea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b="0" i="0" dirty="0">
                <a:solidFill>
                  <a:srgbClr val="1C1D1F"/>
                </a:solidFill>
                <a:effectLst/>
              </a:rPr>
              <a:t>Health care providers should remove and kill </a:t>
            </a:r>
            <a:r>
              <a:rPr lang="en-US" sz="1800" dirty="0">
                <a:solidFill>
                  <a:srgbClr val="1C1D1F"/>
                </a:solidFill>
              </a:rPr>
              <a:t>ALL visible larvae and eggs in patients with suspected</a:t>
            </a:r>
            <a:r>
              <a:rPr lang="en-US" sz="1800" b="0" i="0" dirty="0">
                <a:solidFill>
                  <a:srgbClr val="1C1D1F"/>
                </a:solidFill>
                <a:effectLst/>
              </a:rPr>
              <a:t> NWS.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1C1D1F"/>
                </a:solidFill>
              </a:rPr>
              <a:t>This may require surgical removal.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b="1" dirty="0"/>
              <a:t>Failure to kill and properly dispose of all larvae and eggs may result in the introduction and spread of NWS in the local environment </a:t>
            </a:r>
            <a:endParaRPr lang="en-US" sz="1800" dirty="0">
              <a:solidFill>
                <a:srgbClr val="1C1D1F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Re-examine treated lesions after 24 – 48 hours to confirm no larvae remain. Remove and safely dispose of any remaining larvae as described above.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Monitor for and treat secondary bacterial infections as needed.</a:t>
            </a:r>
          </a:p>
          <a:p>
            <a:pPr>
              <a:lnSpc>
                <a:spcPct val="100000"/>
              </a:lnSpc>
            </a:pPr>
            <a:endParaRPr lang="en-US" sz="2100" dirty="0">
              <a:solidFill>
                <a:srgbClr val="1C1D1F"/>
              </a:solidFill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3D83D-28E5-3134-135A-F11324672953}"/>
              </a:ext>
            </a:extLst>
          </p:cNvPr>
          <p:cNvSpPr txBox="1"/>
          <p:nvPr/>
        </p:nvSpPr>
        <p:spPr>
          <a:xfrm>
            <a:off x="805543" y="6112647"/>
            <a:ext cx="7022525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at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Clinical Overview of New World Screwworm | New World Screwworm | CDC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New World screwworm: Recommendations for Healthcare Providers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accessed on June 9, 2026.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AACC08-CCA7-818E-AC03-7BC41875F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068" y="1451140"/>
            <a:ext cx="4201886" cy="518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19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E5AEF-0753-B5F3-07ED-631CB9B61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77" y="12227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/>
              <a:t>Personal</a:t>
            </a:r>
            <a:r>
              <a:rPr lang="en-US" sz="4000" spc="-140"/>
              <a:t> </a:t>
            </a:r>
            <a:r>
              <a:rPr lang="en-US" sz="4000" spc="-10"/>
              <a:t>Prevention</a:t>
            </a:r>
            <a:r>
              <a:rPr lang="en-US" sz="4000" spc="-145"/>
              <a:t> </a:t>
            </a:r>
            <a:r>
              <a:rPr lang="en-US" sz="4000"/>
              <a:t>of</a:t>
            </a:r>
            <a:r>
              <a:rPr lang="en-US" sz="4000" spc="-155"/>
              <a:t> </a:t>
            </a:r>
            <a:r>
              <a:rPr lang="en-US" sz="4000"/>
              <a:t>New</a:t>
            </a:r>
            <a:r>
              <a:rPr lang="en-US" sz="4000" spc="-155"/>
              <a:t> </a:t>
            </a:r>
            <a:r>
              <a:rPr lang="en-US" sz="4000"/>
              <a:t>World</a:t>
            </a:r>
            <a:r>
              <a:rPr lang="en-US" sz="4000" spc="-155"/>
              <a:t> </a:t>
            </a:r>
            <a:r>
              <a:rPr lang="en-US" sz="4000" spc="-10"/>
              <a:t>Screwworm</a:t>
            </a:r>
            <a:endParaRPr lang="en-US" sz="400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BC26F3A3-AAD8-8AE8-DAA4-165D7284C7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299" y="1444454"/>
            <a:ext cx="7245170" cy="47291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/>
              <a:t>Preventing breaks in the skin and avoiding NWS flies is key to protecting yourself in areas where the flies are present.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/>
              <a:t>Keep open wounds clean and covered, no matter how small or location on the body.</a:t>
            </a:r>
            <a:endParaRPr lang="en-US" sz="2000" b="0" i="0">
              <a:effectLst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/>
              <a:t>Sleep indoors with closed windows or screened open windows. If you are outside, sleep under a bed net or inside a screened tent.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/>
              <a:t>Protect your skin and prevent insect bites by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/>
              <a:t>Using an </a:t>
            </a:r>
            <a:r>
              <a:rPr lang="en-US" sz="1800">
                <a:hlinkClick r:id="rId2"/>
              </a:rPr>
              <a:t>EPA-registered insect repellent</a:t>
            </a:r>
            <a:r>
              <a:rPr lang="en-US" sz="1800"/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/>
              <a:t>Treating clothing and gear with products containing 0.5% permethrin.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/>
              <a:t>Wearing loose-fitting, long-sleeved shirts and pants, hats, and socks to limit access to your body by NWS flies and biting insects.</a:t>
            </a:r>
          </a:p>
          <a:p>
            <a:pPr lvl="1"/>
            <a:endParaRPr 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CBDE19-BDDB-FAEC-2827-FACA5D729FE6}"/>
              </a:ext>
            </a:extLst>
          </p:cNvPr>
          <p:cNvSpPr txBox="1"/>
          <p:nvPr/>
        </p:nvSpPr>
        <p:spPr>
          <a:xfrm>
            <a:off x="912379" y="6251299"/>
            <a:ext cx="66430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at: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https://www.cdc.gov/new-world-screwworm/situation-summary/index.html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; accessed June 9, 2026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7FEF27-E253-BCEB-14B0-F0497EAEDE99}"/>
              </a:ext>
            </a:extLst>
          </p:cNvPr>
          <p:cNvGrpSpPr/>
          <p:nvPr/>
        </p:nvGrpSpPr>
        <p:grpSpPr>
          <a:xfrm>
            <a:off x="7848600" y="1422683"/>
            <a:ext cx="4223656" cy="5105615"/>
            <a:chOff x="7058061" y="271850"/>
            <a:chExt cx="5133939" cy="65055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B033A3-7401-1795-E20F-034ED08E1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8061" y="271850"/>
              <a:ext cx="5133939" cy="649977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FAC952-F3A5-D79C-2304-D51002D6C347}"/>
                </a:ext>
              </a:extLst>
            </p:cNvPr>
            <p:cNvSpPr txBox="1"/>
            <p:nvPr/>
          </p:nvSpPr>
          <p:spPr>
            <a:xfrm>
              <a:off x="8432372" y="6071482"/>
              <a:ext cx="1791971" cy="7059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Available at: 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5"/>
                </a:rPr>
                <a:t>Stop New World Screwworm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; accessed June 7, 2026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9138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684" y="282468"/>
            <a:ext cx="10515600" cy="990528"/>
          </a:xfrm>
          <a:prstGeom prst="rect">
            <a:avLst/>
          </a:prstGeom>
        </p:spPr>
        <p:txBody>
          <a:bodyPr vert="horz" wrap="square" lIns="0" tIns="310388" rIns="0" bIns="0" rtlCol="0">
            <a:spAutoFit/>
          </a:bodyPr>
          <a:lstStyle/>
          <a:p>
            <a:pPr marL="396875">
              <a:lnSpc>
                <a:spcPct val="100000"/>
              </a:lnSpc>
              <a:spcBef>
                <a:spcPts val="130"/>
              </a:spcBef>
            </a:pPr>
            <a:r>
              <a:rPr lang="en-US"/>
              <a:t>Summary</a:t>
            </a:r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7205" y="1602093"/>
            <a:ext cx="11349995" cy="395492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16865" marR="0" lvl="0" indent="-304165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prstClr val="black"/>
              </a:buClr>
              <a:buSzTx/>
              <a:buFont typeface="Arial"/>
              <a:buChar char="•"/>
              <a:tabLst>
                <a:tab pos="31686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NWS</a:t>
            </a:r>
            <a:r>
              <a:rPr kumimoji="0" lang="en-US" sz="2800" b="0" i="0" u="none" strike="noStrike" kern="1200" cap="none" spc="-65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infestation</a:t>
            </a:r>
            <a:r>
              <a:rPr kumimoji="0" lang="en-US" sz="2800" b="0" i="0" u="none" strike="noStrike" kern="1200" cap="none" spc="-6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can</a:t>
            </a:r>
            <a:r>
              <a:rPr kumimoji="0" lang="en-US" sz="2800" b="0" i="0" u="none" strike="noStrike" kern="1200" cap="none" spc="-8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be</a:t>
            </a:r>
            <a:r>
              <a:rPr kumimoji="0" lang="en-US" sz="2800" b="0" i="0" u="none" strike="noStrike" kern="1200" cap="none" spc="-7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prevented.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7500" marR="435609" lvl="0" indent="-304800" algn="l" defTabSz="914400" rtl="0" eaLnBrk="1" fontAlgn="auto" latinLnBrk="0" hangingPunct="1">
              <a:lnSpc>
                <a:spcPts val="2900"/>
              </a:lnSpc>
              <a:spcBef>
                <a:spcPts val="700"/>
              </a:spcBef>
              <a:spcAft>
                <a:spcPts val="0"/>
              </a:spcAft>
              <a:buClr>
                <a:prstClr val="black"/>
              </a:buClr>
              <a:buSzTx/>
              <a:buFont typeface="Arial"/>
              <a:buChar char="•"/>
              <a:tabLst>
                <a:tab pos="31750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Human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cases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occur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800" b="0" i="0" u="none" strike="noStrike" kern="1200" cap="none" spc="-55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areas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where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flies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circulating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-8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laying</a:t>
            </a:r>
            <a:r>
              <a:rPr kumimoji="0" sz="2800" b="0" i="0" u="none" strike="noStrike" kern="1200" cap="none" spc="-7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eggs.</a:t>
            </a:r>
            <a:endParaRPr kumimoji="0" lang="en-US" sz="28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7500" marR="435609" lvl="0" indent="-304800" algn="l" defTabSz="914400" rtl="0" eaLnBrk="1" fontAlgn="auto" latinLnBrk="0" hangingPunct="1">
              <a:lnSpc>
                <a:spcPts val="2900"/>
              </a:lnSpc>
              <a:spcBef>
                <a:spcPts val="700"/>
              </a:spcBef>
              <a:spcAft>
                <a:spcPts val="0"/>
              </a:spcAft>
              <a:buClr>
                <a:prstClr val="black"/>
              </a:buClr>
              <a:buSzTx/>
              <a:buFont typeface="Arial"/>
              <a:buChar char="•"/>
              <a:tabLst>
                <a:tab pos="3175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Healthcare providers must h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andle</a:t>
            </a:r>
            <a:r>
              <a:rPr kumimoji="0" sz="2800" b="0" i="0" u="none" strike="noStrike" kern="1200" cap="none" spc="-65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larvae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appropriately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-8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</a:t>
            </a:r>
            <a:r>
              <a:rPr kumimoji="0" sz="2800" b="0" i="0" u="none" strike="noStrike" kern="1200" cap="none" spc="-7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2800" b="0" i="0" u="none" strike="noStrike" kern="1200" cap="none" spc="-7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identification.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7500" marR="435609" lvl="0" indent="-304800" algn="l" defTabSz="914400" rtl="0" eaLnBrk="1" fontAlgn="auto" latinLnBrk="0" hangingPunct="1">
              <a:lnSpc>
                <a:spcPts val="2900"/>
              </a:lnSpc>
              <a:spcBef>
                <a:spcPts val="700"/>
              </a:spcBef>
              <a:spcAft>
                <a:spcPts val="0"/>
              </a:spcAft>
              <a:buClr>
                <a:prstClr val="black"/>
              </a:buClr>
              <a:buSzTx/>
              <a:buFont typeface="Arial"/>
              <a:buChar char="•"/>
              <a:tabLst>
                <a:tab pos="317500" algn="l"/>
              </a:tabLst>
              <a:defRPr/>
            </a:pP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Treatment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requires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extraction</a:t>
            </a:r>
            <a:r>
              <a:rPr kumimoji="0" sz="2800" b="0" i="0" u="none" strike="noStrike" kern="1200" cap="none" spc="-55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</a:t>
            </a:r>
            <a:r>
              <a:rPr kumimoji="0" sz="2800" b="0" i="1" u="none" strike="noStrike" kern="1200" cap="none" spc="-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NWS</a:t>
            </a:r>
            <a:r>
              <a:rPr kumimoji="0" sz="2800" b="0" i="0" u="none" strike="noStrike" kern="1200" cap="none" spc="-75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larvae.</a:t>
            </a:r>
            <a:endParaRPr kumimoji="0" lang="en-US" sz="2800" b="0" i="0" u="none" strike="noStrike" kern="1200" cap="none" spc="-1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7500" marR="435609" lvl="0" indent="-304800" algn="l" defTabSz="914400" rtl="0" eaLnBrk="1" fontAlgn="auto" latinLnBrk="0" hangingPunct="1">
              <a:lnSpc>
                <a:spcPts val="2900"/>
              </a:lnSpc>
              <a:spcBef>
                <a:spcPts val="700"/>
              </a:spcBef>
              <a:spcAft>
                <a:spcPts val="0"/>
              </a:spcAft>
              <a:buClr>
                <a:prstClr val="black"/>
              </a:buClr>
              <a:buSzTx/>
              <a:buFont typeface="Arial"/>
              <a:buChar char="•"/>
              <a:tabLst>
                <a:tab pos="3175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DSHS continues to partner with state and federal agencies in prevention and management of NWS cases.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7500" marR="228600" lvl="0" indent="-3048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prstClr val="black"/>
              </a:buClr>
              <a:buSzTx/>
              <a:buFont typeface="Arial"/>
              <a:buChar char="•"/>
              <a:tabLst>
                <a:tab pos="317500" algn="l"/>
              </a:tabLst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11629D-15D0-273D-C135-F9BC51E0E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61" y="81131"/>
            <a:ext cx="5044877" cy="65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78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CEFFA5-99FF-46CE-A84C-196607A96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9044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12534C-1503-4019-8EB9-48A3CF00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Rockwell" panose="02060603020205020403" pitchFamily="18" charset="0"/>
              </a:rPr>
              <a:t>DISCLAIMER</a:t>
            </a:r>
            <a:endParaRPr lang="en-US" sz="2800">
              <a:latin typeface="Rockwell" panose="02060603020205020403" pitchFamily="18" charset="0"/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5DF67A-B138-4E2A-B87C-BD8C9B4E5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4453" y="3974236"/>
            <a:ext cx="10515600" cy="12454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The information presented today is based current preliminary data and on CDC’s recent guidance. Information is subject to change.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June 9,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03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E0A75-BEBF-0B2C-9308-11E35544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1505665"/>
            <a:ext cx="10926599" cy="13262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Ebola Bundibugyo Virus Outbreak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9E6EF-E0BC-4763-5A26-FDC32C16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227" y="3029483"/>
            <a:ext cx="3779610" cy="253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94466" y="516847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Ebola</a:t>
            </a:r>
            <a:r>
              <a:rPr lang="en-US"/>
              <a:t> Disease</a:t>
            </a:r>
            <a:endParaRPr spc="-10"/>
          </a:p>
        </p:txBody>
      </p:sp>
      <p:sp>
        <p:nvSpPr>
          <p:cNvPr id="3" name="object 3"/>
          <p:cNvSpPr txBox="1"/>
          <p:nvPr/>
        </p:nvSpPr>
        <p:spPr>
          <a:xfrm>
            <a:off x="177588" y="1457332"/>
            <a:ext cx="11022093" cy="5022679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342900" marR="0" lvl="0" indent="-342900" defTabSz="914400" eaLnBrk="1" fontAlgn="auto" latinLnBrk="0" hangingPunct="1">
              <a:spcBef>
                <a:spcPts val="6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Ebola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disease:</a:t>
            </a:r>
            <a:r>
              <a:rPr kumimoji="0" sz="2000" b="0" i="0" u="none" strike="noStrike" kern="0" cap="none" spc="2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Umbrella term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</a:t>
            </a:r>
            <a:r>
              <a:rPr kumimoji="0" sz="2000" b="0" i="0" u="none" strike="noStrike" kern="0" cap="none" spc="1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kumimoji="0" sz="2000" b="0" i="0" u="none" strike="noStrike" kern="0" cap="none" spc="2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infection</a:t>
            </a:r>
            <a:r>
              <a:rPr kumimoji="0" sz="2000" b="0" i="0" u="none" strike="noStrike" kern="0" cap="none" spc="2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en-US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8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viruses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kumimoji="0" sz="2000" b="0" i="0" u="none" strike="noStrike" kern="0" cap="none" spc="1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genus</a:t>
            </a:r>
            <a:r>
              <a:rPr kumimoji="0" sz="2000" b="0" i="0" u="none" strike="noStrike" kern="0" cap="none" spc="2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Orthoebolavirus</a:t>
            </a:r>
            <a:r>
              <a:rPr kumimoji="0" sz="2000" b="0" i="1" u="none" strike="noStrike" kern="0" cap="none" spc="3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cause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disease</a:t>
            </a:r>
            <a:r>
              <a:rPr kumimoji="0" sz="2000" b="0" i="0" u="none" strike="noStrike" kern="0" cap="none" spc="2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humans: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454025" defTabSz="914400" eaLnBrk="1" fontAlgn="auto" latinLnBrk="0" hangingPunct="1">
              <a:spcBef>
                <a:spcPts val="6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b="0" i="0" u="none" strike="noStrike" kern="0" cap="none" spc="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Ebola virus</a:t>
            </a:r>
            <a:r>
              <a:rPr kumimoji="0" b="0" i="0" u="none" strike="noStrike" kern="0" cap="none" spc="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2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(species</a:t>
            </a:r>
            <a:r>
              <a:rPr kumimoji="0" b="0" i="0" u="none" strike="noStrike" kern="0" cap="none" spc="6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1" u="none" strike="noStrike" kern="0" cap="none" spc="0" normalizeH="0" baseline="0" noProof="0" dirty="0" err="1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Orthoebolavirus</a:t>
            </a:r>
            <a:r>
              <a:rPr kumimoji="0" b="0" i="1" u="none" strike="noStrike" kern="0" cap="none" spc="4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1" u="none" strike="noStrike" kern="0" cap="none" spc="-10" normalizeH="0" baseline="0" noProof="0" dirty="0" err="1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zairense</a:t>
            </a:r>
            <a:r>
              <a:rPr kumimoji="0" b="0" i="0" u="none" strike="noStrike" kern="0" cap="none" spc="-1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454025" defTabSz="914400" eaLnBrk="1" fontAlgn="auto" latinLnBrk="0" hangingPunct="1">
              <a:spcBef>
                <a:spcPts val="6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b="0" i="0" u="none" strike="noStrike" kern="0" cap="none" spc="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Sudan</a:t>
            </a:r>
            <a:r>
              <a:rPr kumimoji="0" b="0" i="0" u="none" strike="noStrike" kern="0" cap="none" spc="-2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virus </a:t>
            </a:r>
            <a:r>
              <a:rPr kumimoji="0" b="0" i="0" u="none" strike="noStrike" kern="0" cap="none" spc="-2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(species</a:t>
            </a:r>
            <a:r>
              <a:rPr kumimoji="0" b="0" i="0" u="none" strike="noStrike" kern="0" cap="none" spc="4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1" u="none" strike="noStrike" kern="0" cap="none" spc="0" normalizeH="0" baseline="0" noProof="0" dirty="0" err="1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Orthoebolavirus</a:t>
            </a:r>
            <a:r>
              <a:rPr kumimoji="0" b="0" i="1" u="none" strike="noStrike" kern="0" cap="none" spc="3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1" u="none" strike="noStrike" kern="0" cap="none" spc="-10" normalizeH="0" baseline="0" noProof="0" dirty="0" err="1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sudanense</a:t>
            </a:r>
            <a:r>
              <a:rPr kumimoji="0" b="0" i="0" u="none" strike="noStrike" kern="0" cap="none" spc="-1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454025" defTabSz="914400" eaLnBrk="1" fontAlgn="auto" latinLnBrk="0" hangingPunct="1">
              <a:spcBef>
                <a:spcPts val="6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b="0" i="0" u="none" strike="noStrike" kern="0" cap="none" spc="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Bundibugyo</a:t>
            </a:r>
            <a:r>
              <a:rPr kumimoji="0" b="0" i="0" u="none" strike="noStrike" kern="0" cap="none" spc="8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virus</a:t>
            </a:r>
            <a:r>
              <a:rPr kumimoji="0" b="0" i="0" u="none" strike="noStrike" kern="0" cap="none" spc="8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-2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(species</a:t>
            </a:r>
            <a:r>
              <a:rPr kumimoji="0" b="0" i="0" u="none" strike="noStrike" kern="0" cap="none" spc="14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1" u="none" strike="noStrike" kern="0" cap="none" spc="0" normalizeH="0" baseline="0" noProof="0" dirty="0" err="1">
                <a:ln>
                  <a:noFill/>
                </a:ln>
                <a:solidFill>
                  <a:srgbClr val="032558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Orthoebolavirus</a:t>
            </a:r>
            <a:r>
              <a:rPr kumimoji="0" b="0" i="1" u="none" strike="noStrike" kern="0" cap="none" spc="12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1" u="none" strike="noStrike" kern="0" cap="none" spc="-10" normalizeH="0" baseline="0" noProof="0" dirty="0" err="1">
                <a:ln>
                  <a:noFill/>
                </a:ln>
                <a:solidFill>
                  <a:srgbClr val="032558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bundibugyoense</a:t>
            </a:r>
            <a:r>
              <a:rPr kumimoji="0" b="0" i="0" u="none" strike="noStrike" kern="0" cap="none" spc="-1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454025" defTabSz="914400" eaLnBrk="1" fontAlgn="auto" latinLnBrk="0" hangingPunct="1">
              <a:spcBef>
                <a:spcPts val="6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b="0" i="0" u="none" strike="noStrike" kern="0" cap="none" spc="-45" normalizeH="0" baseline="0" noProof="0" dirty="0" err="1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Taï</a:t>
            </a:r>
            <a:r>
              <a:rPr kumimoji="0" b="0" i="0" u="none" strike="noStrike" kern="0" cap="none" spc="-3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Forest</a:t>
            </a:r>
            <a:r>
              <a:rPr kumimoji="0" b="0" i="0" u="none" strike="noStrike" kern="0" cap="none" spc="-3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0" u="none" strike="noStrike" kern="0" cap="none" spc="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virus </a:t>
            </a:r>
            <a:r>
              <a:rPr kumimoji="0" b="0" i="0" u="none" strike="noStrike" kern="0" cap="none" spc="-2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(species</a:t>
            </a:r>
            <a:r>
              <a:rPr kumimoji="0" b="0" i="0" u="none" strike="noStrike" kern="0" cap="none" spc="2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1" u="none" strike="noStrike" kern="0" cap="none" spc="0" normalizeH="0" baseline="0" noProof="0" dirty="0" err="1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Orthoebolavirus</a:t>
            </a:r>
            <a:r>
              <a:rPr kumimoji="0" b="0" i="1" u="none" strike="noStrike" kern="0" cap="none" spc="15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b="0" i="1" u="none" strike="noStrike" kern="0" cap="none" spc="-10" normalizeH="0" baseline="0" noProof="0" dirty="0" err="1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taiense</a:t>
            </a:r>
            <a:r>
              <a:rPr kumimoji="0" b="0" i="0" u="none" strike="noStrike" kern="0" cap="none" spc="-10" normalizeH="0" baseline="0" noProof="0" dirty="0">
                <a:ln>
                  <a:noFill/>
                </a:ln>
                <a:solidFill>
                  <a:srgbClr val="0325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0" lvl="0" indent="-342900" defTabSz="914400" eaLnBrk="1" fontAlgn="auto" latinLnBrk="0" hangingPunct="1">
              <a:spcBef>
                <a:spcPts val="6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Illnesses</a:t>
            </a:r>
            <a:r>
              <a:rPr kumimoji="0" sz="2000" b="0" i="0" u="none" strike="noStrike" kern="0" cap="none" spc="25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caused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infection</a:t>
            </a:r>
            <a:r>
              <a:rPr kumimoji="0" sz="2000" b="0" i="0" u="none" strike="noStrike" kern="0" cap="none" spc="25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kumimoji="0" sz="2000" b="0" i="0" u="none" strike="noStrike" kern="0" cap="none" spc="5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viruses</a:t>
            </a:r>
            <a:r>
              <a:rPr kumimoji="0" sz="2000" b="0" i="0" u="none" strike="noStrike" kern="0" cap="none" spc="15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clinically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indistinguishable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0" lvl="0" indent="-342900" defTabSz="914400" eaLnBrk="1" fontAlgn="auto" latinLnBrk="0" hangingPunct="1">
              <a:spcBef>
                <a:spcPts val="6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Bundibugyo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virus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(BVD):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infection</a:t>
            </a:r>
            <a:r>
              <a:rPr kumimoji="0" sz="2000" b="0" i="0" u="none" strike="noStrike" kern="0" cap="none" spc="11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Bundibugyo</a:t>
            </a:r>
            <a:r>
              <a:rPr kumimoji="0" sz="2000" b="0" i="0" u="none" strike="noStrike" kern="0" cap="none" spc="8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virus</a:t>
            </a:r>
            <a:endParaRPr kumimoji="0" lang="en-US" sz="2000" b="0" i="0" u="none" strike="noStrike" kern="0" cap="none" spc="-1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98463" marR="0" lvl="0" indent="-398463" defTabSz="914400" eaLnBrk="1" fontAlgn="auto" latinLnBrk="0" hangingPunct="1">
              <a:spcBef>
                <a:spcPts val="6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Vast</a:t>
            </a:r>
            <a:r>
              <a:rPr lang="en-US" sz="200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majority</a:t>
            </a:r>
            <a:r>
              <a:rPr lang="en-US" sz="20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0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en-US" sz="20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0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Ebola</a:t>
            </a:r>
            <a:r>
              <a:rPr lang="en-US" sz="20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disease</a:t>
            </a:r>
            <a:r>
              <a:rPr lang="en-US" sz="20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0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humans</a:t>
            </a:r>
            <a:r>
              <a:rPr lang="en-US" sz="2000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</a:t>
            </a:r>
            <a:r>
              <a:rPr lang="en-US" sz="20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sz="200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Ebola</a:t>
            </a:r>
            <a:r>
              <a:rPr lang="en-US" sz="20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virus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Orthoebolavirus</a:t>
            </a:r>
            <a:r>
              <a:rPr lang="en-US" sz="2000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spc="-3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zairense</a:t>
            </a:r>
            <a:r>
              <a:rPr lang="en-US" sz="20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en-US" sz="20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0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20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considered</a:t>
            </a:r>
            <a:r>
              <a:rPr lang="en-US" sz="20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applicable</a:t>
            </a:r>
            <a:r>
              <a:rPr lang="en-US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8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0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human-</a:t>
            </a:r>
            <a:r>
              <a:rPr lang="en-US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disease-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causing</a:t>
            </a:r>
            <a:r>
              <a:rPr lang="en-US" sz="2000" spc="1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orthoebolaviruses</a:t>
            </a:r>
            <a:r>
              <a:rPr lang="en-US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98463" indent="-3984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Serious,</a:t>
            </a:r>
            <a:r>
              <a:rPr lang="en-US" sz="2000" spc="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highly</a:t>
            </a:r>
            <a:r>
              <a:rPr lang="en-US" sz="2000" spc="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transmissible,</a:t>
            </a:r>
            <a:r>
              <a:rPr lang="en-US" sz="20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rapidly</a:t>
            </a:r>
            <a:r>
              <a:rPr lang="en-US" sz="2000" spc="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fatal</a:t>
            </a:r>
          </a:p>
          <a:p>
            <a:pPr marL="398463" indent="-3984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spc="10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en-US" sz="20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treatment,</a:t>
            </a:r>
            <a:r>
              <a:rPr lang="en-US" sz="2000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Ebola</a:t>
            </a:r>
            <a:r>
              <a:rPr lang="en-US" sz="20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 </a:t>
            </a:r>
            <a:r>
              <a:rPr lang="en-US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en-US" sz="200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en-US" sz="20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mortality</a:t>
            </a:r>
            <a:r>
              <a:rPr lang="en-US" sz="20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</a:t>
            </a:r>
          </a:p>
          <a:p>
            <a:pPr marL="398463" indent="-3984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Bats</a:t>
            </a:r>
            <a:r>
              <a:rPr lang="en-US" sz="2000" spc="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2000" spc="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000" spc="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likely</a:t>
            </a:r>
            <a:r>
              <a:rPr lang="en-US" sz="2000" spc="6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reservoir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98463" indent="-398463">
              <a:lnSpc>
                <a:spcPts val="251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98463" indent="-398463">
              <a:lnSpc>
                <a:spcPts val="251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98463" marR="0" lvl="0" indent="-398463" defTabSz="914400" eaLnBrk="1" fontAlgn="auto" latinLnBrk="0" hangingPunct="1">
              <a:lnSpc>
                <a:spcPts val="25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latin typeface="Arial"/>
              <a:cs typeface="Arial"/>
            </a:endParaRPr>
          </a:p>
          <a:p>
            <a:pPr marL="355600" marR="0" lvl="0" indent="0" defTabSz="914400" eaLnBrk="1" fontAlgn="auto" latinLnBrk="0" hangingPunct="1">
              <a:lnSpc>
                <a:spcPts val="25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-10" normalizeH="0" baseline="0" noProof="0" dirty="0">
              <a:ln>
                <a:noFill/>
              </a:ln>
              <a:solidFill>
                <a:srgbClr val="032558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5600" marR="0" lvl="0" indent="0" defTabSz="914400" eaLnBrk="1" fontAlgn="auto" latinLnBrk="0" hangingPunct="1">
              <a:lnSpc>
                <a:spcPts val="25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0FA1C-F70E-7670-ACBD-329B91899A20}"/>
              </a:ext>
            </a:extLst>
          </p:cNvPr>
          <p:cNvSpPr txBox="1"/>
          <p:nvPr/>
        </p:nvSpPr>
        <p:spPr>
          <a:xfrm>
            <a:off x="6763968" y="6356900"/>
            <a:ext cx="4535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Available at: </a:t>
            </a:r>
            <a:r>
              <a:rPr lang="en-US" sz="1000" dirty="0">
                <a:hlinkClick r:id="rId2"/>
              </a:rPr>
              <a:t>COCA Call Ebola Bundibugyo Virus</a:t>
            </a:r>
            <a:r>
              <a:rPr lang="en-US" sz="1000" dirty="0"/>
              <a:t>, accessed on June 9, 2026.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51851" y="581911"/>
            <a:ext cx="10515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000" spc="-10" dirty="0"/>
              <a:t>Ebola Virus - </a:t>
            </a:r>
            <a:r>
              <a:rPr lang="en-US" sz="4000" spc="-10"/>
              <a:t>Person-to-</a:t>
            </a:r>
            <a:r>
              <a:rPr lang="en-US" sz="4000" dirty="0"/>
              <a:t>P</a:t>
            </a:r>
            <a:r>
              <a:rPr lang="en-US" sz="4000"/>
              <a:t>erson</a:t>
            </a:r>
            <a:r>
              <a:rPr lang="en-US" sz="4000" spc="-10"/>
              <a:t> </a:t>
            </a:r>
            <a:r>
              <a:rPr lang="en-US" sz="4000" spc="-10" dirty="0"/>
              <a:t>T</a:t>
            </a:r>
            <a:r>
              <a:rPr lang="en-US" sz="4000" spc="-10"/>
              <a:t>ransmission</a:t>
            </a:r>
            <a:endParaRPr sz="4000" spc="-1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C48FEA-7F32-B893-A9C7-F6DCBD1EA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11" y="1471290"/>
            <a:ext cx="10993998" cy="4513168"/>
          </a:xfrm>
        </p:spPr>
        <p:txBody>
          <a:bodyPr/>
          <a:lstStyle/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acutely</a:t>
            </a:r>
            <a:r>
              <a:rPr kumimoji="0" lang="en-US" sz="2000" b="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infected</a:t>
            </a:r>
            <a:r>
              <a:rPr kumimoji="0" lang="en-US" sz="2000" b="0" i="0" u="none" strike="noStrike" kern="0" cap="none" spc="2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persons,</a:t>
            </a:r>
            <a:r>
              <a:rPr kumimoji="0" lang="en-US" sz="2000" b="0" i="0" u="none" strike="noStrike" kern="0" cap="none" spc="15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virus</a:t>
            </a:r>
            <a:r>
              <a:rPr kumimoji="0" lang="en-US" sz="2000" b="0" i="0" u="none" strike="noStrike" kern="0" cap="none" spc="1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kumimoji="0" lang="en-US" sz="2000" b="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found</a:t>
            </a:r>
            <a:r>
              <a:rPr kumimoji="0" lang="en-US" sz="2000" b="0" i="0" u="none" strike="noStrike" kern="0" cap="none" spc="5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kumimoji="0" lang="en-US" sz="2000" b="0" i="0" u="none" strike="noStrike" kern="0" cap="none" spc="25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kumimoji="0" lang="en-US" sz="2000" b="1" i="0" u="none" strike="noStrike" kern="0" cap="none" spc="25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body</a:t>
            </a:r>
            <a:r>
              <a:rPr kumimoji="0" lang="en-US" sz="2000" b="1" i="0" u="none" strike="noStrike" kern="0" cap="none" spc="45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fluids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</a:tabLst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cs typeface="Arial"/>
              </a:rPr>
              <a:t>Virus</a:t>
            </a:r>
            <a:r>
              <a:rPr lang="en-US" sz="2000" spc="19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transmitted</a:t>
            </a:r>
            <a:r>
              <a:rPr lang="en-US" sz="2000" spc="245" dirty="0">
                <a:cs typeface="Arial"/>
              </a:rPr>
              <a:t> </a:t>
            </a:r>
            <a:r>
              <a:rPr lang="en-US" sz="2000" spc="-10" dirty="0">
                <a:cs typeface="Arial"/>
              </a:rPr>
              <a:t>through: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ea typeface="Calibri" panose="020F0502020204030204" pitchFamily="34" charset="0"/>
                <a:cs typeface="Calibri" panose="020F0502020204030204" pitchFamily="34" charset="0"/>
              </a:rPr>
              <a:t>Direct</a:t>
            </a:r>
            <a:r>
              <a:rPr lang="en-US" sz="1800" spc="-25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a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en-US" sz="1800" spc="-25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100" dirty="0"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sz="1800" dirty="0">
                <a:ea typeface="Calibri" panose="020F0502020204030204" pitchFamily="34" charset="0"/>
                <a:cs typeface="Calibri" panose="020F0502020204030204" pitchFamily="34" charset="0"/>
              </a:rPr>
              <a:t> the</a:t>
            </a:r>
            <a:r>
              <a:rPr lang="en-US" sz="1800" spc="-5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a typeface="Calibri" panose="020F0502020204030204" pitchFamily="34" charset="0"/>
                <a:cs typeface="Calibri" panose="020F0502020204030204" pitchFamily="34" charset="0"/>
              </a:rPr>
              <a:t>body</a:t>
            </a:r>
            <a:r>
              <a:rPr lang="en-US" sz="1800" spc="-25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a typeface="Calibri" panose="020F0502020204030204" pitchFamily="34" charset="0"/>
                <a:cs typeface="Calibri" panose="020F0502020204030204" pitchFamily="34" charset="0"/>
              </a:rPr>
              <a:t>fluids</a:t>
            </a:r>
            <a:r>
              <a:rPr lang="en-US" sz="1800" spc="-35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55" dirty="0"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1800" spc="-1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a typeface="Calibri" panose="020F0502020204030204" pitchFamily="34" charset="0"/>
                <a:cs typeface="Calibri" panose="020F0502020204030204" pitchFamily="34" charset="0"/>
              </a:rPr>
              <a:t>a person</a:t>
            </a:r>
            <a:r>
              <a:rPr lang="en-US" sz="1800" spc="-2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85" dirty="0">
                <a:ea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sz="1800" dirty="0">
                <a:ea typeface="Calibri" panose="020F0502020204030204" pitchFamily="34" charset="0"/>
                <a:cs typeface="Calibri" panose="020F0502020204030204" pitchFamily="34" charset="0"/>
              </a:rPr>
              <a:t> is</a:t>
            </a:r>
            <a:r>
              <a:rPr lang="en-US" sz="1800" spc="-5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10" dirty="0">
                <a:ea typeface="Calibri" panose="020F0502020204030204" pitchFamily="34" charset="0"/>
                <a:cs typeface="Calibri" panose="020F0502020204030204" pitchFamily="34" charset="0"/>
              </a:rPr>
              <a:t>sick </a:t>
            </a:r>
            <a:r>
              <a:rPr lang="en-US" sz="1800" spc="100" dirty="0"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sz="1800" spc="-5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1800" spc="-15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a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en-US" sz="1800" spc="-5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a typeface="Calibri" panose="020F0502020204030204" pitchFamily="34" charset="0"/>
                <a:cs typeface="Calibri" panose="020F0502020204030204" pitchFamily="34" charset="0"/>
              </a:rPr>
              <a:t>died</a:t>
            </a:r>
            <a:r>
              <a:rPr lang="en-US" sz="1800" spc="-2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50" dirty="0"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sz="1800" spc="-25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10" dirty="0">
                <a:ea typeface="Calibri" panose="020F0502020204030204" pitchFamily="34" charset="0"/>
                <a:cs typeface="Calibri" panose="020F0502020204030204" pitchFamily="34" charset="0"/>
              </a:rPr>
              <a:t>Ebola disease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Arial"/>
              </a:rPr>
              <a:t>Contact</a:t>
            </a:r>
            <a:r>
              <a:rPr lang="en-US" sz="1800" spc="20" dirty="0">
                <a:cs typeface="Arial"/>
              </a:rPr>
              <a:t> </a:t>
            </a:r>
            <a:r>
              <a:rPr lang="en-US" sz="1800" spc="100" dirty="0">
                <a:cs typeface="Arial"/>
              </a:rPr>
              <a:t>with</a:t>
            </a:r>
            <a:r>
              <a:rPr lang="en-US" sz="1800" spc="25" dirty="0">
                <a:cs typeface="Arial"/>
              </a:rPr>
              <a:t> </a:t>
            </a:r>
            <a:r>
              <a:rPr lang="en-US" sz="1800" dirty="0">
                <a:cs typeface="Arial"/>
              </a:rPr>
              <a:t>contaminated</a:t>
            </a:r>
            <a:r>
              <a:rPr lang="en-US" sz="1800" spc="-10" dirty="0">
                <a:cs typeface="Arial"/>
              </a:rPr>
              <a:t> </a:t>
            </a:r>
            <a:r>
              <a:rPr lang="en-US" sz="1800" dirty="0">
                <a:cs typeface="Arial"/>
              </a:rPr>
              <a:t>items</a:t>
            </a:r>
            <a:r>
              <a:rPr lang="en-US" sz="1800" spc="15" dirty="0">
                <a:cs typeface="Arial"/>
              </a:rPr>
              <a:t> </a:t>
            </a:r>
            <a:r>
              <a:rPr lang="en-US" sz="1800" dirty="0">
                <a:cs typeface="Arial"/>
              </a:rPr>
              <a:t>(clothes,</a:t>
            </a:r>
            <a:r>
              <a:rPr lang="en-US" sz="1800" spc="5" dirty="0">
                <a:cs typeface="Arial"/>
              </a:rPr>
              <a:t> </a:t>
            </a:r>
            <a:r>
              <a:rPr lang="en-US" sz="1800" dirty="0">
                <a:cs typeface="Arial"/>
              </a:rPr>
              <a:t>bedding,</a:t>
            </a:r>
            <a:r>
              <a:rPr lang="en-US" sz="1800" spc="-10" dirty="0">
                <a:cs typeface="Arial"/>
              </a:rPr>
              <a:t> needles,</a:t>
            </a:r>
            <a:r>
              <a:rPr lang="en-US" sz="1800" spc="5" dirty="0">
                <a:cs typeface="Arial"/>
              </a:rPr>
              <a:t> </a:t>
            </a:r>
            <a:r>
              <a:rPr lang="en-US" sz="1800" dirty="0">
                <a:cs typeface="Arial"/>
              </a:rPr>
              <a:t>or</a:t>
            </a:r>
            <a:r>
              <a:rPr lang="en-US" sz="1800" spc="15" dirty="0">
                <a:cs typeface="Arial"/>
              </a:rPr>
              <a:t> </a:t>
            </a:r>
            <a:r>
              <a:rPr lang="en-US" sz="1800" dirty="0">
                <a:cs typeface="Arial"/>
              </a:rPr>
              <a:t>medical</a:t>
            </a:r>
            <a:r>
              <a:rPr lang="en-US" sz="1800" spc="5" dirty="0">
                <a:cs typeface="Arial"/>
              </a:rPr>
              <a:t> </a:t>
            </a:r>
            <a:r>
              <a:rPr lang="en-US" sz="1800" spc="-10" dirty="0">
                <a:cs typeface="Arial"/>
              </a:rPr>
              <a:t>equipment)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Arial"/>
              </a:rPr>
              <a:t>Sexual</a:t>
            </a:r>
            <a:r>
              <a:rPr lang="en-US" sz="1800" spc="-75" dirty="0">
                <a:cs typeface="Arial"/>
              </a:rPr>
              <a:t> </a:t>
            </a:r>
            <a:r>
              <a:rPr lang="en-US" sz="1800" dirty="0">
                <a:cs typeface="Arial"/>
              </a:rPr>
              <a:t>activity</a:t>
            </a:r>
            <a:r>
              <a:rPr lang="en-US" sz="1800" spc="-55" dirty="0">
                <a:cs typeface="Arial"/>
              </a:rPr>
              <a:t> </a:t>
            </a:r>
            <a:r>
              <a:rPr lang="en-US" sz="1800" spc="100" dirty="0">
                <a:cs typeface="Arial"/>
              </a:rPr>
              <a:t>with</a:t>
            </a:r>
            <a:r>
              <a:rPr lang="en-US" sz="1800" spc="-30" dirty="0">
                <a:cs typeface="Arial"/>
              </a:rPr>
              <a:t> </a:t>
            </a:r>
            <a:r>
              <a:rPr lang="en-US" sz="1800" spc="-10" dirty="0">
                <a:cs typeface="Arial"/>
              </a:rPr>
              <a:t>someone</a:t>
            </a:r>
            <a:r>
              <a:rPr lang="en-US" sz="1800" spc="-55" dirty="0">
                <a:cs typeface="Arial"/>
              </a:rPr>
              <a:t> </a:t>
            </a:r>
            <a:r>
              <a:rPr lang="en-US" sz="1800" spc="80" dirty="0">
                <a:cs typeface="Arial"/>
              </a:rPr>
              <a:t>who</a:t>
            </a:r>
            <a:r>
              <a:rPr lang="en-US" sz="1800" spc="-30" dirty="0">
                <a:cs typeface="Arial"/>
              </a:rPr>
              <a:t> </a:t>
            </a:r>
            <a:r>
              <a:rPr lang="en-US" sz="1800" dirty="0">
                <a:cs typeface="Arial"/>
              </a:rPr>
              <a:t>has</a:t>
            </a:r>
            <a:r>
              <a:rPr lang="en-US" sz="1800" spc="-50" dirty="0">
                <a:cs typeface="Arial"/>
              </a:rPr>
              <a:t> </a:t>
            </a:r>
            <a:r>
              <a:rPr lang="en-US" sz="1800" spc="-10" dirty="0">
                <a:cs typeface="Arial"/>
              </a:rPr>
              <a:t>recovered</a:t>
            </a:r>
            <a:r>
              <a:rPr lang="en-US" sz="1800" spc="-85" dirty="0">
                <a:cs typeface="Arial"/>
              </a:rPr>
              <a:t> </a:t>
            </a:r>
            <a:r>
              <a:rPr lang="en-US" sz="1800" spc="50" dirty="0">
                <a:cs typeface="Arial"/>
              </a:rPr>
              <a:t>from</a:t>
            </a:r>
            <a:r>
              <a:rPr lang="en-US" sz="1800" spc="-60" dirty="0">
                <a:cs typeface="Arial"/>
              </a:rPr>
              <a:t> </a:t>
            </a:r>
            <a:r>
              <a:rPr lang="en-US" sz="1800" dirty="0">
                <a:cs typeface="Arial"/>
              </a:rPr>
              <a:t>Ebola</a:t>
            </a:r>
            <a:r>
              <a:rPr lang="en-US" sz="1800" spc="-45" dirty="0">
                <a:cs typeface="Arial"/>
              </a:rPr>
              <a:t> </a:t>
            </a:r>
            <a:r>
              <a:rPr lang="en-US" sz="1800" spc="-25" dirty="0">
                <a:cs typeface="Arial"/>
              </a:rPr>
              <a:t>disease</a:t>
            </a:r>
            <a:r>
              <a:rPr lang="en-US" sz="1800" spc="-55" dirty="0">
                <a:cs typeface="Arial"/>
              </a:rPr>
              <a:t> </a:t>
            </a:r>
            <a:r>
              <a:rPr lang="en-US" sz="1800" dirty="0">
                <a:cs typeface="Arial"/>
              </a:rPr>
              <a:t>(no</a:t>
            </a:r>
            <a:r>
              <a:rPr lang="en-US" sz="1800" spc="-45" dirty="0">
                <a:cs typeface="Arial"/>
              </a:rPr>
              <a:t> </a:t>
            </a:r>
            <a:r>
              <a:rPr lang="en-US" sz="1800" spc="-20" dirty="0">
                <a:cs typeface="Arial"/>
              </a:rPr>
              <a:t>evidence</a:t>
            </a:r>
            <a:r>
              <a:rPr lang="en-US" sz="1800" spc="-65" dirty="0">
                <a:cs typeface="Arial"/>
              </a:rPr>
              <a:t> </a:t>
            </a:r>
            <a:r>
              <a:rPr lang="en-US" sz="1800" spc="40" dirty="0">
                <a:cs typeface="Arial"/>
              </a:rPr>
              <a:t>that </a:t>
            </a:r>
            <a:r>
              <a:rPr lang="en-US" sz="1800" dirty="0">
                <a:cs typeface="Arial"/>
              </a:rPr>
              <a:t>virus</a:t>
            </a:r>
            <a:r>
              <a:rPr lang="en-US" sz="1800" spc="60" dirty="0">
                <a:cs typeface="Arial"/>
              </a:rPr>
              <a:t> </a:t>
            </a:r>
            <a:r>
              <a:rPr lang="en-US" sz="1800" spc="-10" dirty="0">
                <a:cs typeface="Arial"/>
              </a:rPr>
              <a:t>spreads</a:t>
            </a:r>
            <a:r>
              <a:rPr lang="en-US" sz="1800" spc="55" dirty="0">
                <a:cs typeface="Arial"/>
              </a:rPr>
              <a:t> </a:t>
            </a:r>
            <a:r>
              <a:rPr lang="en-US" sz="1800" dirty="0">
                <a:cs typeface="Arial"/>
              </a:rPr>
              <a:t>through</a:t>
            </a:r>
            <a:r>
              <a:rPr lang="en-US" sz="1800" spc="85" dirty="0">
                <a:cs typeface="Arial"/>
              </a:rPr>
              <a:t> </a:t>
            </a:r>
            <a:r>
              <a:rPr lang="en-US" sz="1800" dirty="0">
                <a:cs typeface="Arial"/>
              </a:rPr>
              <a:t>vaginal</a:t>
            </a:r>
            <a:r>
              <a:rPr lang="en-US" sz="1800" spc="40" dirty="0">
                <a:cs typeface="Arial"/>
              </a:rPr>
              <a:t> </a:t>
            </a:r>
            <a:r>
              <a:rPr lang="en-US" sz="1800" spc="-10" dirty="0">
                <a:cs typeface="Arial"/>
              </a:rPr>
              <a:t>fluids)</a:t>
            </a:r>
            <a:endParaRPr lang="en-US" sz="18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Ebola</a:t>
            </a:r>
            <a:r>
              <a:rPr lang="en-US" sz="2000" b="1" spc="-1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8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2000" b="1" spc="-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0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spread</a:t>
            </a:r>
            <a:r>
              <a:rPr lang="en-US" sz="2000" b="1" spc="-9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en-US" sz="2000" b="1" spc="-8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airborne</a:t>
            </a:r>
            <a:r>
              <a:rPr lang="en-US" sz="2000" b="1" spc="-10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transmission.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8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F302B8D-065B-B036-3126-B555D99EE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712981"/>
              </p:ext>
            </p:extLst>
          </p:nvPr>
        </p:nvGraphicFramePr>
        <p:xfrm>
          <a:off x="776324" y="1895898"/>
          <a:ext cx="6382385" cy="18319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5435">
                  <a:extLst>
                    <a:ext uri="{9D8B030D-6E8A-4147-A177-3AD203B41FA5}">
                      <a16:colId xmlns:a16="http://schemas.microsoft.com/office/drawing/2014/main" val="4201630608"/>
                    </a:ext>
                  </a:extLst>
                </a:gridCol>
                <a:gridCol w="3536950">
                  <a:extLst>
                    <a:ext uri="{9D8B030D-6E8A-4147-A177-3AD203B41FA5}">
                      <a16:colId xmlns:a16="http://schemas.microsoft.com/office/drawing/2014/main" val="188161238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marL="318135" indent="-286385">
                        <a:lnSpc>
                          <a:spcPct val="100000"/>
                        </a:lnSpc>
                        <a:spcBef>
                          <a:spcPts val="25"/>
                        </a:spcBef>
                        <a:buClrTx/>
                        <a:buChar char="•"/>
                        <a:tabLst>
                          <a:tab pos="318135" algn="l"/>
                        </a:tabLst>
                      </a:pPr>
                      <a:r>
                        <a:rPr sz="1800" spc="-1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Blood</a:t>
                      </a:r>
                      <a:endParaRPr sz="1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1408430" indent="-286385">
                        <a:lnSpc>
                          <a:spcPct val="100000"/>
                        </a:lnSpc>
                        <a:spcBef>
                          <a:spcPts val="25"/>
                        </a:spcBef>
                        <a:buClrTx/>
                        <a:buChar char="•"/>
                        <a:tabLst>
                          <a:tab pos="1408430" algn="l"/>
                        </a:tabLst>
                      </a:pPr>
                      <a:r>
                        <a:rPr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Breast </a:t>
                      </a:r>
                      <a:r>
                        <a:rPr sz="1800" spc="-2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milk</a:t>
                      </a:r>
                      <a:endParaRPr sz="1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807402842"/>
                  </a:ext>
                </a:extLst>
              </a:tr>
              <a:tr h="354035">
                <a:tc>
                  <a:txBody>
                    <a:bodyPr/>
                    <a:lstStyle/>
                    <a:p>
                      <a:pPr marL="318135" indent="-286385">
                        <a:lnSpc>
                          <a:spcPct val="100000"/>
                        </a:lnSpc>
                        <a:spcBef>
                          <a:spcPts val="219"/>
                        </a:spcBef>
                        <a:buClrTx/>
                        <a:buChar char="•"/>
                        <a:tabLst>
                          <a:tab pos="318135" algn="l"/>
                        </a:tabLst>
                      </a:pPr>
                      <a:r>
                        <a:rPr sz="1800" spc="-1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Feces/Vomit</a:t>
                      </a:r>
                      <a:endParaRPr sz="1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939" marB="0"/>
                </a:tc>
                <a:tc>
                  <a:txBody>
                    <a:bodyPr/>
                    <a:lstStyle/>
                    <a:p>
                      <a:pPr marL="1408430" indent="-286385">
                        <a:lnSpc>
                          <a:spcPct val="100000"/>
                        </a:lnSpc>
                        <a:spcBef>
                          <a:spcPts val="219"/>
                        </a:spcBef>
                        <a:buClrTx/>
                        <a:buChar char="•"/>
                        <a:tabLst>
                          <a:tab pos="1408430" algn="l"/>
                        </a:tabLst>
                      </a:pPr>
                      <a:r>
                        <a:rPr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Amniotic</a:t>
                      </a:r>
                      <a:r>
                        <a:rPr sz="1800" spc="21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spc="55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fluid</a:t>
                      </a:r>
                      <a:endParaRPr sz="1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939" marB="0"/>
                </a:tc>
                <a:extLst>
                  <a:ext uri="{0D108BD9-81ED-4DB2-BD59-A6C34878D82A}">
                    <a16:rowId xmlns:a16="http://schemas.microsoft.com/office/drawing/2014/main" val="3784365209"/>
                  </a:ext>
                </a:extLst>
              </a:tr>
              <a:tr h="354036">
                <a:tc>
                  <a:txBody>
                    <a:bodyPr/>
                    <a:lstStyle/>
                    <a:p>
                      <a:pPr marL="318135" indent="-286385">
                        <a:lnSpc>
                          <a:spcPct val="100000"/>
                        </a:lnSpc>
                        <a:spcBef>
                          <a:spcPts val="220"/>
                        </a:spcBef>
                        <a:buClrTx/>
                        <a:buChar char="•"/>
                        <a:tabLst>
                          <a:tab pos="318135" algn="l"/>
                        </a:tabLst>
                      </a:pPr>
                      <a:r>
                        <a:rPr sz="1800" spc="-1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Urine</a:t>
                      </a:r>
                      <a:endParaRPr sz="1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1408430" indent="-286385">
                        <a:lnSpc>
                          <a:spcPct val="100000"/>
                        </a:lnSpc>
                        <a:spcBef>
                          <a:spcPts val="220"/>
                        </a:spcBef>
                        <a:buClrTx/>
                        <a:buChar char="•"/>
                        <a:tabLst>
                          <a:tab pos="1408430" algn="l"/>
                        </a:tabLst>
                      </a:pPr>
                      <a:r>
                        <a:rPr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Vaginal</a:t>
                      </a:r>
                      <a:r>
                        <a:rPr sz="1800" spc="65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spc="-1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secretions</a:t>
                      </a:r>
                      <a:endParaRPr sz="1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940" marB="0"/>
                </a:tc>
                <a:extLst>
                  <a:ext uri="{0D108BD9-81ED-4DB2-BD59-A6C34878D82A}">
                    <a16:rowId xmlns:a16="http://schemas.microsoft.com/office/drawing/2014/main" val="2721526799"/>
                  </a:ext>
                </a:extLst>
              </a:tr>
              <a:tr h="363768">
                <a:tc>
                  <a:txBody>
                    <a:bodyPr/>
                    <a:lstStyle/>
                    <a:p>
                      <a:pPr marL="318135" indent="-286385">
                        <a:lnSpc>
                          <a:spcPct val="100000"/>
                        </a:lnSpc>
                        <a:spcBef>
                          <a:spcPts val="220"/>
                        </a:spcBef>
                        <a:buClrTx/>
                        <a:buChar char="•"/>
                        <a:tabLst>
                          <a:tab pos="318135" algn="l"/>
                        </a:tabLst>
                      </a:pPr>
                      <a:r>
                        <a:rPr sz="1800" spc="-1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Tears</a:t>
                      </a:r>
                      <a:endParaRPr sz="1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1408430" indent="-286385">
                        <a:lnSpc>
                          <a:spcPct val="100000"/>
                        </a:lnSpc>
                        <a:spcBef>
                          <a:spcPts val="220"/>
                        </a:spcBef>
                        <a:buClrTx/>
                        <a:buChar char="•"/>
                        <a:tabLst>
                          <a:tab pos="1408430" algn="l"/>
                        </a:tabLst>
                      </a:pPr>
                      <a:r>
                        <a:rPr sz="1800" spc="-1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Sweat</a:t>
                      </a:r>
                      <a:endParaRPr sz="1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940" marB="0"/>
                </a:tc>
                <a:extLst>
                  <a:ext uri="{0D108BD9-81ED-4DB2-BD59-A6C34878D82A}">
                    <a16:rowId xmlns:a16="http://schemas.microsoft.com/office/drawing/2014/main" val="1761878007"/>
                  </a:ext>
                </a:extLst>
              </a:tr>
              <a:tr h="435108">
                <a:tc>
                  <a:txBody>
                    <a:bodyPr/>
                    <a:lstStyle/>
                    <a:p>
                      <a:pPr marL="318135" indent="-286385">
                        <a:lnSpc>
                          <a:spcPct val="100000"/>
                        </a:lnSpc>
                        <a:spcBef>
                          <a:spcPts val="219"/>
                        </a:spcBef>
                        <a:buClrTx/>
                        <a:buChar char="•"/>
                        <a:tabLst>
                          <a:tab pos="318135" algn="l"/>
                        </a:tabLst>
                      </a:pPr>
                      <a:r>
                        <a:rPr sz="1800" spc="-1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Saliva</a:t>
                      </a:r>
                      <a:endParaRPr sz="1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939" marB="0"/>
                </a:tc>
                <a:tc>
                  <a:txBody>
                    <a:bodyPr/>
                    <a:lstStyle/>
                    <a:p>
                      <a:pPr marL="1408430" indent="-286385">
                        <a:lnSpc>
                          <a:spcPct val="100000"/>
                        </a:lnSpc>
                        <a:spcBef>
                          <a:spcPts val="219"/>
                        </a:spcBef>
                        <a:buClrTx/>
                        <a:buChar char="•"/>
                        <a:tabLst>
                          <a:tab pos="1408430" algn="l"/>
                        </a:tabLst>
                      </a:pPr>
                      <a:r>
                        <a:rPr sz="1800" spc="-1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Semen</a:t>
                      </a:r>
                      <a:endParaRPr sz="1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939" marB="0"/>
                </a:tc>
                <a:extLst>
                  <a:ext uri="{0D108BD9-81ED-4DB2-BD59-A6C34878D82A}">
                    <a16:rowId xmlns:a16="http://schemas.microsoft.com/office/drawing/2014/main" val="1365385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CEA371C-3C2E-EBDD-933A-7AC4946C72BE}"/>
              </a:ext>
            </a:extLst>
          </p:cNvPr>
          <p:cNvSpPr txBox="1"/>
          <p:nvPr/>
        </p:nvSpPr>
        <p:spPr>
          <a:xfrm>
            <a:off x="6763968" y="6356900"/>
            <a:ext cx="4535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Available at: </a:t>
            </a:r>
            <a:r>
              <a:rPr lang="en-US" sz="1000" dirty="0">
                <a:hlinkClick r:id="rId2"/>
              </a:rPr>
              <a:t>COCA Call Ebola Bundibugyo Virus</a:t>
            </a:r>
            <a:r>
              <a:rPr lang="en-US" sz="1000" dirty="0"/>
              <a:t>, accessed on June 9, 2026.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D207D-329C-063A-8C25-64E071158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CB4C87-A942-7153-6469-F5979D51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27" y="1544881"/>
            <a:ext cx="11476703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early May, a hospital in Bunia Health Zone in northeastern Democratic Republic of the Congo (DRC) identified a cluster of severe illnesses affecting healthcare workers.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genetic fingerprinting, the illnesses were identified as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Bundibugyo</a:t>
            </a:r>
            <a:r>
              <a:rPr lang="en-US" b="1" i="0" dirty="0">
                <a:solidFill>
                  <a:srgbClr val="1C1D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virus.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en-US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vaccine</a:t>
            </a:r>
            <a:r>
              <a:rPr lang="en-US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en-US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Bundibugyo</a:t>
            </a:r>
            <a:r>
              <a:rPr lang="en-US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virus and treatment consists of supportive care.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have been 2 previous outbreaks of Bundibugyo virus, 1 in Uganda and 1 in DRC, with death rates of 25% and 50%, respectively.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1E192A-84C5-73EB-3E15-4BD94E3CE1C4}"/>
              </a:ext>
            </a:extLst>
          </p:cNvPr>
          <p:cNvSpPr txBox="1"/>
          <p:nvPr/>
        </p:nvSpPr>
        <p:spPr>
          <a:xfrm>
            <a:off x="2439475" y="6192905"/>
            <a:ext cx="6034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Available at: </a:t>
            </a:r>
            <a:r>
              <a:rPr lang="en-US" sz="1000" dirty="0">
                <a:hlinkClick r:id="rId3"/>
              </a:rPr>
              <a:t>About the Current Ebola Outbreak | Ebola | CDC</a:t>
            </a:r>
            <a:r>
              <a:rPr lang="en-US" sz="1000" dirty="0"/>
              <a:t>, accessed on June 9, 2026.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C778F5-E1FA-D193-4038-082463FCF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27" y="21931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/>
              <a:t>Ebola Outbreak: Background</a:t>
            </a:r>
          </a:p>
        </p:txBody>
      </p:sp>
    </p:spTree>
    <p:extLst>
      <p:ext uri="{BB962C8B-B14F-4D97-AF65-F5344CB8AC3E}">
        <p14:creationId xmlns:p14="http://schemas.microsoft.com/office/powerpoint/2010/main" val="367832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03C66B-A7A7-3206-1FCF-1AD3AC4FC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12" y="1514961"/>
            <a:ext cx="6148572" cy="43133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/>
              <a:t>To date, no Ebola cases associated with this outbreak have been reported in the United States, and the risk to the general public remains low.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The overall risk to the American public and travelers remains low.</a:t>
            </a:r>
          </a:p>
          <a:p>
            <a:r>
              <a:rPr lang="en-US" sz="2400" dirty="0"/>
              <a:t>The DRC and Uganda Ministries of Health reported cases are as shown in the table. 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9628C3-C977-6E53-FC45-C6AB37CCC2D4}"/>
              </a:ext>
            </a:extLst>
          </p:cNvPr>
          <p:cNvSpPr txBox="1"/>
          <p:nvPr/>
        </p:nvSpPr>
        <p:spPr>
          <a:xfrm>
            <a:off x="544768" y="6236346"/>
            <a:ext cx="4899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Available at: </a:t>
            </a:r>
            <a:r>
              <a:rPr lang="en-US" sz="1000" dirty="0">
                <a:hlinkClick r:id="rId3"/>
              </a:rPr>
              <a:t>Ebola Outbreak: Current Situation | Ebola | CDC</a:t>
            </a:r>
            <a:r>
              <a:rPr lang="en-US" sz="1000" dirty="0"/>
              <a:t>, accessed on June 9, 2026.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C86FC0-D525-FFB4-7A06-9C761367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8" y="18939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/>
              <a:t>Ebola Outbreak: Current Situation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8D47A0-6F4C-8AC8-8B09-E374BC363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832" y="1514961"/>
            <a:ext cx="5174245" cy="49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8EDF2-CE3A-36C6-8CA8-0599A117D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1DF044B-2696-6A31-4DE7-6A31757D7BAD}"/>
              </a:ext>
            </a:extLst>
          </p:cNvPr>
          <p:cNvSpPr txBox="1"/>
          <p:nvPr/>
        </p:nvSpPr>
        <p:spPr>
          <a:xfrm>
            <a:off x="6516461" y="6328771"/>
            <a:ext cx="6034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Available at: </a:t>
            </a:r>
            <a:r>
              <a:rPr lang="en-US" sz="1000" dirty="0">
                <a:hlinkClick r:id="rId3"/>
              </a:rPr>
              <a:t>Ebola Outbreak: Current Situation | Ebola | CDC</a:t>
            </a:r>
            <a:r>
              <a:rPr lang="en-US" sz="1000" dirty="0"/>
              <a:t>, accessed on June 9, 2026.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0C4480-8B28-3E54-10B2-3B1928AF4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8" y="18939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/>
              <a:t>Ebola Outbreak: Current Situation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A69D3-8D22-518A-F177-98C6EBFF4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38" y="1449091"/>
            <a:ext cx="4957010" cy="48675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DA47BE-52B4-10CA-4A19-AE5F31343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084" y="1449091"/>
            <a:ext cx="6658568" cy="486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33521"/>
      </p:ext>
    </p:extLst>
  </p:cSld>
  <p:clrMapOvr>
    <a:masterClrMapping/>
  </p:clrMapOvr>
</p:sld>
</file>

<file path=ppt/theme/theme1.xml><?xml version="1.0" encoding="utf-8"?>
<a:theme xmlns:a="http://schemas.openxmlformats.org/drawingml/2006/main" name="DSHS Slide Theme">
  <a:themeElements>
    <a:clrScheme name="DSHS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3087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683E1146-0F7A-4BF5-8A2F-3CF7ECB0942A}"/>
    </a:ext>
  </a:extLst>
</a:theme>
</file>

<file path=ppt/theme/theme2.xml><?xml version="1.0" encoding="utf-8"?>
<a:theme xmlns:a="http://schemas.openxmlformats.org/drawingml/2006/main" name="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3.xml><?xml version="1.0" encoding="utf-8"?>
<a:theme xmlns:a="http://schemas.openxmlformats.org/drawingml/2006/main" name="DSHS Slide Layout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AFDF2EBF-DC16-4258-9B11-8246FF8EEFC8}"/>
    </a:ext>
  </a:extLst>
</a:theme>
</file>

<file path=ppt/theme/theme4.xml><?xml version="1.0" encoding="utf-8"?>
<a:theme xmlns:a="http://schemas.openxmlformats.org/drawingml/2006/main" name="1_DSHS Slide Layout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AFDF2EBF-DC16-4258-9B11-8246FF8EEFC8}"/>
    </a:ext>
  </a:extLst>
</a:theme>
</file>

<file path=ppt/theme/theme5.xml><?xml version="1.0" encoding="utf-8"?>
<a:theme xmlns:a="http://schemas.openxmlformats.org/drawingml/2006/main" name="2_DSHS Slide Layout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AFDF2EBF-DC16-4258-9B11-8246FF8EEFC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14083804BC7046AF4222CB2E0D555D" ma:contentTypeVersion="3" ma:contentTypeDescription="Create a new document." ma:contentTypeScope="" ma:versionID="dc8249fdaa07889115b8c9096eb87360">
  <xsd:schema xmlns:xsd="http://www.w3.org/2001/XMLSchema" xmlns:xs="http://www.w3.org/2001/XMLSchema" xmlns:p="http://schemas.microsoft.com/office/2006/metadata/properties" xmlns:ns2="275b4602-6009-49c9-846f-47cc4c0f2fc6" targetNamespace="http://schemas.microsoft.com/office/2006/metadata/properties" ma:root="true" ma:fieldsID="2373fb7522dc0ff749539a87295f1a22" ns2:_="">
    <xsd:import namespace="275b4602-6009-49c9-846f-47cc4c0f2f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b4602-6009-49c9-846f-47cc4c0f2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BBD26C-B7BA-422A-B558-07AB73ED7BE5}">
  <ds:schemaRefs>
    <ds:schemaRef ds:uri="http://schemas.microsoft.com/office/2006/metadata/properties"/>
    <ds:schemaRef ds:uri="http://purl.org/dc/dcmitype/"/>
    <ds:schemaRef ds:uri="http://purl.org/dc/terms/"/>
    <ds:schemaRef ds:uri="275b4602-6009-49c9-846f-47cc4c0f2f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47CBEE9-7B1E-4DAC-A310-EB627D5173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7213D6-7C7D-4649-94F2-9948F9A81FA5}">
  <ds:schemaRefs>
    <ds:schemaRef ds:uri="275b4602-6009-49c9-846f-47cc4c0f2f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9bf97732-82b9-499b-b16a-a93e8ebd536b}" enabled="0" method="" siteId="{9bf97732-82b9-499b-b16a-a93e8ebd53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DSHS-Powerpoint-Template</Template>
  <TotalTime>4630</TotalTime>
  <Words>2385</Words>
  <Application>Microsoft Office PowerPoint</Application>
  <PresentationFormat>Widescreen</PresentationFormat>
  <Paragraphs>225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Garamond</vt:lpstr>
      <vt:lpstr>Rockwell</vt:lpstr>
      <vt:lpstr>Verdana</vt:lpstr>
      <vt:lpstr>DSHS Slide Theme</vt:lpstr>
      <vt:lpstr>DSHS Slide Layout 2</vt:lpstr>
      <vt:lpstr>DSHS Slide Layout 3</vt:lpstr>
      <vt:lpstr>1_DSHS Slide Layout 3</vt:lpstr>
      <vt:lpstr>2_DSHS Slide Layout 3</vt:lpstr>
      <vt:lpstr>Emerging and Infectious Disease Update</vt:lpstr>
      <vt:lpstr>Discussion Topics</vt:lpstr>
      <vt:lpstr>DISCLAIMER</vt:lpstr>
      <vt:lpstr>Ebola Bundibugyo Virus Outbreak</vt:lpstr>
      <vt:lpstr>Ebola Disease</vt:lpstr>
      <vt:lpstr>Ebola Virus - Person-to-Person Transmission</vt:lpstr>
      <vt:lpstr>Ebola Outbreak: Background</vt:lpstr>
      <vt:lpstr>Ebola Outbreak: Current Situation</vt:lpstr>
      <vt:lpstr>Ebola Outbreak: Current Situation</vt:lpstr>
      <vt:lpstr>PowerPoint Presentation</vt:lpstr>
      <vt:lpstr>Travel and Monitoring</vt:lpstr>
      <vt:lpstr>Travel and Enhanced Monitoring</vt:lpstr>
      <vt:lpstr>Texas Bundibugyo Monitoring</vt:lpstr>
      <vt:lpstr>Expectations for Hospitals</vt:lpstr>
      <vt:lpstr>PowerPoint Presentation</vt:lpstr>
      <vt:lpstr>New World Screwworm</vt:lpstr>
      <vt:lpstr>New World Screwworm Background</vt:lpstr>
      <vt:lpstr>New World Screwworm Background</vt:lpstr>
      <vt:lpstr>NWS Situational Update</vt:lpstr>
      <vt:lpstr>NWS Situational Update</vt:lpstr>
      <vt:lpstr>Sterile Insect (Fly) Operations</vt:lpstr>
      <vt:lpstr>PowerPoint Presentation</vt:lpstr>
      <vt:lpstr>Human NWS Case Clinical Management</vt:lpstr>
      <vt:lpstr>Personal Prevention of New World Screwworm</vt:lpstr>
      <vt:lpstr>Summary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Texas Department of State Health Services</dc:creator>
  <cp:lastModifiedBy>Rai,Saroj (DSHS)</cp:lastModifiedBy>
  <cp:revision>14</cp:revision>
  <cp:lastPrinted>2026-06-04T15:38:36Z</cp:lastPrinted>
  <dcterms:created xsi:type="dcterms:W3CDTF">2018-12-06T15:25:41Z</dcterms:created>
  <dcterms:modified xsi:type="dcterms:W3CDTF">2026-06-10T02:20:57Z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0x010100E414083804BC7046AF4222CB2E0D555D</vt:lpwstr>
  </property>
</Properties>
</file>