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1" r:id="rId2"/>
    <p:sldMasterId id="2147483693" r:id="rId3"/>
    <p:sldMasterId id="2147483706" r:id="rId4"/>
    <p:sldMasterId id="2147483720" r:id="rId5"/>
  </p:sldMasterIdLst>
  <p:notesMasterIdLst>
    <p:notesMasterId r:id="rId17"/>
  </p:notesMasterIdLst>
  <p:sldIdLst>
    <p:sldId id="341" r:id="rId6"/>
    <p:sldId id="264" r:id="rId7"/>
    <p:sldId id="265" r:id="rId8"/>
    <p:sldId id="350" r:id="rId9"/>
    <p:sldId id="358" r:id="rId10"/>
    <p:sldId id="352" r:id="rId11"/>
    <p:sldId id="361" r:id="rId12"/>
    <p:sldId id="353" r:id="rId13"/>
    <p:sldId id="355" r:id="rId14"/>
    <p:sldId id="360" r:id="rId15"/>
    <p:sldId id="346" r:id="rId16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77966" autoAdjust="0"/>
  </p:normalViewPr>
  <p:slideViewPr>
    <p:cSldViewPr>
      <p:cViewPr varScale="1">
        <p:scale>
          <a:sx n="49" d="100"/>
          <a:sy n="49" d="100"/>
        </p:scale>
        <p:origin x="1040" y="4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B67F6-E5B1-40ED-B100-914080F370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419F-5D67-47A5-84DF-618BB1A9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76275" y="922338"/>
            <a:ext cx="4746625" cy="2670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46744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0D05A-E14F-AC22-E32C-8C8D31CFE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CA2C8-1C3E-87C4-DF2C-7CBDFD871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FAA26-B59E-71AA-8B91-EA01056B0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AE014-2851-6418-8C30-3A1A2E130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2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8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6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4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6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3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7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21B65-06E3-C95C-3FE5-433FD2E6E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AD3A0-150B-83DF-08DF-4E7940BA7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3AAF4-D1D2-288E-CFD5-F218EB449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10A5C-362C-3679-C0ED-F625AF80C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2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5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6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6885" y="417645"/>
            <a:ext cx="6529281" cy="2467331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0240" y="3577315"/>
            <a:ext cx="6529281" cy="1846555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6248" y="6311901"/>
            <a:ext cx="1975152" cy="409575"/>
          </a:xfrm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167173" y="2929631"/>
            <a:ext cx="655776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9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1855433"/>
            <a:ext cx="7821480" cy="41346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251923" y="5486857"/>
            <a:ext cx="3280832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93043" y="2521258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75932" y="1322772"/>
            <a:ext cx="778245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326005"/>
            <a:ext cx="105156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157984" y="3605580"/>
            <a:ext cx="7884117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199" y="3481158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1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6D59-A7BD-4BD7-ACA6-A7E33214C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96997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7ECF-61E7-40CA-A70C-E8408DFB2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49151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B7D3-4CB0-46A8-99F7-AE52DC87A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3445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255" y="2707637"/>
            <a:ext cx="8984984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255" y="4909355"/>
            <a:ext cx="8984984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Rule 14"/>
          <p:cNvCxnSpPr/>
          <p:nvPr userDrawn="1"/>
        </p:nvCxnSpPr>
        <p:spPr>
          <a:xfrm>
            <a:off x="1230255" y="4776186"/>
            <a:ext cx="8984984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2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03200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35200"/>
            <a:ext cx="7932936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33551" y="2589742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6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40" y="509003"/>
            <a:ext cx="8841193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1" y="1551074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58140" y="2223450"/>
            <a:ext cx="8841193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139" y="6352779"/>
            <a:ext cx="1711171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860" y="6352779"/>
            <a:ext cx="4791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60131" y="6356353"/>
            <a:ext cx="1493668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758139" y="1387961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44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1341" y="1677881"/>
            <a:ext cx="8423456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2067" y="6356353"/>
            <a:ext cx="1699333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9912" y="6356353"/>
            <a:ext cx="51253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3798" y="6356353"/>
            <a:ext cx="20500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2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1899821"/>
            <a:ext cx="7821480" cy="40902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93043" y="2521258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75932" y="1322772"/>
            <a:ext cx="778245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24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80837" y="43999"/>
            <a:ext cx="967296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680838" y="478971"/>
            <a:ext cx="967296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34720" y="1669003"/>
            <a:ext cx="951908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6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834719" y="1668979"/>
            <a:ext cx="460677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747031" y="1669002"/>
            <a:ext cx="460677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76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17715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06171"/>
            <a:ext cx="7932936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78733" y="2446066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251923" y="5486857"/>
            <a:ext cx="3280832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9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197506"/>
            <a:ext cx="105156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98083" y="4580176"/>
            <a:ext cx="7884117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782341" y="4431070"/>
            <a:ext cx="105156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97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C15-B454-4D52-BF0E-E0CE4777EE4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E82-E3ED-487E-BA50-4082AF412F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744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255" y="2707637"/>
            <a:ext cx="8984984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255" y="4909355"/>
            <a:ext cx="8984984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Rule 14"/>
          <p:cNvCxnSpPr/>
          <p:nvPr userDrawn="1"/>
        </p:nvCxnSpPr>
        <p:spPr>
          <a:xfrm>
            <a:off x="1230255" y="4776186"/>
            <a:ext cx="8984984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44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03200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35200"/>
            <a:ext cx="7932936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33551" y="2589742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4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40" y="509003"/>
            <a:ext cx="8841193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1" y="1551074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58140" y="2223450"/>
            <a:ext cx="8841193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139" y="6352779"/>
            <a:ext cx="17111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860" y="6352779"/>
            <a:ext cx="4791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60131" y="6356353"/>
            <a:ext cx="1493668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758139" y="1387961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78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1341" y="1677881"/>
            <a:ext cx="8423456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2067" y="6356353"/>
            <a:ext cx="16993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9912" y="6356353"/>
            <a:ext cx="51253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3798" y="6356353"/>
            <a:ext cx="20500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4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137" y="428340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0" y="1551074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58138" y="2111471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138" y="6348300"/>
            <a:ext cx="1465729" cy="3287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1" y="6331972"/>
            <a:ext cx="552047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7410" y="6348300"/>
            <a:ext cx="1361921" cy="368697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758141" y="1287262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73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91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80837" y="43999"/>
            <a:ext cx="967296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680838" y="478971"/>
            <a:ext cx="967296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51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34720" y="1669003"/>
            <a:ext cx="951908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51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834719" y="1668979"/>
            <a:ext cx="460677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747031" y="1669002"/>
            <a:ext cx="460677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17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17715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06171"/>
            <a:ext cx="7932936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78733" y="2446066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251923" y="5486857"/>
            <a:ext cx="3280832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14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197506"/>
            <a:ext cx="105156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98083" y="4580176"/>
            <a:ext cx="7884117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782341" y="4431070"/>
            <a:ext cx="105156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83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E82-E3ED-487E-BA50-4082AF412F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680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24F0-5F0A-49B7-97C7-96E5D99816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5D52D1-ECBD-43D2-8CC6-C9BDEBA640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46323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50620D5-D272-457D-A279-3709D27006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2104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2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11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lIns="0" tIns="0" rIns="0" bIns="0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8"/>
            <a:ext cx="9144000" cy="118872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accent4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2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32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27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98DA7E-5547-4E12-85B4-990957A01C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2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9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2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313" y="1707356"/>
            <a:ext cx="8389751" cy="435133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914389" indent="-457200">
              <a:buFont typeface="+mj-lt"/>
              <a:buAutoNum type="alphaLcPeriod"/>
              <a:defRPr sz="2400"/>
            </a:lvl2pPr>
            <a:lvl3pPr marL="1371577" indent="-457200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758138" y="6348300"/>
            <a:ext cx="1465729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z="1200" smtClean="0"/>
              <a:pPr/>
              <a:t>2/11/2026</a:t>
            </a:fld>
            <a:endParaRPr lang="en-US" sz="1200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237410" y="6348300"/>
            <a:ext cx="136192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1" y="6331972"/>
            <a:ext cx="5520476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40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4C4504-BF41-413F-A1FF-3A63B86A00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2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lIns="0" tIns="0" rIns="0" bIns="0" anchor="b">
            <a:no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2"/>
            <a:ext cx="9509760" cy="54911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accent4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F26423E3-BB73-4AAF-8C86-FF82DE4457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6" y="2377440"/>
            <a:ext cx="9510713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1" y="6309362"/>
            <a:ext cx="2105527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2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59" y="1554480"/>
            <a:ext cx="9509760" cy="17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156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F906497F-B647-4350-8855-841120D73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6" y="1737360"/>
            <a:ext cx="9510713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2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2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07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4FE8C7-A01B-4884-9337-4E64788B40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93925" y="1737360"/>
            <a:ext cx="4664075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DEEA67-9E3E-48C8-A369-ED7E047C9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40881" y="1736725"/>
            <a:ext cx="4664075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2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2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>
            <a:off x="2194559" y="1554480"/>
            <a:ext cx="9509760" cy="200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91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4FE8C7-A01B-4884-9337-4E64788B40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93925" y="1737360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DEEA67-9E3E-48C8-A369-ED7E047C9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95867" y="1736725"/>
            <a:ext cx="3108960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308B493-D449-4C79-91A9-E636348646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95359" y="1736725"/>
            <a:ext cx="3108960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2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2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>
            <a:off x="2194559" y="1554480"/>
            <a:ext cx="9509760" cy="200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83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062BFF6F-9220-4A53-BFF2-C0779046C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2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01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24F0-5F0A-49B7-97C7-96E5D99816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5D52D1-ECBD-43D2-8CC6-C9BDEBA640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675120" y="1554163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2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63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24F0-5F0A-49B7-97C7-96E5D99816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5D52D1-ECBD-43D2-8CC6-C9BDEBA640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46323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50620D5-D272-457D-A279-3709D27006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2104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2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56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27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98DA7E-5547-4E12-85B4-990957A01C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29184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D175ED-C7FB-49CE-B639-1C90DE15BB7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120" y="5669280"/>
            <a:ext cx="2743200" cy="457200"/>
          </a:xfr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2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73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2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2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97682"/>
            <a:ext cx="8412480" cy="2625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1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1865377"/>
            <a:ext cx="7821480" cy="423762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93043" y="2521258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75932" y="1322772"/>
            <a:ext cx="778245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54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1341" y="1677881"/>
            <a:ext cx="8423456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2067" y="6356353"/>
            <a:ext cx="1699333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9912" y="6356353"/>
            <a:ext cx="51253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3798" y="6356353"/>
            <a:ext cx="20500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75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lIns="0" tIns="0" rIns="0" bIns="0" anchor="b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8"/>
            <a:ext cx="9144000" cy="11887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accent4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40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98DA7E-5547-4E12-85B4-990957A01C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7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4C4504-BF41-413F-A1FF-3A63B86A00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68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lIns="0" tIns="0" rIns="0" bIns="0" anchor="b"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0"/>
            <a:ext cx="9509760" cy="5491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F26423E3-BB73-4AAF-8C86-FF82DE4457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2377440"/>
            <a:ext cx="9510713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0"/>
            <a:ext cx="210552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59" y="1554480"/>
            <a:ext cx="9509760" cy="17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08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F906497F-B647-4350-8855-841120D73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1737360"/>
            <a:ext cx="9510713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0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36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4FE8C7-A01B-4884-9337-4E64788B40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93925" y="1737360"/>
            <a:ext cx="4664075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DEEA67-9E3E-48C8-A369-ED7E047C9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40880" y="1736725"/>
            <a:ext cx="4664075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0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>
            <a:off x="2194559" y="1554480"/>
            <a:ext cx="9509760" cy="200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306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  <a:effectLst/>
        </p:spPr>
        <p:txBody>
          <a:bodyPr lIns="0" tIns="0" rIns="0" bIns="0" anchor="b"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14FE8C7-A01B-4884-9337-4E64788B40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93925" y="1737360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DEEA67-9E3E-48C8-A369-ED7E047C9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95867" y="1736725"/>
            <a:ext cx="3108960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308B493-D449-4C79-91A9-E636348646D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95359" y="1736725"/>
            <a:ext cx="3108960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09360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>
            <a:off x="2194559" y="1554480"/>
            <a:ext cx="9509760" cy="200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232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062BFF6F-9220-4A53-BFF2-C0779046CA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1" y="613102"/>
            <a:ext cx="8633989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314" y="1707356"/>
            <a:ext cx="4202844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7396487" y="1707356"/>
            <a:ext cx="4202844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758138" y="6348300"/>
            <a:ext cx="1465729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z="1200" smtClean="0"/>
              <a:pPr/>
              <a:t>2/11/2026</a:t>
            </a:fld>
            <a:endParaRPr lang="en-US" sz="1200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237410" y="6348300"/>
            <a:ext cx="136192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1" y="6331972"/>
            <a:ext cx="5520476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61341" y="1409700"/>
            <a:ext cx="8637991" cy="86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4226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24F0-5F0A-49B7-97C7-96E5D99816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5D52D1-ECBD-43D2-8CC6-C9BDEBA640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675120" y="1554163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43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lIns="0" tIns="0" rIns="0" b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24F0-5F0A-49B7-97C7-96E5D99816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5D52D1-ECBD-43D2-8CC6-C9BDEBA6405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46322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50620D5-D272-457D-A279-3709D27006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21040" y="1554163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24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1BFEA77-438E-4EA7-8256-A80A55BD58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98DA7E-5547-4E12-85B4-990957A01C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29184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D175ED-C7FB-49CE-B639-1C90DE15BB7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120" y="5669280"/>
            <a:ext cx="2743200" cy="457200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2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97680"/>
            <a:ext cx="8412480" cy="2625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15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1341" y="1677881"/>
            <a:ext cx="8423456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2067" y="6356353"/>
            <a:ext cx="1699333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9912" y="6356353"/>
            <a:ext cx="51253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3798" y="6356353"/>
            <a:ext cx="20500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3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6799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838200" y="391887"/>
            <a:ext cx="10515600" cy="560251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12592" y="6097837"/>
            <a:ext cx="254120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525" y="6462962"/>
            <a:ext cx="1000276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204913"/>
            <a:ext cx="10515599" cy="473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03834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19589" y="6095547"/>
            <a:ext cx="2934209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522" y="6492876"/>
            <a:ext cx="1000276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2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204913"/>
            <a:ext cx="4967515" cy="4730750"/>
          </a:xfrm>
        </p:spPr>
        <p:txBody>
          <a:bodyPr/>
          <a:lstStyle>
            <a:lvl2pPr marL="465138" indent="-225425">
              <a:defRPr/>
            </a:lvl2pPr>
            <a:lvl3pPr marL="682625" indent="-228600">
              <a:defRPr/>
            </a:lvl3pPr>
            <a:lvl4pPr marL="91440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6386284" y="1204913"/>
            <a:ext cx="4967515" cy="4730750"/>
          </a:xfrm>
        </p:spPr>
        <p:txBody>
          <a:bodyPr/>
          <a:lstStyle>
            <a:lvl2pPr marL="465138" indent="-228600">
              <a:defRPr/>
            </a:lvl2pPr>
            <a:lvl3pPr marL="682625" indent="-228600">
              <a:defRPr/>
            </a:lvl3pPr>
            <a:lvl4pPr marL="91440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03834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63326" y="6097963"/>
            <a:ext cx="2890473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523" y="6492876"/>
            <a:ext cx="1000276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119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1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0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0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19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09362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2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33" r:id="rId13"/>
    <p:sldLayoutId id="2147483734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450"/>
        </a:spcBef>
        <a:spcAft>
          <a:spcPts val="0"/>
        </a:spcAft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19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09360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0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5" r:id="rId13"/>
    <p:sldLayoutId id="214748373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foodestablishments@dshs.texa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0125" y="3429000"/>
            <a:ext cx="4951809" cy="1846555"/>
          </a:xfrm>
        </p:spPr>
        <p:txBody>
          <a:bodyPr>
            <a:normAutofit/>
          </a:bodyPr>
          <a:lstStyle/>
          <a:p>
            <a:pPr algn="ctr"/>
            <a:r>
              <a:rPr lang="en-US" sz="8800" i="1" dirty="0"/>
              <a:t>2026</a:t>
            </a:r>
          </a:p>
          <a:p>
            <a:pPr algn="ctr"/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0062" y="1640911"/>
            <a:ext cx="7291937" cy="1240567"/>
          </a:xfrm>
        </p:spPr>
        <p:txBody>
          <a:bodyPr/>
          <a:lstStyle/>
          <a:p>
            <a:pPr marL="12065" marR="5080" algn="ctr">
              <a:lnSpc>
                <a:spcPts val="5180"/>
              </a:lnSpc>
              <a:spcBef>
                <a:spcPts val="755"/>
              </a:spcBef>
            </a:pPr>
            <a:r>
              <a:rPr lang="en-US" sz="6000" dirty="0">
                <a:solidFill>
                  <a:srgbClr val="FFFFFF"/>
                </a:solidFill>
                <a:latin typeface="Verdana"/>
                <a:cs typeface="Verdana"/>
              </a:rPr>
              <a:t>HB 2844</a:t>
            </a:r>
            <a:br>
              <a:rPr lang="en-US" sz="6000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6000" dirty="0">
                <a:solidFill>
                  <a:srgbClr val="FFFFFF"/>
                </a:solidFill>
                <a:latin typeface="Verdana"/>
                <a:cs typeface="Verdana"/>
              </a:rPr>
              <a:t>Implementation</a:t>
            </a:r>
            <a:br>
              <a:rPr lang="en-US" sz="6000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6000" dirty="0">
                <a:solidFill>
                  <a:srgbClr val="FFFFFF"/>
                </a:solidFill>
                <a:latin typeface="Verdana"/>
                <a:cs typeface="Verdana"/>
              </a:rPr>
              <a:t>Update</a:t>
            </a:r>
            <a:endParaRPr lang="en-US" sz="60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0062" y="5512392"/>
            <a:ext cx="588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n-US" kern="1200" dirty="0">
                <a:solidFill>
                  <a:srgbClr val="FFC000"/>
                </a:solidFill>
                <a:latin typeface="Verdana"/>
                <a:ea typeface="+mn-ea"/>
                <a:cs typeface="+mn-cs"/>
              </a:rPr>
              <a:t>Consumer Protection Division </a:t>
            </a:r>
          </a:p>
          <a:p>
            <a:pPr algn="l" rtl="0">
              <a:defRPr/>
            </a:pPr>
            <a:r>
              <a:rPr lang="en-US" kern="1200" dirty="0">
                <a:solidFill>
                  <a:srgbClr val="FFC000"/>
                </a:solidFill>
                <a:latin typeface="Verdana"/>
                <a:ea typeface="+mn-ea"/>
                <a:cs typeface="+mn-cs"/>
              </a:rPr>
              <a:t>Food &amp; Drug Section</a:t>
            </a:r>
          </a:p>
          <a:p>
            <a:pPr algn="l" rtl="0">
              <a:defRPr/>
            </a:pPr>
            <a:r>
              <a:rPr lang="en-US" kern="1200" dirty="0">
                <a:solidFill>
                  <a:srgbClr val="FFC000"/>
                </a:solidFill>
                <a:latin typeface="Verdana"/>
                <a:ea typeface="+mn-ea"/>
                <a:cs typeface="+mn-cs"/>
              </a:rPr>
              <a:t>Food Safety Unit</a:t>
            </a:r>
          </a:p>
          <a:p>
            <a:pPr algn="l" rtl="0">
              <a:defRPr/>
            </a:pPr>
            <a:r>
              <a:rPr lang="en-US" kern="1200" dirty="0">
                <a:solidFill>
                  <a:srgbClr val="FFC000"/>
                </a:solidFill>
                <a:latin typeface="Verdana"/>
                <a:ea typeface="+mn-ea"/>
                <a:cs typeface="+mn-cs"/>
              </a:rPr>
              <a:t>Retail Food Safety Operations Branch </a:t>
            </a:r>
          </a:p>
        </p:txBody>
      </p:sp>
    </p:spTree>
    <p:extLst>
      <p:ext uri="{BB962C8B-B14F-4D97-AF65-F5344CB8AC3E}">
        <p14:creationId xmlns:p14="http://schemas.microsoft.com/office/powerpoint/2010/main" val="406139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4CD01-0CB5-8C8F-5CAE-BB37BDAEF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541417-5E14-5579-08AB-D361C29A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and Progress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41F28-6946-31C3-91D1-66AE45EB50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682625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RFSO Organization</a:t>
            </a:r>
            <a:r>
              <a:rPr lang="en-US" sz="2000" b="1" dirty="0"/>
              <a:t> – Hiring and Expanding Positions</a:t>
            </a:r>
            <a:endParaRPr lang="en-US" sz="2000" b="1" dirty="0">
              <a:solidFill>
                <a:srgbClr val="FFC000"/>
              </a:solidFill>
            </a:endParaRPr>
          </a:p>
          <a:p>
            <a:pPr marL="682625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LHD Workgroup </a:t>
            </a:r>
            <a:r>
              <a:rPr lang="en-US" sz="2000" b="1" dirty="0"/>
              <a:t>– Awaiting Approval</a:t>
            </a:r>
          </a:p>
          <a:p>
            <a:pPr marL="682625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IT Implementation </a:t>
            </a:r>
            <a:r>
              <a:rPr lang="en-US" sz="2000" b="1" dirty="0"/>
              <a:t>– Biweekly Planning Meeting</a:t>
            </a:r>
          </a:p>
          <a:p>
            <a:pPr marL="682625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Proposed Rules </a:t>
            </a:r>
            <a:r>
              <a:rPr lang="en-US" sz="2000" b="1" dirty="0"/>
              <a:t>– Prepared for EC and Texas Register</a:t>
            </a:r>
          </a:p>
          <a:p>
            <a:pPr marL="682625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Guidance Documents </a:t>
            </a:r>
            <a:r>
              <a:rPr lang="en-US" sz="2000" b="1" dirty="0"/>
              <a:t>– Weekly Planning Meeting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Create – Phase begins late February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Update – Phase begins late March</a:t>
            </a:r>
          </a:p>
          <a:p>
            <a:pPr marL="682625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SOP Development </a:t>
            </a:r>
            <a:r>
              <a:rPr lang="en-US" sz="2000" b="1" dirty="0"/>
              <a:t>– Weekly Planning Meeting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Document phase begins mid-late February</a:t>
            </a:r>
          </a:p>
          <a:p>
            <a:pPr marL="682625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Contract Management Services (CMS) </a:t>
            </a:r>
            <a:r>
              <a:rPr lang="en-US" sz="2000" b="1" dirty="0"/>
              <a:t>– SOW is under review by CMS and Legal. </a:t>
            </a:r>
          </a:p>
          <a:p>
            <a:pPr marL="339725" lvl="1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7A6D7-EBBD-2103-89B3-F27ECA10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2027-8175-4991-ACA2-CE8554564DDB}" type="datetime1">
              <a:rPr lang="en-US" smtClean="0">
                <a:solidFill>
                  <a:srgbClr val="00B0F0"/>
                </a:solidFill>
              </a:rPr>
              <a:t>2/11/2026</a:t>
            </a:fld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1398D-44FD-DA69-A997-EA55E351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0B0F0"/>
                </a:solidFill>
              </a:rPr>
              <a:t>10</a:t>
            </a:fld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94382"/>
            <a:ext cx="8381999" cy="7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C000"/>
                </a:solidFill>
                <a:latin typeface="+mn-lt"/>
              </a:rPr>
              <a:t>QUESTIONS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27" y="1788160"/>
            <a:ext cx="6096205" cy="40450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663440" y="5833172"/>
            <a:ext cx="441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en-US" sz="800" dirty="0">
                <a:solidFill>
                  <a:srgbClr val="FFFFFF"/>
                </a:solidFill>
                <a:latin typeface="Verdana"/>
                <a:ea typeface="+mn-ea"/>
                <a:cs typeface="+mn-cs"/>
              </a:rPr>
              <a:t>Image source: http://www.lhtech.us/FAQs.php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033CF-9BBE-FF7F-74EE-B95887DC7384}"/>
              </a:ext>
            </a:extLst>
          </p:cNvPr>
          <p:cNvSpPr txBox="1"/>
          <p:nvPr/>
        </p:nvSpPr>
        <p:spPr>
          <a:xfrm>
            <a:off x="4663440" y="6048616"/>
            <a:ext cx="483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linkClick r:id="rId4"/>
              </a:rPr>
              <a:t>foodestablishments@dshs.texas.gov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99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7791" y="203200"/>
            <a:ext cx="7021496" cy="1418711"/>
          </a:xfrm>
        </p:spPr>
        <p:txBody>
          <a:bodyPr anchor="b">
            <a:normAutofit/>
          </a:bodyPr>
          <a:lstStyle/>
          <a:p>
            <a:r>
              <a:rPr lang="en-US"/>
              <a:t>HB 2844 (89</a:t>
            </a:r>
            <a:r>
              <a:rPr lang="en-US" baseline="30000"/>
              <a:t>th</a:t>
            </a:r>
            <a:r>
              <a:rPr lang="en-US"/>
              <a:t>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7791" y="2235200"/>
            <a:ext cx="7932936" cy="3819371"/>
          </a:xfrm>
        </p:spPr>
        <p:txBody>
          <a:bodyPr>
            <a:normAutofit/>
          </a:bodyPr>
          <a:lstStyle/>
          <a:p>
            <a:r>
              <a:rPr lang="en-US" sz="2400" dirty="0"/>
              <a:t>Signed by Governor Abbott on June 20, 2025.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C000"/>
                </a:solidFill>
              </a:rPr>
              <a:t>Authorization for Exec. Commissioner to begin adoption of rules on Sept. 1, 2025.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/>
              <a:t>Rules required to be effective May 1, 2026.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Other parts of the bill, including statewide licensing, not effective until July 1, 2026.</a:t>
            </a:r>
          </a:p>
          <a:p>
            <a:endParaRPr lang="en-US" sz="2400" dirty="0"/>
          </a:p>
        </p:txBody>
      </p:sp>
      <p:pic>
        <p:nvPicPr>
          <p:cNvPr id="1026" name="Picture 2" descr="Austin - 10 Reasons To Spend A Day At The Texas Capitol - Austin">
            <a:extLst>
              <a:ext uri="{FF2B5EF4-FFF2-40B4-BE49-F238E27FC236}">
                <a16:creationId xmlns:a16="http://schemas.microsoft.com/office/drawing/2014/main" id="{90995C1B-5B59-8023-64EB-04C46DF2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r="34776" b="3"/>
          <a:stretch>
            <a:fillRect/>
          </a:stretch>
        </p:blipFill>
        <p:spPr bwMode="auto">
          <a:xfrm>
            <a:off x="9133551" y="2589742"/>
            <a:ext cx="2375068" cy="2800896"/>
          </a:xfrm>
          <a:prstGeom prst="rect">
            <a:avLst/>
          </a:prstGeom>
          <a:solidFill>
            <a:srgbClr val="FF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A6234E0-D37D-4356-AB44-F41F4318C7E8}" type="datetime1">
              <a:rPr lang="en-US" smtClean="0"/>
              <a:pPr>
                <a:spcAft>
                  <a:spcPts val="600"/>
                </a:spcAft>
              </a:pPr>
              <a:t>2/11/2026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4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HB 2844 do?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Adds new Texas Health and Safety Code </a:t>
            </a:r>
            <a:r>
              <a:rPr lang="en-US" b="1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Chapter 437B.</a:t>
            </a:r>
            <a:endParaRPr lang="en-US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One statewide MFV license to be issued by DSHS.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u="none" strike="noStrike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Licensing, inspection, and enforcement under DSHS jurisdiction—local authority “preempted” regarding anything conflicting with HSC 437B.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C5FC-0906-42E2-A5C7-074DD8C6B06A}" type="datetime1">
              <a:rPr lang="en-US" sz="1200" smtClean="0">
                <a:solidFill>
                  <a:srgbClr val="00B0F0"/>
                </a:solidFill>
                <a:latin typeface="+mn-lt"/>
              </a:rPr>
              <a:t>2/11/2026</a:t>
            </a:fld>
            <a:endParaRPr lang="en-US" sz="1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z="1200" smtClean="0">
                <a:solidFill>
                  <a:srgbClr val="00B0F0"/>
                </a:solidFill>
                <a:latin typeface="+mn-lt"/>
              </a:rPr>
              <a:t>3</a:t>
            </a:fld>
            <a:endParaRPr lang="en-US" sz="1200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29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Three-Tier Classification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z="1200" smtClean="0">
                <a:solidFill>
                  <a:srgbClr val="00B0F0"/>
                </a:solidFill>
              </a:rPr>
              <a:t>2/11/2026</a:t>
            </a:fld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z="1200" smtClean="0">
                <a:solidFill>
                  <a:srgbClr val="00B0F0"/>
                </a:solidFill>
              </a:rPr>
              <a:t>4</a:t>
            </a:fld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28650" lvl="1">
              <a:lnSpc>
                <a:spcPct val="106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Type I—prepackaged, non-TCS foods and </a:t>
            </a:r>
            <a:r>
              <a:rPr lang="en-US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	</a:t>
            </a:r>
            <a:r>
              <a:rPr lang="en-US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low risk of harm to the public</a:t>
            </a:r>
          </a:p>
          <a:p>
            <a:pPr marL="628650" lvl="1">
              <a:lnSpc>
                <a:spcPct val="106000"/>
              </a:lnSpc>
              <a:spcBef>
                <a:spcPts val="0"/>
              </a:spcBef>
            </a:pP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28650" lv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Type II—food that requires limited </a:t>
            </a:r>
          </a:p>
          <a:p>
            <a:pPr marL="457200" lvl="1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handling and preparation—cook-serve</a:t>
            </a:r>
          </a:p>
          <a:p>
            <a:pPr marL="628650" lv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28650" lv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Type III—complex preparation, cooking, holding, cooling, reheating, and service</a:t>
            </a:r>
            <a:endParaRPr lang="en-US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Cartoon food truck vector illustration © mechanik (#9140177) | Stockfresh">
            <a:extLst>
              <a:ext uri="{FF2B5EF4-FFF2-40B4-BE49-F238E27FC236}">
                <a16:creationId xmlns:a16="http://schemas.microsoft.com/office/drawing/2014/main" id="{267DB779-D297-E927-69F1-8ADC6570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56893"/>
            <a:ext cx="4259293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</p:spPr>
        <p:txBody>
          <a:bodyPr anchor="b">
            <a:normAutofit/>
          </a:bodyPr>
          <a:lstStyle/>
          <a:p>
            <a:r>
              <a:rPr lang="en-US" sz="4000" dirty="0"/>
              <a:t>Collaborative Agreement</a:t>
            </a:r>
          </a:p>
        </p:txBody>
      </p:sp>
      <p:pic>
        <p:nvPicPr>
          <p:cNvPr id="2" name="Picture 2" descr="Handshake vector art on white background | Premium Vector">
            <a:extLst>
              <a:ext uri="{FF2B5EF4-FFF2-40B4-BE49-F238E27FC236}">
                <a16:creationId xmlns:a16="http://schemas.microsoft.com/office/drawing/2014/main" id="{38776DA2-326F-9FE5-3485-4233E4A8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r="13552" b="-3"/>
          <a:stretch>
            <a:fillRect/>
          </a:stretch>
        </p:blipFill>
        <p:spPr bwMode="auto">
          <a:xfrm>
            <a:off x="2193925" y="1737360"/>
            <a:ext cx="4664075" cy="4389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>
          <a:xfrm>
            <a:off x="7040881" y="1736724"/>
            <a:ext cx="4664075" cy="47402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C000"/>
                </a:solidFill>
              </a:rPr>
              <a:t>437B.153:</a:t>
            </a:r>
            <a:r>
              <a:rPr lang="en-US" dirty="0">
                <a:solidFill>
                  <a:srgbClr val="FFC000"/>
                </a:solidFill>
              </a:rPr>
              <a:t>  Authorizes DSHS to enter into “collaborative agreements” to reimburse Local Jurisdictions for conducting MFV inspections.  However, HSC 437B.002 clarifies that local jurisdictions </a:t>
            </a:r>
            <a:r>
              <a:rPr lang="en-US" b="1" u="sng" dirty="0">
                <a:solidFill>
                  <a:srgbClr val="FFC000"/>
                </a:solidFill>
              </a:rPr>
              <a:t>are not obligated</a:t>
            </a:r>
            <a:r>
              <a:rPr lang="en-US" dirty="0">
                <a:solidFill>
                  <a:srgbClr val="FFC000"/>
                </a:solidFill>
              </a:rPr>
              <a:t> to participate.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Proposed Reimbursement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I:	 $250</a:t>
            </a:r>
          </a:p>
          <a:p>
            <a:pPr marL="0" indent="0">
              <a:buNone/>
            </a:pPr>
            <a:r>
              <a:rPr lang="en-US" dirty="0"/>
              <a:t>    Type II:   $350</a:t>
            </a:r>
          </a:p>
          <a:p>
            <a:pPr marL="0" indent="0">
              <a:buNone/>
            </a:pPr>
            <a:r>
              <a:rPr lang="en-US" dirty="0"/>
              <a:t>    Type III:  $400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  </a:t>
            </a:r>
            <a:r>
              <a:rPr lang="en-US" b="1" u="sng" dirty="0"/>
              <a:t>Surveys, SOPs, Inspections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z="1200" smtClean="0">
                <a:solidFill>
                  <a:srgbClr val="00B0F0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rgbClr val="00B0F0"/>
              </a:solidFill>
            </a:endParaRP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A6234E0-D37D-4356-AB44-F41F4318C7E8}" type="datetime1">
              <a:rPr lang="en-US" sz="1200" smtClean="0">
                <a:solidFill>
                  <a:srgbClr val="00B0F0"/>
                </a:solidFill>
              </a:rPr>
              <a:pPr>
                <a:spcAft>
                  <a:spcPts val="600"/>
                </a:spcAft>
              </a:pPr>
              <a:t>2/11/2026</a:t>
            </a:fld>
            <a:endParaRPr lang="en-US" sz="12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4559" y="274320"/>
            <a:ext cx="9509760" cy="1097280"/>
          </a:xfrm>
        </p:spPr>
        <p:txBody>
          <a:bodyPr anchor="b">
            <a:normAutofit/>
          </a:bodyPr>
          <a:lstStyle/>
          <a:p>
            <a:r>
              <a:rPr lang="en-US" sz="4000" dirty="0"/>
              <a:t>Statement of Work (SOW)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quarter" idx="14"/>
          </p:nvPr>
        </p:nvSpPr>
        <p:spPr>
          <a:xfrm>
            <a:off x="2193925" y="1737360"/>
            <a:ext cx="4664075" cy="438912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We have completed a draft SOW that is under review with Contract Management Services (CMS) and Legal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Plan to have the SOW ready for review by Local Partners soon</a:t>
            </a:r>
          </a:p>
        </p:txBody>
      </p:sp>
      <p:pic>
        <p:nvPicPr>
          <p:cNvPr id="4" name="Picture 3" descr="Woman signing contract">
            <a:extLst>
              <a:ext uri="{FF2B5EF4-FFF2-40B4-BE49-F238E27FC236}">
                <a16:creationId xmlns:a16="http://schemas.microsoft.com/office/drawing/2014/main" id="{7C6FC042-0320-1731-A1C9-351208472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r="16147" b="1"/>
          <a:stretch>
            <a:fillRect/>
          </a:stretch>
        </p:blipFill>
        <p:spPr>
          <a:xfrm>
            <a:off x="7040881" y="1736725"/>
            <a:ext cx="4664075" cy="438943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A6234E0-D37D-4356-AB44-F41F4318C7E8}" type="datetime1">
              <a:rPr lang="en-US" sz="1200" smtClean="0">
                <a:solidFill>
                  <a:srgbClr val="00B0F0"/>
                </a:solidFill>
              </a:rPr>
              <a:pPr>
                <a:spcAft>
                  <a:spcPts val="600"/>
                </a:spcAft>
              </a:pPr>
              <a:t>2/11/2026</a:t>
            </a:fld>
            <a:endParaRPr lang="en-US" sz="12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D74F1-7FA6-BABE-A33C-BEDCB6480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0826D0-D790-1D71-23BD-F041E4E8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7589520" cy="1188720"/>
          </a:xfrm>
        </p:spPr>
        <p:txBody>
          <a:bodyPr anchor="b">
            <a:normAutofit/>
          </a:bodyPr>
          <a:lstStyle/>
          <a:p>
            <a:r>
              <a:rPr lang="en-US" sz="4000" dirty="0"/>
              <a:t>Statewide Database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C9E834-C891-B085-B8F1-2F23FB3183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</p:spPr>
        <p:txBody>
          <a:bodyPr>
            <a:normAutofit/>
          </a:bodyPr>
          <a:lstStyle/>
          <a:p>
            <a:r>
              <a:rPr lang="en-US" sz="2000" dirty="0"/>
              <a:t>Requires DSHS to establish and maintain a statewide database, accessible also to local jurisdictions, that contains:</a:t>
            </a:r>
          </a:p>
          <a:p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names of licensed MFV’s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C000"/>
                </a:solidFill>
              </a:rPr>
              <a:t>results of inspections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public complaints that resulted in disciplinary or corrective action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C000"/>
                </a:solidFill>
              </a:rPr>
              <a:t>itineraries of MFV’s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Types of Database Management Systems ...">
            <a:extLst>
              <a:ext uri="{FF2B5EF4-FFF2-40B4-BE49-F238E27FC236}">
                <a16:creationId xmlns:a16="http://schemas.microsoft.com/office/drawing/2014/main" id="{A33A76E9-FD4F-E7FD-5D17-EA0A8773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0" r="10974" b="2"/>
          <a:stretch>
            <a:fillRect/>
          </a:stretch>
        </p:blipFill>
        <p:spPr bwMode="auto">
          <a:xfrm>
            <a:off x="8961120" y="2194560"/>
            <a:ext cx="2743200" cy="39319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C60D4-F894-53A4-DC91-58E20DFF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z="1200" smtClean="0">
                <a:solidFill>
                  <a:srgbClr val="00B0F0"/>
                </a:solidFill>
                <a:latin typeface="+mn-lt"/>
              </a:rPr>
              <a:pPr>
                <a:spcAft>
                  <a:spcPts val="600"/>
                </a:spcAft>
              </a:pPr>
              <a:t>7</a:t>
            </a:fld>
            <a:endParaRPr lang="en-US" sz="1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C0702722-4329-8350-3EC0-0F57FF6B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A6234E0-D37D-4356-AB44-F41F4318C7E8}" type="datetime1">
              <a:rPr lang="en-US" sz="1200" smtClean="0">
                <a:solidFill>
                  <a:srgbClr val="00B0F0"/>
                </a:solidFill>
              </a:rPr>
              <a:pPr>
                <a:spcAft>
                  <a:spcPts val="600"/>
                </a:spcAft>
              </a:pPr>
              <a:t>2/11/2026</a:t>
            </a:fld>
            <a:endParaRPr lang="en-US" sz="12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5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 anchor="b">
            <a:normAutofit/>
          </a:bodyPr>
          <a:lstStyle/>
          <a:p>
            <a:r>
              <a:rPr lang="en-US" sz="4800" dirty="0"/>
              <a:t>Enforcement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1371600" y="1554163"/>
            <a:ext cx="50292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Prescribes a structure and timeline for escalated enforcement by DSHS/HHSC in conjunction with the State Office of Administrative Hearings (SOAH). Includes:</a:t>
            </a:r>
          </a:p>
          <a:p>
            <a:pPr marL="0" indent="0">
              <a:buNone/>
            </a:pPr>
            <a:endParaRPr lang="en-US" dirty="0"/>
          </a:p>
          <a:p>
            <a:pPr marL="68103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Administrative Penalties</a:t>
            </a:r>
          </a:p>
          <a:p>
            <a:pPr marL="681038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103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License Suspension</a:t>
            </a:r>
          </a:p>
          <a:p>
            <a:pPr marL="681038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103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License Revocation</a:t>
            </a:r>
          </a:p>
          <a:p>
            <a:pPr marL="681038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</a:endParaRPr>
          </a:p>
          <a:p>
            <a:pPr marL="68103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Due process for the operator</a:t>
            </a:r>
          </a:p>
        </p:txBody>
      </p:sp>
      <p:pic>
        <p:nvPicPr>
          <p:cNvPr id="4098" name="Picture 2" descr="Judge Hand Banging Court Gavel - Stock Video | Motion Array">
            <a:extLst>
              <a:ext uri="{FF2B5EF4-FFF2-40B4-BE49-F238E27FC236}">
                <a16:creationId xmlns:a16="http://schemas.microsoft.com/office/drawing/2014/main" id="{790BAE95-DD13-122C-9CDF-EF50766B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22447"/>
          <a:stretch>
            <a:fillRect/>
          </a:stretch>
        </p:blipFill>
        <p:spPr bwMode="auto">
          <a:xfrm>
            <a:off x="6675120" y="1554163"/>
            <a:ext cx="5029200" cy="457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89920" y="6309362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z="1200" smtClean="0">
                <a:solidFill>
                  <a:srgbClr val="00B0F0"/>
                </a:solidFill>
                <a:latin typeface="+mn-lt"/>
              </a:rPr>
              <a:pPr>
                <a:spcAft>
                  <a:spcPts val="600"/>
                </a:spcAft>
              </a:pPr>
              <a:t>8</a:t>
            </a:fld>
            <a:endParaRPr lang="en-US" sz="1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E2AC5FC-0906-42E2-A5C7-074DD8C6B06A}" type="datetime1">
              <a:rPr lang="en-US" sz="1200" smtClean="0">
                <a:solidFill>
                  <a:srgbClr val="00B0F0"/>
                </a:solidFill>
                <a:latin typeface="+mn-lt"/>
              </a:rPr>
              <a:pPr>
                <a:spcAft>
                  <a:spcPts val="600"/>
                </a:spcAft>
              </a:pPr>
              <a:t>2/11/2026</a:t>
            </a:fld>
            <a:endParaRPr lang="en-US" sz="120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797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MFV Rules-25 TAC 226</a:t>
            </a:r>
            <a:br>
              <a:rPr lang="en-US" sz="4400" dirty="0"/>
            </a:br>
            <a:r>
              <a:rPr lang="en-US" sz="2800" b="0" dirty="0">
                <a:solidFill>
                  <a:srgbClr val="FFC000"/>
                </a:solidFill>
              </a:rPr>
              <a:t>(Title 25, Chapter 226, TX Administrative Code)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>
                <a:solidFill>
                  <a:srgbClr val="00B0F0"/>
                </a:solidFill>
              </a:rPr>
              <a:t>2/11/2026</a:t>
            </a:fld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0B0F0"/>
                </a:solidFill>
              </a:rPr>
              <a:t>9</a:t>
            </a:fld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Draft rules posted for informal comment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C000"/>
                </a:solidFill>
              </a:rPr>
              <a:t>09.23 – 10.17.2025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/>
              <a:t>Must be presented at HHSC Exec. Council 02.12.2026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Proposed rules to post in </a:t>
            </a:r>
            <a:r>
              <a:rPr lang="en-US" sz="2000" i="1" dirty="0"/>
              <a:t>Texas Register </a:t>
            </a:r>
            <a:r>
              <a:rPr lang="en-US" sz="2000" dirty="0"/>
              <a:t>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C000"/>
                </a:solidFill>
              </a:rPr>
              <a:t>02.20.26 for 31 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C000"/>
                </a:solidFill>
              </a:rPr>
              <a:t>Formal comments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Effective 05.31.2026 </a:t>
            </a:r>
            <a:r>
              <a:rPr lang="en-US" sz="2000" b="1" dirty="0">
                <a:solidFill>
                  <a:srgbClr val="FFC000"/>
                </a:solidFill>
              </a:rPr>
              <a:t>! ! !</a:t>
            </a:r>
            <a:endParaRPr lang="en-US" sz="2000" b="1" dirty="0"/>
          </a:p>
        </p:txBody>
      </p:sp>
      <p:pic>
        <p:nvPicPr>
          <p:cNvPr id="1026" name="Picture 2" descr="Student Studying. Black and white pictogram depicting stick figure sitting  on chair at desk studying writing working. Vector File Stock Vector | Adobe  Stock">
            <a:extLst>
              <a:ext uri="{FF2B5EF4-FFF2-40B4-BE49-F238E27FC236}">
                <a16:creationId xmlns:a16="http://schemas.microsoft.com/office/drawing/2014/main" id="{32CCF33E-3616-7164-F73B-9BE85A5BD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667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4167"/>
      </p:ext>
    </p:extLst>
  </p:cSld>
  <p:clrMapOvr>
    <a:masterClrMapping/>
  </p:clrMapOvr>
</p:sld>
</file>

<file path=ppt/theme/theme1.xml><?xml version="1.0" encoding="utf-8"?>
<a:theme xmlns:a="http://schemas.openxmlformats.org/drawingml/2006/main" name="1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ER 202 TEHA 20171013.potx" id="{E45188FB-6D65-45A8-8228-E602471DABB4}" vid="{EB778266-FBE4-44F7-B057-D9333EB65A42}"/>
    </a:ext>
  </a:extLst>
</a:theme>
</file>

<file path=ppt/theme/theme2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74D80DAA-85A5-41B7-954D-70F27122D017}" vid="{32FBDC06-AAA7-4EE5-A96C-C4C428FCC4D6}"/>
    </a:ext>
  </a:extLst>
</a:theme>
</file>

<file path=ppt/theme/theme3.xml><?xml version="1.0" encoding="utf-8"?>
<a:theme xmlns:a="http://schemas.openxmlformats.org/drawingml/2006/main" name="2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74D80DAA-85A5-41B7-954D-70F27122D017}" vid="{32FBDC06-AAA7-4EE5-A96C-C4C428FCC4D6}"/>
    </a:ext>
  </a:extLst>
</a:theme>
</file>

<file path=ppt/theme/theme4.xml><?xml version="1.0" encoding="utf-8"?>
<a:theme xmlns:a="http://schemas.openxmlformats.org/drawingml/2006/main" name="3_Dark Room">
  <a:themeElements>
    <a:clrScheme name="HHS PPT-Dark">
      <a:dk1>
        <a:srgbClr val="000000"/>
      </a:dk1>
      <a:lt1>
        <a:srgbClr val="FFFFFF"/>
      </a:lt1>
      <a:dk2>
        <a:srgbClr val="022167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FFC600"/>
      </a:accent4>
      <a:accent5>
        <a:srgbClr val="00A19B"/>
      </a:accent5>
      <a:accent6>
        <a:srgbClr val="B47E00"/>
      </a:accent6>
      <a:hlink>
        <a:srgbClr val="FFC600"/>
      </a:hlink>
      <a:folHlink>
        <a:srgbClr val="FFC600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16x9-dark" id="{7F3595DF-F88B-4AC9-AC63-263AD7CE04DB}" vid="{B23C8F31-7340-4A05-85E4-ECA6F463969A}"/>
    </a:ext>
  </a:extLst>
</a:theme>
</file>

<file path=ppt/theme/theme5.xml><?xml version="1.0" encoding="utf-8"?>
<a:theme xmlns:a="http://schemas.openxmlformats.org/drawingml/2006/main" name="4_Dark Room">
  <a:themeElements>
    <a:clrScheme name="HHS PPT-Dark">
      <a:dk1>
        <a:srgbClr val="000000"/>
      </a:dk1>
      <a:lt1>
        <a:srgbClr val="FFFFFF"/>
      </a:lt1>
      <a:dk2>
        <a:srgbClr val="022167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FFC600"/>
      </a:accent4>
      <a:accent5>
        <a:srgbClr val="00A19B"/>
      </a:accent5>
      <a:accent6>
        <a:srgbClr val="B47E00"/>
      </a:accent6>
      <a:hlink>
        <a:srgbClr val="FFC600"/>
      </a:hlink>
      <a:folHlink>
        <a:srgbClr val="FFC600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16x9-dark" id="{7F3595DF-F88B-4AC9-AC63-263AD7CE04DB}" vid="{B23C8F31-7340-4A05-85E4-ECA6F463969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bf97732-82b9-499b-b16a-a93e8ebd536b}" enabled="0" method="" siteId="{9bf97732-82b9-499b-b16a-a93e8ebd53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547</Words>
  <Application>Microsoft Office PowerPoint</Application>
  <PresentationFormat>Widescreen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Courier New</vt:lpstr>
      <vt:lpstr>Rockwell</vt:lpstr>
      <vt:lpstr>Verdana</vt:lpstr>
      <vt:lpstr>1_Dark Room</vt:lpstr>
      <vt:lpstr>Dark Room</vt:lpstr>
      <vt:lpstr>2_Dark Room</vt:lpstr>
      <vt:lpstr>3_Dark Room</vt:lpstr>
      <vt:lpstr>4_Dark Room</vt:lpstr>
      <vt:lpstr>HB 2844 Implementation Update</vt:lpstr>
      <vt:lpstr>HB 2844 (89th)</vt:lpstr>
      <vt:lpstr>What does HB 2844 do? </vt:lpstr>
      <vt:lpstr>Three-Tier Classification</vt:lpstr>
      <vt:lpstr>Collaborative Agreement</vt:lpstr>
      <vt:lpstr>Statement of Work (SOW)</vt:lpstr>
      <vt:lpstr>Statewide Database</vt:lpstr>
      <vt:lpstr>Enforcement</vt:lpstr>
      <vt:lpstr>MFV Rules-25 TAC 226 (Title 25, Chapter 226, TX Administrative Code)</vt:lpstr>
      <vt:lpstr>Updates and Progress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Food Units (MFUs): Mobilizing Your Cuisine</dc:title>
  <dc:creator>Sepulveda,Jaime (DSHS)</dc:creator>
  <cp:lastModifiedBy>Comfort,Michael  (DSHS)</cp:lastModifiedBy>
  <cp:revision>53</cp:revision>
  <dcterms:created xsi:type="dcterms:W3CDTF">2025-07-31T19:40:31Z</dcterms:created>
  <dcterms:modified xsi:type="dcterms:W3CDTF">2026-02-11T15:28:39Z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2025-07-31T00:00:00Z</vt:filetime>
  </property>
  <property fmtid="{D5CDD505-2E9C-101B-9397-08002B2CF9AE}" pid="5" name="Producer">
    <vt:lpwstr>Microsoft® PowerPoint® for Office 365</vt:lpwstr>
  </property>
</Properties>
</file>