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1" r:id="rId2"/>
    <p:sldMasterId id="2147483693" r:id="rId3"/>
    <p:sldMasterId id="2147483706" r:id="rId4"/>
    <p:sldMasterId id="2147483720" r:id="rId5"/>
  </p:sldMasterIdLst>
  <p:notesMasterIdLst>
    <p:notesMasterId r:id="rId18"/>
  </p:notesMasterIdLst>
  <p:sldIdLst>
    <p:sldId id="341" r:id="rId6"/>
    <p:sldId id="355" r:id="rId7"/>
    <p:sldId id="350" r:id="rId8"/>
    <p:sldId id="358" r:id="rId9"/>
    <p:sldId id="352" r:id="rId10"/>
    <p:sldId id="363" r:id="rId11"/>
    <p:sldId id="367" r:id="rId12"/>
    <p:sldId id="364" r:id="rId13"/>
    <p:sldId id="366" r:id="rId14"/>
    <p:sldId id="365" r:id="rId15"/>
    <p:sldId id="368" r:id="rId16"/>
    <p:sldId id="346" r:id="rId17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2857" autoAdjust="0"/>
  </p:normalViewPr>
  <p:slideViewPr>
    <p:cSldViewPr>
      <p:cViewPr varScale="1">
        <p:scale>
          <a:sx n="103" d="100"/>
          <a:sy n="103" d="100"/>
        </p:scale>
        <p:origin x="462" y="96"/>
      </p:cViewPr>
      <p:guideLst>
        <p:guide orient="horz" pos="288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B67F6-E5B1-40ED-B100-914080F37019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419F-5D67-47A5-84DF-618BB1A9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76275" y="922338"/>
            <a:ext cx="4746625" cy="267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6744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8521-D16E-4DA0-1722-94C36F5B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20BEF-6C18-A07F-FF9A-DAF512F90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B31A4-B8B3-CF5A-F420-50A58F4A7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6226B-8ABB-CF39-3286-1D6310E3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419F-5D67-47A5-84DF-618BB1A98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4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3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419F-5D67-47A5-84DF-618BB1A98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C439D-AC01-156E-1DD0-CC243084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1CD1-AF5A-388E-6F25-F25106BB6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A7A1C-02DA-21C5-219E-241F4F4A7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D9698-455D-D174-0CA7-93B63C24C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419F-5D67-47A5-84DF-618BB1A98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6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A3B4E-CD23-BC32-85E8-E22F7616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3EE5E-A273-171F-FB35-85375236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91B2F-A60C-CB61-F024-7A0086E25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50553-DF1C-1812-6685-3287C2351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419F-5D67-47A5-84DF-618BB1A98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1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C946D-D635-5354-9530-208C9353D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614C0-7161-CD98-CFA8-009B79D6D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3D3FE6-1A1E-0F2F-0BE0-38B387504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9415-BAEB-E7FE-9031-41EF64D90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419F-5D67-47A5-84DF-618BB1A98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6885" y="417645"/>
            <a:ext cx="652928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240" y="3577315"/>
            <a:ext cx="652928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6248" y="6311901"/>
            <a:ext cx="1975152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167173" y="2929631"/>
            <a:ext cx="65577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1855433"/>
            <a:ext cx="782148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93043" y="2521258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5932" y="1322772"/>
            <a:ext cx="778245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326005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57984" y="3605580"/>
            <a:ext cx="7884117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199" y="3481158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1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6D59-A7BD-4BD7-ACA6-A7E33214C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96997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7ECF-61E7-40CA-A70C-E8408DFB2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49151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B7D3-4CB0-46A8-99F7-AE52DC87A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3445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2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4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1899821"/>
            <a:ext cx="782148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93043" y="2521258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75932" y="1322772"/>
            <a:ext cx="778245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24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7" y="43999"/>
            <a:ext cx="96729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78971"/>
            <a:ext cx="967296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6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76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9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7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C15-B454-4D52-BF0E-E0CE4777EE4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E82-E3ED-487E-BA50-4082AF412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74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44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4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8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137" y="428340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0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38" y="2111471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8" y="6348300"/>
            <a:ext cx="1465729" cy="328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1" y="6331972"/>
            <a:ext cx="55204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7410" y="6348300"/>
            <a:ext cx="136192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758141" y="1287262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73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1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7" y="43999"/>
            <a:ext cx="96729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78971"/>
            <a:ext cx="967296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1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5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17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14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83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E82-E3ED-487E-BA50-4082AF412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68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6323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0620D5-D272-457D-A279-3709D270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2104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1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lIns="0" tIns="0" rIns="0" bIns="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8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32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27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2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313" y="1707356"/>
            <a:ext cx="8389751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758138" y="6348300"/>
            <a:ext cx="1465729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z="1200" smtClean="0"/>
              <a:pPr/>
              <a:t>6/10/2026</a:t>
            </a:fld>
            <a:endParaRPr lang="en-US" sz="1200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237410" y="6348300"/>
            <a:ext cx="136192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1" y="6331972"/>
            <a:ext cx="5520476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40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4C4504-BF41-413F-A1FF-3A63B86A00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2"/>
            <a:ext cx="9509760" cy="54911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accent4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26423E3-BB73-4AAF-8C86-FF82DE445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6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1" y="6309362"/>
            <a:ext cx="210552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59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56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906497F-B647-4350-8855-841120D7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6" y="1737360"/>
            <a:ext cx="9510713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2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07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4664075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0881" y="1736725"/>
            <a:ext cx="466407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2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91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867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08B493-D449-4C79-91A9-E636348646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95359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2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83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062BFF6F-9220-4A53-BFF2-C0779046C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1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7512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63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6323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0620D5-D272-457D-A279-3709D270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2104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6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27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29184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D175ED-C7FB-49CE-B639-1C90DE15BB7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120" y="5669280"/>
            <a:ext cx="2743200" cy="457200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3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97682"/>
            <a:ext cx="8412480" cy="2625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1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1865377"/>
            <a:ext cx="782148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93043" y="2521258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75932" y="1322772"/>
            <a:ext cx="778245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54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8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40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4C4504-BF41-413F-A1FF-3A63B86A00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68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26423E3-BB73-4AAF-8C86-FF82DE445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552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59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08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906497F-B647-4350-8855-841120D7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1737360"/>
            <a:ext cx="9510713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36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4664075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0880" y="1736725"/>
            <a:ext cx="466407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06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867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08B493-D449-4C79-91A9-E636348646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95359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23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062BFF6F-9220-4A53-BFF2-C0779046C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2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7512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1" y="613102"/>
            <a:ext cx="8633989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314" y="1707356"/>
            <a:ext cx="4202844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7396487" y="1707356"/>
            <a:ext cx="4202844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758138" y="6348300"/>
            <a:ext cx="1465729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z="1200" smtClean="0"/>
              <a:pPr/>
              <a:t>6/10/2026</a:t>
            </a:fld>
            <a:endParaRPr lang="en-US" sz="1200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237410" y="6348300"/>
            <a:ext cx="136192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1" y="6331972"/>
            <a:ext cx="5520476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61341" y="1409700"/>
            <a:ext cx="8637991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22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6322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0620D5-D272-457D-A279-3709D270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2104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24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29184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D175ED-C7FB-49CE-B639-1C90DE15BB7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120" y="5669280"/>
            <a:ext cx="27432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2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97680"/>
            <a:ext cx="8412480" cy="2625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15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679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391887"/>
            <a:ext cx="10515600" cy="560251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12592" y="6097837"/>
            <a:ext cx="254120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525" y="6462962"/>
            <a:ext cx="1000276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204913"/>
            <a:ext cx="10515599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03834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19589" y="6095547"/>
            <a:ext cx="2934209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522" y="6492876"/>
            <a:ext cx="1000276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2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204913"/>
            <a:ext cx="4967515" cy="4730750"/>
          </a:xfrm>
        </p:spPr>
        <p:txBody>
          <a:bodyPr/>
          <a:lstStyle>
            <a:lvl2pPr marL="465138" indent="-225425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386284" y="1204913"/>
            <a:ext cx="4967515" cy="4730750"/>
          </a:xfrm>
        </p:spPr>
        <p:txBody>
          <a:bodyPr/>
          <a:lstStyle>
            <a:lvl2pPr marL="465138" indent="-228600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03834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63326" y="6097963"/>
            <a:ext cx="2890473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523" y="6492876"/>
            <a:ext cx="1000276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19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09362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2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34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19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0936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obileFoodVendor@dshs.Texas.gov" TargetMode="Externa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foodestablishments@dshs.texa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125" y="3429000"/>
            <a:ext cx="4951809" cy="1846555"/>
          </a:xfrm>
        </p:spPr>
        <p:txBody>
          <a:bodyPr>
            <a:normAutofit/>
          </a:bodyPr>
          <a:lstStyle/>
          <a:p>
            <a:pPr algn="ctr"/>
            <a:r>
              <a:rPr lang="en-US" sz="8800" i="1" dirty="0"/>
              <a:t>2026</a:t>
            </a:r>
          </a:p>
          <a:p>
            <a:pPr algn="ctr"/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062" y="1640911"/>
            <a:ext cx="7291937" cy="1240567"/>
          </a:xfrm>
        </p:spPr>
        <p:txBody>
          <a:bodyPr/>
          <a:lstStyle/>
          <a:p>
            <a:pPr marL="12065" marR="5080" algn="ctr">
              <a:lnSpc>
                <a:spcPts val="5180"/>
              </a:lnSpc>
              <a:spcBef>
                <a:spcPts val="755"/>
              </a:spcBef>
            </a:pPr>
            <a: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  <a:t>HB 2844</a:t>
            </a:r>
            <a:b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  <a:t>Implementation</a:t>
            </a:r>
            <a:b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  <a:t>Update</a:t>
            </a:r>
            <a:endParaRPr lang="en-US" sz="6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0062" y="5512392"/>
            <a:ext cx="588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Consumer Protection Division </a:t>
            </a:r>
          </a:p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Food &amp; Drug Section</a:t>
            </a:r>
          </a:p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Food Safety Unit</a:t>
            </a:r>
          </a:p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Retail Food Safety Operations Branch </a:t>
            </a:r>
          </a:p>
        </p:txBody>
      </p:sp>
    </p:spTree>
    <p:extLst>
      <p:ext uri="{BB962C8B-B14F-4D97-AF65-F5344CB8AC3E}">
        <p14:creationId xmlns:p14="http://schemas.microsoft.com/office/powerpoint/2010/main" val="406139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0892-4D47-C4AF-160E-024B43D63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1BB9-8D22-F6A1-371F-370BA052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Operational Follow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9979A-2FE6-ACF7-07CD-86794844BA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Weekend Support and Emergency Closure</a:t>
            </a:r>
          </a:p>
          <a:p>
            <a:pPr lvl="1"/>
            <a:r>
              <a:rPr lang="en-US" sz="2000" dirty="0"/>
              <a:t>DSHS staff will receive inquiries from local partners regarding requests for emergency closure, including on weekends</a:t>
            </a:r>
          </a:p>
          <a:p>
            <a:pPr lvl="1"/>
            <a:r>
              <a:rPr lang="en-US" sz="2000" dirty="0"/>
              <a:t>DSHS is reviewing existing emergency closure processes to help standardize and ensure consistency across jurisdictions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accent4"/>
                </a:solidFill>
              </a:rPr>
              <a:t>Other Updates</a:t>
            </a:r>
          </a:p>
          <a:p>
            <a:pPr lvl="1"/>
            <a:r>
              <a:rPr lang="en-US" sz="2000" dirty="0"/>
              <a:t>Trainings will be housed on TX Train</a:t>
            </a:r>
          </a:p>
          <a:p>
            <a:pPr lvl="1"/>
            <a:r>
              <a:rPr lang="en-US" sz="2000" dirty="0"/>
              <a:t>Statewide MFV application portal live June 4th</a:t>
            </a:r>
          </a:p>
          <a:p>
            <a:pPr lvl="1"/>
            <a:r>
              <a:rPr lang="en-US" sz="2000" dirty="0"/>
              <a:t>Training on related IT solution for DSHS/collaborative agreement partners to access licensure information - Mid June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497E8-534B-AD58-5DB9-18BE27D2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80F5-5219-7277-8152-D6547186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New Contact Information for MFVs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F23B-1791-F49F-74B2-7AF413BA20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Phone Number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</a:t>
            </a:r>
            <a:r>
              <a:rPr lang="en-US" sz="2800" dirty="0"/>
              <a:t>512-712-3975</a:t>
            </a:r>
          </a:p>
          <a:p>
            <a:pPr lvl="1"/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Email Address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MobileFoodVendor@dshs.Texas.gov</a:t>
            </a:r>
            <a:endParaRPr lang="en-US" sz="2800" dirty="0"/>
          </a:p>
          <a:p>
            <a:pPr marL="0" indent="0">
              <a:buNone/>
            </a:pP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91E5A-8E95-CD4C-DDCE-F51D5BE4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Retail Food Safety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AF943-8DEB-F301-FB03-3FB0A95C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94382"/>
            <a:ext cx="8381999" cy="7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+mn-lt"/>
              </a:rPr>
              <a:t>QUESTIONS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27" y="1788160"/>
            <a:ext cx="6096205" cy="40450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033CF-9BBE-FF7F-74EE-B95887DC7384}"/>
              </a:ext>
            </a:extLst>
          </p:cNvPr>
          <p:cNvSpPr txBox="1"/>
          <p:nvPr/>
        </p:nvSpPr>
        <p:spPr>
          <a:xfrm>
            <a:off x="4663440" y="6048616"/>
            <a:ext cx="483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4"/>
              </a:rPr>
              <a:t>foodestablishments@dshs.texas.gov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99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MFV Rules-25 TAC 226</a:t>
            </a:r>
            <a:br>
              <a:rPr lang="en-US" sz="4400" dirty="0"/>
            </a:br>
            <a:r>
              <a:rPr lang="en-US" sz="2800" b="0" dirty="0">
                <a:solidFill>
                  <a:srgbClr val="FFC000"/>
                </a:solidFill>
              </a:rPr>
              <a:t>(Title 25, Chapter 226, TX Administrative Code)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0B0F0"/>
                </a:solidFill>
              </a:rPr>
              <a:t>2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Effective: </a:t>
            </a:r>
            <a:r>
              <a:rPr lang="en-US" b="1" u="sng" dirty="0"/>
              <a:t>05.19.2026 </a:t>
            </a:r>
          </a:p>
          <a:p>
            <a:endParaRPr lang="en-US" b="1" dirty="0"/>
          </a:p>
          <a:p>
            <a:r>
              <a:rPr lang="en-US" b="1" dirty="0"/>
              <a:t>Published in TAC 226</a:t>
            </a:r>
          </a:p>
        </p:txBody>
      </p:sp>
      <p:pic>
        <p:nvPicPr>
          <p:cNvPr id="1026" name="Picture 2" descr="Student Studying. Black and white pictogram depicting stick figure sitting  on chair at desk studying writing working. Vector File Stock Vector | Adobe  Stock">
            <a:extLst>
              <a:ext uri="{FF2B5EF4-FFF2-40B4-BE49-F238E27FC236}">
                <a16:creationId xmlns:a16="http://schemas.microsoft.com/office/drawing/2014/main" id="{32CCF33E-3616-7164-F73B-9BE85A5B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67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2844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z="1200" smtClean="0">
                <a:solidFill>
                  <a:srgbClr val="00B0F0"/>
                </a:solidFill>
              </a:rPr>
              <a:t>3</a:t>
            </a:fld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628650" lvl="1">
              <a:lnSpc>
                <a:spcPct val="106000"/>
              </a:lnSpc>
              <a:spcBef>
                <a:spcPts val="0"/>
              </a:spcBef>
            </a:pPr>
            <a:r>
              <a:rPr lang="en-US" u="sng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DSHS has been focused on</a:t>
            </a:r>
            <a:r>
              <a:rPr lang="en-US" u="sng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lnSpc>
                <a:spcPct val="106000"/>
              </a:lnSpc>
              <a:spcBef>
                <a:spcPts val="0"/>
              </a:spcBef>
              <a:buNone/>
            </a:pP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6000"/>
              </a:lnSpc>
              <a:spcBef>
                <a:spcPts val="0"/>
              </a:spcBef>
            </a:pPr>
            <a:r>
              <a:rPr lang="en-US" kern="1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Operational I</a:t>
            </a:r>
            <a:r>
              <a:rPr lang="en-US" kern="10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mplementation</a:t>
            </a:r>
          </a:p>
          <a:p>
            <a:pPr marL="628650" lvl="2" indent="0">
              <a:lnSpc>
                <a:spcPct val="106000"/>
              </a:lnSpc>
              <a:spcBef>
                <a:spcPts val="0"/>
              </a:spcBef>
              <a:buNone/>
            </a:pPr>
            <a:endParaRPr lang="en-US" kern="100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6000"/>
              </a:lnSpc>
              <a:spcBef>
                <a:spcPts val="0"/>
              </a:spcBef>
            </a:pPr>
            <a:r>
              <a:rPr lang="en-US" kern="10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SOP Development</a:t>
            </a:r>
            <a:endParaRPr lang="en-US" kern="1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6000"/>
              </a:lnSpc>
              <a:spcBef>
                <a:spcPts val="0"/>
              </a:spcBef>
            </a:pPr>
            <a:endParaRPr lang="en-US" kern="100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6000"/>
              </a:lnSpc>
              <a:spcBef>
                <a:spcPts val="0"/>
              </a:spcBef>
            </a:pPr>
            <a:r>
              <a:rPr lang="en-US" kern="10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Training Development</a:t>
            </a:r>
          </a:p>
          <a:p>
            <a:pPr marL="628650" lvl="2" indent="0">
              <a:lnSpc>
                <a:spcPct val="106000"/>
              </a:lnSpc>
              <a:spcBef>
                <a:spcPts val="0"/>
              </a:spcBef>
              <a:buNone/>
            </a:pPr>
            <a:endParaRPr lang="en-US" kern="1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6000"/>
              </a:lnSpc>
              <a:spcBef>
                <a:spcPts val="0"/>
              </a:spcBef>
            </a:pPr>
            <a:r>
              <a:rPr lang="en-US" kern="1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Internal Reorganization</a:t>
            </a:r>
            <a:endParaRPr lang="en-US" kern="100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28650" lvl="1">
              <a:lnSpc>
                <a:spcPct val="106000"/>
              </a:lnSpc>
              <a:spcBef>
                <a:spcPts val="0"/>
              </a:spcBef>
            </a:pP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artoon food truck vector illustration © mechanik (#9140177) | Stockfresh">
            <a:extLst>
              <a:ext uri="{FF2B5EF4-FFF2-40B4-BE49-F238E27FC236}">
                <a16:creationId xmlns:a16="http://schemas.microsoft.com/office/drawing/2014/main" id="{267DB779-D297-E927-69F1-8ADC6570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56893"/>
            <a:ext cx="425929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</p:spPr>
        <p:txBody>
          <a:bodyPr anchor="b">
            <a:normAutofit/>
          </a:bodyPr>
          <a:lstStyle/>
          <a:p>
            <a:r>
              <a:rPr lang="en-US" sz="5000" dirty="0"/>
              <a:t>Collaborative Agreement</a:t>
            </a:r>
          </a:p>
        </p:txBody>
      </p:sp>
      <p:pic>
        <p:nvPicPr>
          <p:cNvPr id="2" name="Picture 2" descr="Handshake vector art on white background | Premium Vector">
            <a:extLst>
              <a:ext uri="{FF2B5EF4-FFF2-40B4-BE49-F238E27FC236}">
                <a16:creationId xmlns:a16="http://schemas.microsoft.com/office/drawing/2014/main" id="{38776DA2-326F-9FE5-3485-4233E4A8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r="13552" b="-3"/>
          <a:stretch>
            <a:fillRect/>
          </a:stretch>
        </p:blipFill>
        <p:spPr bwMode="auto">
          <a:xfrm>
            <a:off x="2193925" y="1737360"/>
            <a:ext cx="4664075" cy="4389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7040881" y="1736724"/>
            <a:ext cx="4664075" cy="47402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437B.153:</a:t>
            </a:r>
            <a:r>
              <a:rPr lang="en-US" dirty="0">
                <a:solidFill>
                  <a:srgbClr val="FFC000"/>
                </a:solidFill>
              </a:rPr>
              <a:t>  Authorizes DSHS to enter into “collaborative agreements” to reimburse Local Jurisdictions for conducting MFV inspections.  However, HSC 437B.002 clarifies that local jurisdictions </a:t>
            </a:r>
            <a:r>
              <a:rPr lang="en-US" b="1" u="sng" dirty="0">
                <a:solidFill>
                  <a:srgbClr val="FFC000"/>
                </a:solidFill>
              </a:rPr>
              <a:t>are not obligated</a:t>
            </a:r>
            <a:r>
              <a:rPr lang="en-US" dirty="0">
                <a:solidFill>
                  <a:srgbClr val="FFC000"/>
                </a:solidFill>
              </a:rPr>
              <a:t> to participate.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Proposed Reimbursement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I:	 $250</a:t>
            </a:r>
          </a:p>
          <a:p>
            <a:pPr marL="0" indent="0">
              <a:buNone/>
            </a:pPr>
            <a:r>
              <a:rPr lang="en-US" dirty="0"/>
              <a:t>    Type II:   $350</a:t>
            </a:r>
          </a:p>
          <a:p>
            <a:pPr marL="0" indent="0">
              <a:buNone/>
            </a:pPr>
            <a:r>
              <a:rPr lang="en-US" dirty="0"/>
              <a:t>    Type III:  $400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  </a:t>
            </a:r>
            <a:r>
              <a:rPr lang="en-US" b="1" u="sng" dirty="0"/>
              <a:t>Surveys, SOPs, Inspections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00B0F0"/>
              </a:solidFill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A6234E0-D37D-4356-AB44-F41F4318C7E8}" type="datetime1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6/10/2026</a:t>
            </a:fld>
            <a:endParaRPr lang="en-US" sz="1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</p:spPr>
        <p:txBody>
          <a:bodyPr anchor="b">
            <a:normAutofit/>
          </a:bodyPr>
          <a:lstStyle/>
          <a:p>
            <a:r>
              <a:rPr lang="en-US" sz="4000" dirty="0"/>
              <a:t>Local Health Department Workgroup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4664075" cy="4389120"/>
          </a:xfrm>
        </p:spPr>
        <p:txBody>
          <a:bodyPr>
            <a:normAutofit/>
          </a:bodyPr>
          <a:lstStyle/>
          <a:p>
            <a:r>
              <a:rPr lang="en-US" sz="2400" dirty="0"/>
              <a:t>Workgroup meets once a week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 Updates, Clarifications, and SOPs</a:t>
            </a:r>
          </a:p>
          <a:p>
            <a:endParaRPr lang="en-US" sz="2400" dirty="0"/>
          </a:p>
          <a:p>
            <a:r>
              <a:rPr lang="en-US" sz="2400" dirty="0"/>
              <a:t>MFV Guide, website updates, and SOPs have been completed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Baseball players before match">
            <a:extLst>
              <a:ext uri="{FF2B5EF4-FFF2-40B4-BE49-F238E27FC236}">
                <a16:creationId xmlns:a16="http://schemas.microsoft.com/office/drawing/2014/main" id="{836DE8E4-C828-EFFC-1574-D21DFC32F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r="8187" b="1"/>
          <a:stretch>
            <a:fillRect/>
          </a:stretch>
        </p:blipFill>
        <p:spPr>
          <a:xfrm>
            <a:off x="7040881" y="1736725"/>
            <a:ext cx="4664075" cy="43894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A6234E0-D37D-4356-AB44-F41F4318C7E8}" type="datetime1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6/10/2026</a:t>
            </a:fld>
            <a:endParaRPr lang="en-US" sz="1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62A6-F195-2C6F-DE36-BCEA5FAD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MFV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F252-8FA0-D01B-C3F4-AFC74523BC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6" y="1600200"/>
            <a:ext cx="9510713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Type I </a:t>
            </a:r>
          </a:p>
          <a:p>
            <a:r>
              <a:rPr lang="en-US" dirty="0"/>
              <a:t>MFVs who don’t sell any time and temperature for safety (TCS) foods </a:t>
            </a:r>
          </a:p>
          <a:p>
            <a:r>
              <a:rPr lang="en-US" dirty="0"/>
              <a:t>MFVs who are otherwise deemed a low risk of harm to the public </a:t>
            </a:r>
          </a:p>
          <a:p>
            <a:r>
              <a:rPr lang="en-US" dirty="0"/>
              <a:t>Examples: Prepackaged ice cream vendors and prepackaged non-TCS snack vendors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Type II </a:t>
            </a:r>
          </a:p>
          <a:p>
            <a:r>
              <a:rPr lang="en-US" dirty="0"/>
              <a:t>MFVs who sell prepackaged TCS food that needs limited handling and preparation </a:t>
            </a:r>
          </a:p>
          <a:p>
            <a:r>
              <a:rPr lang="en-US" dirty="0"/>
              <a:t>MFVs who sell TCS food that is prepared to order and served for immediate consumption </a:t>
            </a:r>
          </a:p>
          <a:p>
            <a:r>
              <a:rPr lang="en-US" dirty="0"/>
              <a:t>MFVs whose processes include preparing, cold holding, thawing, and/or reheating commercially processed or packaged products </a:t>
            </a:r>
          </a:p>
          <a:p>
            <a:r>
              <a:rPr lang="en-US" dirty="0"/>
              <a:t>Examples: Coffee trucks, snow cone vendors, hot dog vendors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Type III </a:t>
            </a:r>
          </a:p>
          <a:p>
            <a:r>
              <a:rPr lang="en-US" dirty="0"/>
              <a:t>MFVs who prepare, cook, hold, and serve food from an FVV </a:t>
            </a:r>
          </a:p>
          <a:p>
            <a:r>
              <a:rPr lang="en-US" dirty="0"/>
              <a:t>MFVs whose processes include hot holding, cold holding, thawing, cooking, cooling, or reheating  </a:t>
            </a:r>
          </a:p>
          <a:p>
            <a:r>
              <a:rPr lang="en-US" dirty="0"/>
              <a:t>Examples: Burger truck, BBQ truck, taco truck 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7352-C806-8FF4-2C7A-C4FBFE51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7EBD-97DF-498F-DB6D-284A0B70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73C7-5030-D4CA-E5E9-540F4F7D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Licensing Follow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9F8FD-6D60-08E2-0F07-AED378E9A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6" y="1737360"/>
            <a:ext cx="9510713" cy="4846320"/>
          </a:xfrm>
        </p:spPr>
        <p:txBody>
          <a:bodyPr>
            <a:normAutofit/>
          </a:bodyPr>
          <a:lstStyle/>
          <a:p>
            <a:r>
              <a:rPr lang="en-US" dirty="0"/>
              <a:t>There are two categories of applicants for the initial licensing and inspection plan starting in June.  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C000"/>
                </a:solidFill>
              </a:rPr>
              <a:t>Category One </a:t>
            </a:r>
          </a:p>
          <a:p>
            <a:r>
              <a:rPr lang="en-US" dirty="0"/>
              <a:t>If you have an existing mobile food unit or mobile food vendor license from a local health department in Texas, you can keep operating if you: </a:t>
            </a:r>
          </a:p>
          <a:p>
            <a:r>
              <a:rPr lang="en-US" dirty="0"/>
              <a:t>Provide proof of that license when you apply through DSHS </a:t>
            </a:r>
          </a:p>
          <a:p>
            <a:r>
              <a:rPr lang="en-US" dirty="0"/>
              <a:t>Submit the application and pay the fees </a:t>
            </a:r>
          </a:p>
          <a:p>
            <a:r>
              <a:rPr lang="en-US" dirty="0"/>
              <a:t>Print and keep the application summary on your food vending vehicle at all times  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C000"/>
                </a:solidFill>
              </a:rPr>
              <a:t>Category Two </a:t>
            </a:r>
          </a:p>
          <a:p>
            <a:r>
              <a:rPr lang="en-US" dirty="0"/>
              <a:t>If you do not have a current license anywhere in the state of Texas, you cannot operate until the pre-licensing inspection is completed. DSHS will prioritize your application.  </a:t>
            </a:r>
          </a:p>
          <a:p>
            <a:r>
              <a:rPr lang="en-US" dirty="0"/>
              <a:t>What happens after the pre-licensing inspection is successfully completed? </a:t>
            </a:r>
          </a:p>
          <a:p>
            <a:r>
              <a:rPr lang="en-US" dirty="0"/>
              <a:t>You will be granted a DSHS MFV license that expires one year from the date of your successfully completed pre-licensing inspection. 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A56D-BE1C-2929-5714-47EAB9A6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CF16C-88C7-3418-3AAE-02BFD59D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D5EB-599F-67DB-9B0A-DE4B1B6D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 Fees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10747-C371-443A-9556-0C42D72B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C08FA-57E9-3649-23A6-56689863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8668960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E648F-8711-0BB2-E622-ECF7044AB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6116-1937-580E-CD14-107FC92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Other Fees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AE94-C525-3AB1-023A-5296A02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FFA75-AC06-A08A-9C38-950E46F43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35" y="2057400"/>
            <a:ext cx="8610600" cy="39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0828"/>
      </p:ext>
    </p:extLst>
  </p:cSld>
  <p:clrMapOvr>
    <a:masterClrMapping/>
  </p:clrMapOvr>
</p:sld>
</file>

<file path=ppt/theme/theme1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ER 202 TEHA 20171013.potx" id="{E45188FB-6D65-45A8-8228-E602471DABB4}" vid="{EB778266-FBE4-44F7-B057-D9333EB65A42}"/>
    </a:ext>
  </a:extLst>
</a:theme>
</file>

<file path=ppt/theme/theme2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74D80DAA-85A5-41B7-954D-70F27122D017}" vid="{32FBDC06-AAA7-4EE5-A96C-C4C428FCC4D6}"/>
    </a:ext>
  </a:extLst>
</a:theme>
</file>

<file path=ppt/theme/theme3.xml><?xml version="1.0" encoding="utf-8"?>
<a:theme xmlns:a="http://schemas.openxmlformats.org/drawingml/2006/main" name="2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74D80DAA-85A5-41B7-954D-70F27122D017}" vid="{32FBDC06-AAA7-4EE5-A96C-C4C428FCC4D6}"/>
    </a:ext>
  </a:extLst>
</a:theme>
</file>

<file path=ppt/theme/theme4.xml><?xml version="1.0" encoding="utf-8"?>
<a:theme xmlns:a="http://schemas.openxmlformats.org/drawingml/2006/main" name="3_Dark Room">
  <a:themeElements>
    <a:clrScheme name="HHS PPT-Dark">
      <a:dk1>
        <a:srgbClr val="000000"/>
      </a:dk1>
      <a:lt1>
        <a:srgbClr val="FFFFFF"/>
      </a:lt1>
      <a:dk2>
        <a:srgbClr val="022167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FFC600"/>
      </a:hlink>
      <a:folHlink>
        <a:srgbClr val="FFC600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-dark" id="{7F3595DF-F88B-4AC9-AC63-263AD7CE04DB}" vid="{B23C8F31-7340-4A05-85E4-ECA6F463969A}"/>
    </a:ext>
  </a:extLst>
</a:theme>
</file>

<file path=ppt/theme/theme5.xml><?xml version="1.0" encoding="utf-8"?>
<a:theme xmlns:a="http://schemas.openxmlformats.org/drawingml/2006/main" name="4_Dark Room">
  <a:themeElements>
    <a:clrScheme name="HHS PPT-Dark">
      <a:dk1>
        <a:srgbClr val="000000"/>
      </a:dk1>
      <a:lt1>
        <a:srgbClr val="FFFFFF"/>
      </a:lt1>
      <a:dk2>
        <a:srgbClr val="022167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FFC600"/>
      </a:hlink>
      <a:folHlink>
        <a:srgbClr val="FFC600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-dark" id="{7F3595DF-F88B-4AC9-AC63-263AD7CE04DB}" vid="{B23C8F31-7340-4A05-85E4-ECA6F463969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11099</TotalTime>
  <Words>585</Words>
  <Application>Microsoft Office PowerPoint</Application>
  <PresentationFormat>Widescreen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Rockwell</vt:lpstr>
      <vt:lpstr>Verdana</vt:lpstr>
      <vt:lpstr>1_Dark Room</vt:lpstr>
      <vt:lpstr>Dark Room</vt:lpstr>
      <vt:lpstr>2_Dark Room</vt:lpstr>
      <vt:lpstr>3_Dark Room</vt:lpstr>
      <vt:lpstr>4_Dark Room</vt:lpstr>
      <vt:lpstr>HB 2844 Implementation Update</vt:lpstr>
      <vt:lpstr>MFV Rules-25 TAC 226 (Title 25, Chapter 226, TX Administrative Code)</vt:lpstr>
      <vt:lpstr>HB 2844 Implementation</vt:lpstr>
      <vt:lpstr>Collaborative Agreement</vt:lpstr>
      <vt:lpstr>Local Health Department Workgroup</vt:lpstr>
      <vt:lpstr>MFV Types</vt:lpstr>
      <vt:lpstr>Licensing Follow Up</vt:lpstr>
      <vt:lpstr>Application Fees</vt:lpstr>
      <vt:lpstr>Other Fees</vt:lpstr>
      <vt:lpstr>Operational Follow Up</vt:lpstr>
      <vt:lpstr>New Contact Information for MFVs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Food Units (MFUs): Mobilizing Your Cuisine</dc:title>
  <dc:creator>Sepulveda,Jaime (DSHS)</dc:creator>
  <cp:lastModifiedBy>Williams,Joe (DSHS)</cp:lastModifiedBy>
  <cp:revision>61</cp:revision>
  <dcterms:created xsi:type="dcterms:W3CDTF">2025-07-31T19:40:31Z</dcterms:created>
  <dcterms:modified xsi:type="dcterms:W3CDTF">2026-06-10T12:03:53Z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2025-07-31T00:00:00Z</vt:filetime>
  </property>
  <property fmtid="{D5CDD505-2E9C-101B-9397-08002B2CF9AE}" pid="5" name="Producer">
    <vt:lpwstr>Microsoft® PowerPoint® for Office 365</vt:lpwstr>
  </property>
</Properties>
</file>