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  <p:sldMasterId id="2147483675" r:id="rId6"/>
    <p:sldMasterId id="2147483685" r:id="rId7"/>
    <p:sldMasterId id="2147483695" r:id="rId8"/>
  </p:sldMasterIdLst>
  <p:notesMasterIdLst>
    <p:notesMasterId r:id="rId32"/>
  </p:notesMasterIdLst>
  <p:sldIdLst>
    <p:sldId id="256" r:id="rId9"/>
    <p:sldId id="257" r:id="rId10"/>
    <p:sldId id="362" r:id="rId11"/>
    <p:sldId id="266" r:id="rId12"/>
    <p:sldId id="381" r:id="rId13"/>
    <p:sldId id="268" r:id="rId14"/>
    <p:sldId id="269" r:id="rId15"/>
    <p:sldId id="271" r:id="rId16"/>
    <p:sldId id="383" r:id="rId17"/>
    <p:sldId id="274" r:id="rId18"/>
    <p:sldId id="384" r:id="rId19"/>
    <p:sldId id="376" r:id="rId20"/>
    <p:sldId id="377" r:id="rId21"/>
    <p:sldId id="375" r:id="rId22"/>
    <p:sldId id="385" r:id="rId23"/>
    <p:sldId id="276" r:id="rId24"/>
    <p:sldId id="277" r:id="rId25"/>
    <p:sldId id="278" r:id="rId26"/>
    <p:sldId id="279" r:id="rId27"/>
    <p:sldId id="378" r:id="rId28"/>
    <p:sldId id="379" r:id="rId29"/>
    <p:sldId id="380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F5763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9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ghlin,Glenna (DSHS)" userId="b448b0e8-d40c-471c-b5d7-b6465729e557" providerId="ADAL" clId="{0432FCD8-6A86-48DD-8BDA-EE5DE66F869B}"/>
    <pc:docChg chg="custSel modSld sldOrd">
      <pc:chgData name="Laughlin,Glenna (DSHS)" userId="b448b0e8-d40c-471c-b5d7-b6465729e557" providerId="ADAL" clId="{0432FCD8-6A86-48DD-8BDA-EE5DE66F869B}" dt="2026-06-09T23:53:16.151" v="216" actId="1076"/>
      <pc:docMkLst>
        <pc:docMk/>
      </pc:docMkLst>
      <pc:sldChg chg="modSp mod">
        <pc:chgData name="Laughlin,Glenna (DSHS)" userId="b448b0e8-d40c-471c-b5d7-b6465729e557" providerId="ADAL" clId="{0432FCD8-6A86-48DD-8BDA-EE5DE66F869B}" dt="2026-06-09T18:31:18.345" v="59" actId="1076"/>
        <pc:sldMkLst>
          <pc:docMk/>
          <pc:sldMk cId="391580360" sldId="268"/>
        </pc:sldMkLst>
        <pc:spChg chg="mod">
          <ac:chgData name="Laughlin,Glenna (DSHS)" userId="b448b0e8-d40c-471c-b5d7-b6465729e557" providerId="ADAL" clId="{0432FCD8-6A86-48DD-8BDA-EE5DE66F869B}" dt="2026-06-09T18:31:18.345" v="59" actId="1076"/>
          <ac:spMkLst>
            <pc:docMk/>
            <pc:sldMk cId="391580360" sldId="268"/>
            <ac:spMk id="2" creationId="{431618AC-E1C9-2FE1-3CD1-D42A0911D8BB}"/>
          </ac:spMkLst>
        </pc:spChg>
      </pc:sldChg>
      <pc:sldChg chg="modSp mod">
        <pc:chgData name="Laughlin,Glenna (DSHS)" userId="b448b0e8-d40c-471c-b5d7-b6465729e557" providerId="ADAL" clId="{0432FCD8-6A86-48DD-8BDA-EE5DE66F869B}" dt="2026-06-09T23:49:03.357" v="207" actId="20577"/>
        <pc:sldMkLst>
          <pc:docMk/>
          <pc:sldMk cId="2279389412" sldId="271"/>
        </pc:sldMkLst>
        <pc:spChg chg="mod">
          <ac:chgData name="Laughlin,Glenna (DSHS)" userId="b448b0e8-d40c-471c-b5d7-b6465729e557" providerId="ADAL" clId="{0432FCD8-6A86-48DD-8BDA-EE5DE66F869B}" dt="2026-06-09T23:49:03.357" v="207" actId="20577"/>
          <ac:spMkLst>
            <pc:docMk/>
            <pc:sldMk cId="2279389412" sldId="271"/>
            <ac:spMk id="3" creationId="{CA1530F4-A37A-1B68-2CF2-8B499A2F573C}"/>
          </ac:spMkLst>
        </pc:spChg>
      </pc:sldChg>
      <pc:sldChg chg="mod modShow">
        <pc:chgData name="Laughlin,Glenna (DSHS)" userId="b448b0e8-d40c-471c-b5d7-b6465729e557" providerId="ADAL" clId="{0432FCD8-6A86-48DD-8BDA-EE5DE66F869B}" dt="2026-06-09T18:42:23.944" v="64" actId="729"/>
        <pc:sldMkLst>
          <pc:docMk/>
          <pc:sldMk cId="2261021734" sldId="278"/>
        </pc:sldMkLst>
      </pc:sldChg>
      <pc:sldChg chg="modSp mod">
        <pc:chgData name="Laughlin,Glenna (DSHS)" userId="b448b0e8-d40c-471c-b5d7-b6465729e557" providerId="ADAL" clId="{0432FCD8-6A86-48DD-8BDA-EE5DE66F869B}" dt="2026-06-09T18:44:31.149" v="78" actId="20577"/>
        <pc:sldMkLst>
          <pc:docMk/>
          <pc:sldMk cId="2695914694" sldId="279"/>
        </pc:sldMkLst>
        <pc:spChg chg="mod">
          <ac:chgData name="Laughlin,Glenna (DSHS)" userId="b448b0e8-d40c-471c-b5d7-b6465729e557" providerId="ADAL" clId="{0432FCD8-6A86-48DD-8BDA-EE5DE66F869B}" dt="2026-06-09T18:44:02.285" v="67" actId="1076"/>
          <ac:spMkLst>
            <pc:docMk/>
            <pc:sldMk cId="2695914694" sldId="279"/>
            <ac:spMk id="3" creationId="{1CA53B59-3A8C-8836-6CC9-A69DB51DE7EE}"/>
          </ac:spMkLst>
        </pc:spChg>
        <pc:spChg chg="mod">
          <ac:chgData name="Laughlin,Glenna (DSHS)" userId="b448b0e8-d40c-471c-b5d7-b6465729e557" providerId="ADAL" clId="{0432FCD8-6A86-48DD-8BDA-EE5DE66F869B}" dt="2026-06-09T18:44:31.149" v="78" actId="20577"/>
          <ac:spMkLst>
            <pc:docMk/>
            <pc:sldMk cId="2695914694" sldId="279"/>
            <ac:spMk id="6" creationId="{3557D97B-992A-5CCF-6B8B-2AA46AFDB2E2}"/>
          </ac:spMkLst>
        </pc:spChg>
        <pc:graphicFrameChg chg="mod">
          <ac:chgData name="Laughlin,Glenna (DSHS)" userId="b448b0e8-d40c-471c-b5d7-b6465729e557" providerId="ADAL" clId="{0432FCD8-6A86-48DD-8BDA-EE5DE66F869B}" dt="2026-06-09T18:44:07.525" v="68" actId="1076"/>
          <ac:graphicFrameMkLst>
            <pc:docMk/>
            <pc:sldMk cId="2695914694" sldId="279"/>
            <ac:graphicFrameMk id="4" creationId="{4AFF4A0F-13B0-1175-FB14-E75006120D15}"/>
          </ac:graphicFrameMkLst>
        </pc:graphicFrameChg>
      </pc:sldChg>
      <pc:sldChg chg="modSp mod">
        <pc:chgData name="Laughlin,Glenna (DSHS)" userId="b448b0e8-d40c-471c-b5d7-b6465729e557" providerId="ADAL" clId="{0432FCD8-6A86-48DD-8BDA-EE5DE66F869B}" dt="2026-06-09T23:48:20.870" v="202" actId="20577"/>
        <pc:sldMkLst>
          <pc:docMk/>
          <pc:sldMk cId="1496897685" sldId="362"/>
        </pc:sldMkLst>
        <pc:spChg chg="mod">
          <ac:chgData name="Laughlin,Glenna (DSHS)" userId="b448b0e8-d40c-471c-b5d7-b6465729e557" providerId="ADAL" clId="{0432FCD8-6A86-48DD-8BDA-EE5DE66F869B}" dt="2026-06-09T23:46:22.204" v="188" actId="27636"/>
          <ac:spMkLst>
            <pc:docMk/>
            <pc:sldMk cId="1496897685" sldId="362"/>
            <ac:spMk id="4" creationId="{A866E909-6444-3645-3164-62A150D3F753}"/>
          </ac:spMkLst>
        </pc:spChg>
        <pc:spChg chg="mod">
          <ac:chgData name="Laughlin,Glenna (DSHS)" userId="b448b0e8-d40c-471c-b5d7-b6465729e557" providerId="ADAL" clId="{0432FCD8-6A86-48DD-8BDA-EE5DE66F869B}" dt="2026-06-09T23:46:11.117" v="181" actId="1076"/>
          <ac:spMkLst>
            <pc:docMk/>
            <pc:sldMk cId="1496897685" sldId="362"/>
            <ac:spMk id="6" creationId="{3ED98BC4-D262-0EDF-861D-983A956872CA}"/>
          </ac:spMkLst>
        </pc:spChg>
        <pc:spChg chg="mod">
          <ac:chgData name="Laughlin,Glenna (DSHS)" userId="b448b0e8-d40c-471c-b5d7-b6465729e557" providerId="ADAL" clId="{0432FCD8-6A86-48DD-8BDA-EE5DE66F869B}" dt="2026-06-09T23:46:15.265" v="182" actId="1076"/>
          <ac:spMkLst>
            <pc:docMk/>
            <pc:sldMk cId="1496897685" sldId="362"/>
            <ac:spMk id="7" creationId="{4476EB89-9E0B-A470-560D-9AB0701C296E}"/>
          </ac:spMkLst>
        </pc:spChg>
        <pc:spChg chg="mod">
          <ac:chgData name="Laughlin,Glenna (DSHS)" userId="b448b0e8-d40c-471c-b5d7-b6465729e557" providerId="ADAL" clId="{0432FCD8-6A86-48DD-8BDA-EE5DE66F869B}" dt="2026-06-09T23:48:20.870" v="202" actId="20577"/>
          <ac:spMkLst>
            <pc:docMk/>
            <pc:sldMk cId="1496897685" sldId="362"/>
            <ac:spMk id="8" creationId="{A23B077C-9B41-69A0-7206-9D407BBAAEA1}"/>
          </ac:spMkLst>
        </pc:spChg>
      </pc:sldChg>
      <pc:sldChg chg="modSp mod">
        <pc:chgData name="Laughlin,Glenna (DSHS)" userId="b448b0e8-d40c-471c-b5d7-b6465729e557" providerId="ADAL" clId="{0432FCD8-6A86-48DD-8BDA-EE5DE66F869B}" dt="2026-06-09T23:50:29.721" v="213" actId="14100"/>
        <pc:sldMkLst>
          <pc:docMk/>
          <pc:sldMk cId="515031842" sldId="376"/>
        </pc:sldMkLst>
        <pc:spChg chg="mod">
          <ac:chgData name="Laughlin,Glenna (DSHS)" userId="b448b0e8-d40c-471c-b5d7-b6465729e557" providerId="ADAL" clId="{0432FCD8-6A86-48DD-8BDA-EE5DE66F869B}" dt="2026-06-09T23:50:29.721" v="213" actId="14100"/>
          <ac:spMkLst>
            <pc:docMk/>
            <pc:sldMk cId="515031842" sldId="376"/>
            <ac:spMk id="3" creationId="{DFC2415A-55D3-1195-A6E0-9ACF795418E9}"/>
          </ac:spMkLst>
        </pc:spChg>
      </pc:sldChg>
      <pc:sldChg chg="mod modShow modNotesTx">
        <pc:chgData name="Laughlin,Glenna (DSHS)" userId="b448b0e8-d40c-471c-b5d7-b6465729e557" providerId="ADAL" clId="{0432FCD8-6A86-48DD-8BDA-EE5DE66F869B}" dt="2026-06-09T23:52:56.438" v="214" actId="729"/>
        <pc:sldMkLst>
          <pc:docMk/>
          <pc:sldMk cId="4187134345" sldId="378"/>
        </pc:sldMkLst>
      </pc:sldChg>
      <pc:sldChg chg="modSp mod">
        <pc:chgData name="Laughlin,Glenna (DSHS)" userId="b448b0e8-d40c-471c-b5d7-b6465729e557" providerId="ADAL" clId="{0432FCD8-6A86-48DD-8BDA-EE5DE66F869B}" dt="2026-06-09T23:53:16.151" v="216" actId="1076"/>
        <pc:sldMkLst>
          <pc:docMk/>
          <pc:sldMk cId="2106128531" sldId="379"/>
        </pc:sldMkLst>
        <pc:spChg chg="mod">
          <ac:chgData name="Laughlin,Glenna (DSHS)" userId="b448b0e8-d40c-471c-b5d7-b6465729e557" providerId="ADAL" clId="{0432FCD8-6A86-48DD-8BDA-EE5DE66F869B}" dt="2026-06-09T23:53:16.151" v="216" actId="1076"/>
          <ac:spMkLst>
            <pc:docMk/>
            <pc:sldMk cId="2106128531" sldId="379"/>
            <ac:spMk id="3" creationId="{24522F91-0AB7-394D-C460-A4C6A1EF414D}"/>
          </ac:spMkLst>
        </pc:spChg>
      </pc:sldChg>
      <pc:sldChg chg="modSp mod modShow">
        <pc:chgData name="Laughlin,Glenna (DSHS)" userId="b448b0e8-d40c-471c-b5d7-b6465729e557" providerId="ADAL" clId="{0432FCD8-6A86-48DD-8BDA-EE5DE66F869B}" dt="2026-06-09T23:44:49.142" v="101" actId="729"/>
        <pc:sldMkLst>
          <pc:docMk/>
          <pc:sldMk cId="2304315213" sldId="380"/>
        </pc:sldMkLst>
        <pc:spChg chg="mod">
          <ac:chgData name="Laughlin,Glenna (DSHS)" userId="b448b0e8-d40c-471c-b5d7-b6465729e557" providerId="ADAL" clId="{0432FCD8-6A86-48DD-8BDA-EE5DE66F869B}" dt="2026-06-09T23:43:57.754" v="100" actId="20577"/>
          <ac:spMkLst>
            <pc:docMk/>
            <pc:sldMk cId="2304315213" sldId="380"/>
            <ac:spMk id="3" creationId="{98E0FDB0-F767-2D58-51C4-4B1518D595B2}"/>
          </ac:spMkLst>
        </pc:spChg>
      </pc:sldChg>
      <pc:sldChg chg="modSp mod">
        <pc:chgData name="Laughlin,Glenna (DSHS)" userId="b448b0e8-d40c-471c-b5d7-b6465729e557" providerId="ADAL" clId="{0432FCD8-6A86-48DD-8BDA-EE5DE66F869B}" dt="2026-06-09T18:30:29.495" v="57" actId="1076"/>
        <pc:sldMkLst>
          <pc:docMk/>
          <pc:sldMk cId="2626007689" sldId="381"/>
        </pc:sldMkLst>
        <pc:graphicFrameChg chg="mod">
          <ac:chgData name="Laughlin,Glenna (DSHS)" userId="b448b0e8-d40c-471c-b5d7-b6465729e557" providerId="ADAL" clId="{0432FCD8-6A86-48DD-8BDA-EE5DE66F869B}" dt="2026-06-09T18:30:29.495" v="57" actId="1076"/>
          <ac:graphicFrameMkLst>
            <pc:docMk/>
            <pc:sldMk cId="2626007689" sldId="381"/>
            <ac:graphicFrameMk id="5" creationId="{946A0221-7AA1-1B73-362E-06C96DEDA4B7}"/>
          </ac:graphicFrameMkLst>
        </pc:graphicFrameChg>
      </pc:sldChg>
      <pc:sldChg chg="modSp mod">
        <pc:chgData name="Laughlin,Glenna (DSHS)" userId="b448b0e8-d40c-471c-b5d7-b6465729e557" providerId="ADAL" clId="{0432FCD8-6A86-48DD-8BDA-EE5DE66F869B}" dt="2026-06-09T23:49:55.720" v="211" actId="255"/>
        <pc:sldMkLst>
          <pc:docMk/>
          <pc:sldMk cId="2671908165" sldId="384"/>
        </pc:sldMkLst>
        <pc:spChg chg="mod">
          <ac:chgData name="Laughlin,Glenna (DSHS)" userId="b448b0e8-d40c-471c-b5d7-b6465729e557" providerId="ADAL" clId="{0432FCD8-6A86-48DD-8BDA-EE5DE66F869B}" dt="2026-06-09T23:49:55.720" v="211" actId="255"/>
          <ac:spMkLst>
            <pc:docMk/>
            <pc:sldMk cId="2671908165" sldId="384"/>
            <ac:spMk id="3" creationId="{CDDCDC83-FE56-5204-6E71-8D56B3C4599F}"/>
          </ac:spMkLst>
        </pc:spChg>
      </pc:sldChg>
      <pc:sldChg chg="modSp mod ord">
        <pc:chgData name="Laughlin,Glenna (DSHS)" userId="b448b0e8-d40c-471c-b5d7-b6465729e557" providerId="ADAL" clId="{0432FCD8-6A86-48DD-8BDA-EE5DE66F869B}" dt="2026-06-09T18:36:55.143" v="63"/>
        <pc:sldMkLst>
          <pc:docMk/>
          <pc:sldMk cId="3314624574" sldId="385"/>
        </pc:sldMkLst>
        <pc:spChg chg="mod">
          <ac:chgData name="Laughlin,Glenna (DSHS)" userId="b448b0e8-d40c-471c-b5d7-b6465729e557" providerId="ADAL" clId="{0432FCD8-6A86-48DD-8BDA-EE5DE66F869B}" dt="2026-06-09T18:33:14.280" v="61" actId="1076"/>
          <ac:spMkLst>
            <pc:docMk/>
            <pc:sldMk cId="3314624574" sldId="385"/>
            <ac:spMk id="2" creationId="{BEBD09C3-F1D7-0562-06DE-95702CFD826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ystal_biggspope_dshs_texas_gov/Documents/RLHO/PH%20Services%20Survey/LHE_PHR+Public+Health+Services+Survey_May+19,+2026_14.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ystal_biggspope_dshs_texas_gov/Documents/RLHO/PH%20Services%20Survey/LHE_PHR+Public+Health+Services+Survey_May+19,+2026_14.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ystal_biggspope_dshs_texas_gov/Documents/RLHO/PH%20Services%20Survey/LHE_PHR+Public+Health+Services+Survey_May+19,+2026_14.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ystal_biggspope_dshs_texas_gov/Documents/RLHO/PH%20Services%20Survey/LHE_PHR+Public+Health+Services+Survey_May+19,+2026_14.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crystal_biggspope_dshs_texas_gov/Documents/RLHO/PH%20Services%20Survey/LHE_PHR+Public+Health+Services+Survey_May+19,+2026_14.25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sudeep_neupane_dshs_texas_gov/Documents/Documents/ADC%20Tasks/LHE_Survey_Glenna/working_LHE_PHR+Public+Health+Services+Survey_May+28,+2026_10.08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sudeep_neupane_dshs_texas_gov/Documents/Documents/ADC%20Tasks/LHE_Survey_Glenna/working_LHE_PHR+Public+Health+Services+Survey_May+28,+2026_10.08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txhhs-my.sharepoint.com/personal/sudeep_neupane_dshs_texas_gov/Documents/Documents/ADC%20Tasks/LHE_Survey_Glenna/working_LHE_PHR+Public+Health+Services+Survey_May+28,+2026_10.08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Reduced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Reduced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'CD Combined'!$E$13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F8-4D3A-95BB-4874CE1CC3C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F8-4D3A-95BB-4874CE1CC3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'CD Combined'!$D$14:$D$15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'CD Combined'!$E$14:$E$15</c:f>
              <c:numCache>
                <c:formatCode>0</c:formatCode>
                <c:ptCount val="2"/>
                <c:pt idx="0">
                  <c:v>16</c:v>
                </c:pt>
                <c:pt idx="1">
                  <c:v>33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330-4912-AB8B-BEDB0CB264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Provided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'CD Combined'!$B$13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BF-4401-9C33-D123C5F4769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BF-4401-9C33-D123C5F47692}"/>
              </c:ext>
            </c:extLst>
          </c:dPt>
          <c:dLbls>
            <c:dLbl>
              <c:idx val="1"/>
              <c:layout>
                <c:manualLayout>
                  <c:x val="6.5800962379702538E-2"/>
                  <c:y val="0.1396568484494993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BF-4401-9C33-D123C5F476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'CD Combined'!$A$14:$A$15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'CD Combined'!$B$14:$B$15</c:f>
              <c:numCache>
                <c:formatCode>0</c:formatCode>
                <c:ptCount val="2"/>
                <c:pt idx="0">
                  <c:v>49</c:v>
                </c:pt>
                <c:pt idx="1">
                  <c:v>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A7BF-4401-9C33-D123C5F47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Provided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'13 Immunization'!$B$13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5C-4246-8E05-7CCEA9F0BCF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5C-4246-8E05-7CCEA9F0BCF3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85C-4246-8E05-7CCEA9F0BC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'13 Immunization'!$A$14:$A$15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'13 Immunization'!$B$14:$B$15</c:f>
              <c:numCache>
                <c:formatCode>0</c:formatCode>
                <c:ptCount val="2"/>
                <c:pt idx="0">
                  <c:v>55</c:v>
                </c:pt>
                <c:pt idx="1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85C-4246-8E05-7CCEA9F0B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Reduced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'13 Immunization'!$E$13</c:f>
              <c:strCache>
                <c:ptCount val="1"/>
                <c:pt idx="0">
                  <c:v>Count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3EA-493F-833C-8EEDFEC3B57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3EA-493F-833C-8EEDFEC3B5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'13 Immunization'!$D$14:$D$15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  <c:extLst/>
            </c:strRef>
          </c:cat>
          <c:val>
            <c:numRef>
              <c:f>'13 Immunization'!$E$14:$E$15</c:f>
              <c:numCache>
                <c:formatCode>0</c:formatCode>
                <c:ptCount val="2"/>
                <c:pt idx="0">
                  <c:v>19</c:v>
                </c:pt>
                <c:pt idx="1">
                  <c:v>36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3EA-493F-833C-8EEDFEC3B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of LHEs reporting each impact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'Impact Trends'!$C$29</c:f>
              <c:strCache>
                <c:ptCount val="1"/>
                <c:pt idx="0">
                  <c:v>% of all LHEs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Trends'!$A$30:$A$38</c:f>
              <c:strCache>
                <c:ptCount val="9"/>
                <c:pt idx="0">
                  <c:v>Staffing Challenges</c:v>
                </c:pt>
                <c:pt idx="1">
                  <c:v>Limited Community Outreach</c:v>
                </c:pt>
                <c:pt idx="2">
                  <c:v>Limited Availability</c:v>
                </c:pt>
                <c:pt idx="3">
                  <c:v>Training and Development Cuts</c:v>
                </c:pt>
                <c:pt idx="4">
                  <c:v>Technology and Data Limitations</c:v>
                </c:pt>
                <c:pt idx="5">
                  <c:v>Decreased Access to Care</c:v>
                </c:pt>
                <c:pt idx="6">
                  <c:v>Partnership Strain</c:v>
                </c:pt>
                <c:pt idx="7">
                  <c:v>Delayed Response Times</c:v>
                </c:pt>
                <c:pt idx="8">
                  <c:v>Other</c:v>
                </c:pt>
              </c:strCache>
            </c:strRef>
          </c:cat>
          <c:val>
            <c:numRef>
              <c:f>'Impact Trends'!$C$30:$C$38</c:f>
              <c:numCache>
                <c:formatCode>0.0%</c:formatCode>
                <c:ptCount val="9"/>
                <c:pt idx="0">
                  <c:v>0.5178571428571429</c:v>
                </c:pt>
                <c:pt idx="1">
                  <c:v>0.42857142857142855</c:v>
                </c:pt>
                <c:pt idx="2">
                  <c:v>0.375</c:v>
                </c:pt>
                <c:pt idx="3">
                  <c:v>0.375</c:v>
                </c:pt>
                <c:pt idx="4">
                  <c:v>0.375</c:v>
                </c:pt>
                <c:pt idx="5">
                  <c:v>0.35714285714285715</c:v>
                </c:pt>
                <c:pt idx="6">
                  <c:v>0.3392857142857143</c:v>
                </c:pt>
                <c:pt idx="7">
                  <c:v>0.32142857142857145</c:v>
                </c:pt>
                <c:pt idx="8">
                  <c:v>0.26785714285714285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E-4F85-8FF5-24FEBBEC9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35912511"/>
        <c:axId val="1735928831"/>
      </c:barChart>
      <c:catAx>
        <c:axId val="173591251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5928831"/>
        <c:crosses val="autoZero"/>
        <c:auto val="1"/>
        <c:lblAlgn val="ctr"/>
        <c:lblOffset val="100"/>
        <c:noMultiLvlLbl val="0"/>
      </c:catAx>
      <c:valAx>
        <c:axId val="1735928831"/>
        <c:scaling>
          <c:orientation val="minMax"/>
          <c:max val="0.6"/>
          <c:min val="0"/>
        </c:scaling>
        <c:delete val="1"/>
        <c:axPos val="t"/>
        <c:numFmt formatCode="0%" sourceLinked="0"/>
        <c:majorTickMark val="none"/>
        <c:minorTickMark val="none"/>
        <c:tickLblPos val="nextTo"/>
        <c:crossAx val="1735912511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% of services reporting reductions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 Trends'!$X$4</c:f>
              <c:strCache>
                <c:ptCount val="1"/>
                <c:pt idx="0">
                  <c:v>% of providers reporting reductions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Trends'!$W$5:$W$24</c:f>
              <c:strCache>
                <c:ptCount val="20"/>
                <c:pt idx="0">
                  <c:v>Population-Based/Prevention</c:v>
                </c:pt>
                <c:pt idx="1">
                  <c:v>Oral Health</c:v>
                </c:pt>
                <c:pt idx="2">
                  <c:v>Community Preparedness</c:v>
                </c:pt>
                <c:pt idx="3">
                  <c:v>HIV</c:v>
                </c:pt>
                <c:pt idx="4">
                  <c:v>Immunization</c:v>
                </c:pt>
                <c:pt idx="5">
                  <c:v>Primary Care</c:v>
                </c:pt>
                <c:pt idx="6">
                  <c:v>Zoonosis Control</c:v>
                </c:pt>
                <c:pt idx="7">
                  <c:v>other STD</c:v>
                </c:pt>
                <c:pt idx="8">
                  <c:v>Eligibility/Social</c:v>
                </c:pt>
                <c:pt idx="9">
                  <c:v>Notifiable Conditions Surveillance and Epidemiology</c:v>
                </c:pt>
                <c:pt idx="10">
                  <c:v>Syphilis</c:v>
                </c:pt>
                <c:pt idx="11">
                  <c:v>Environmental Health</c:v>
                </c:pt>
                <c:pt idx="12">
                  <c:v>TB Elimination</c:v>
                </c:pt>
                <c:pt idx="13">
                  <c:v>Mental/Behavioral Health</c:v>
                </c:pt>
                <c:pt idx="14">
                  <c:v>Laboratory</c:v>
                </c:pt>
                <c:pt idx="15">
                  <c:v>Regulation, Inspection and/or Licensing</c:v>
                </c:pt>
                <c:pt idx="16">
                  <c:v>Hepatitis C</c:v>
                </c:pt>
                <c:pt idx="17">
                  <c:v>Public Health Sanitation</c:v>
                </c:pt>
                <c:pt idx="18">
                  <c:v>Vital Statistics</c:v>
                </c:pt>
                <c:pt idx="19">
                  <c:v>WIC</c:v>
                </c:pt>
              </c:strCache>
            </c:strRef>
          </c:cat>
          <c:val>
            <c:numRef>
              <c:f>'Impact Trends'!$X$5:$X$24</c:f>
              <c:numCache>
                <c:formatCode>0.0%</c:formatCode>
                <c:ptCount val="20"/>
                <c:pt idx="0">
                  <c:v>0.52380952380952384</c:v>
                </c:pt>
                <c:pt idx="1">
                  <c:v>0.42857142857142855</c:v>
                </c:pt>
                <c:pt idx="2">
                  <c:v>0.36538461538461536</c:v>
                </c:pt>
                <c:pt idx="3">
                  <c:v>0.35</c:v>
                </c:pt>
                <c:pt idx="4">
                  <c:v>0.34545454545454546</c:v>
                </c:pt>
                <c:pt idx="5">
                  <c:v>0.33333333333333331</c:v>
                </c:pt>
                <c:pt idx="6">
                  <c:v>0.30555555555555558</c:v>
                </c:pt>
                <c:pt idx="7">
                  <c:v>0.27083333333333331</c:v>
                </c:pt>
                <c:pt idx="8">
                  <c:v>0.26666666666666666</c:v>
                </c:pt>
                <c:pt idx="9">
                  <c:v>0.25925925925925924</c:v>
                </c:pt>
                <c:pt idx="10">
                  <c:v>0.25</c:v>
                </c:pt>
                <c:pt idx="11">
                  <c:v>0.23809523809523808</c:v>
                </c:pt>
                <c:pt idx="12">
                  <c:v>0.21428571428571427</c:v>
                </c:pt>
                <c:pt idx="13">
                  <c:v>0.21052631578947367</c:v>
                </c:pt>
                <c:pt idx="14">
                  <c:v>0.2</c:v>
                </c:pt>
                <c:pt idx="15">
                  <c:v>0.1875</c:v>
                </c:pt>
                <c:pt idx="16">
                  <c:v>0.16666666666666666</c:v>
                </c:pt>
                <c:pt idx="17">
                  <c:v>0.16279069767441862</c:v>
                </c:pt>
                <c:pt idx="18">
                  <c:v>0.14285714285714285</c:v>
                </c:pt>
                <c:pt idx="19">
                  <c:v>9.375E-2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F3-4B0F-B9A3-5B79A5D385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8931327"/>
        <c:axId val="518928927"/>
      </c:barChart>
      <c:catAx>
        <c:axId val="51893132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8928927"/>
        <c:crosses val="autoZero"/>
        <c:auto val="1"/>
        <c:lblAlgn val="ctr"/>
        <c:lblOffset val="100"/>
        <c:noMultiLvlLbl val="0"/>
      </c:catAx>
      <c:valAx>
        <c:axId val="518928927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nextTo"/>
        <c:crossAx val="518931327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LHEs with</a:t>
            </a:r>
            <a:r>
              <a:rPr lang="en-US" sz="1800" b="1" baseline="0"/>
              <a:t> impacts on more than 10 services</a:t>
            </a:r>
            <a:endParaRPr lang="en-US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'Impact Trends'!$B$44</c:f>
              <c:strCache>
                <c:ptCount val="1"/>
                <c:pt idx="0">
                  <c:v>Service areas with reductions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Trends'!$A$45:$A$50</c:f>
              <c:strCache>
                <c:ptCount val="6"/>
                <c:pt idx="0">
                  <c:v>Comal County Health Department</c:v>
                </c:pt>
                <c:pt idx="1">
                  <c:v>Bell County Public Health District</c:v>
                </c:pt>
                <c:pt idx="2">
                  <c:v>Cameron County Public Health</c:v>
                </c:pt>
                <c:pt idx="3">
                  <c:v>Austin Public Health</c:v>
                </c:pt>
                <c:pt idx="4">
                  <c:v>Corpus Christi-Nueces County Public Health District</c:v>
                </c:pt>
                <c:pt idx="5">
                  <c:v>Williamson County and Cities Public Health District</c:v>
                </c:pt>
              </c:strCache>
            </c:strRef>
          </c:cat>
          <c:val>
            <c:numRef>
              <c:f>'Impact Trends'!$B$45:$B$50</c:f>
              <c:numCache>
                <c:formatCode>General</c:formatCode>
                <c:ptCount val="6"/>
                <c:pt idx="0">
                  <c:v>16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A0-447C-A4BF-CC334A3F0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8351039"/>
        <c:axId val="468350559"/>
      </c:barChart>
      <c:catAx>
        <c:axId val="468351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350559"/>
        <c:crosses val="autoZero"/>
        <c:auto val="1"/>
        <c:lblAlgn val="ctr"/>
        <c:lblOffset val="100"/>
        <c:noMultiLvlLbl val="0"/>
      </c:catAx>
      <c:valAx>
        <c:axId val="468350559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8351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37198-F3DB-47AC-8BE1-E9B4463A733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5607D8-B647-48EC-9039-4DCC781EA84A}">
      <dgm:prSet/>
      <dgm:spPr/>
      <dgm:t>
        <a:bodyPr/>
        <a:lstStyle/>
        <a:p>
          <a:r>
            <a:rPr lang="en-US"/>
            <a:t>Strong participation across LHEs and all PHRs</a:t>
          </a:r>
        </a:p>
      </dgm:t>
    </dgm:pt>
    <dgm:pt modelId="{5D107DDB-4216-479F-AA91-A1E3D7C71AC6}" type="parTrans" cxnId="{2D939732-10BC-47B0-9EF1-089C01D6DF1A}">
      <dgm:prSet/>
      <dgm:spPr/>
      <dgm:t>
        <a:bodyPr/>
        <a:lstStyle/>
        <a:p>
          <a:endParaRPr lang="en-US"/>
        </a:p>
      </dgm:t>
    </dgm:pt>
    <dgm:pt modelId="{3F04AC17-3318-48C3-A4BB-9FF6E465926C}" type="sibTrans" cxnId="{2D939732-10BC-47B0-9EF1-089C01D6DF1A}">
      <dgm:prSet/>
      <dgm:spPr/>
      <dgm:t>
        <a:bodyPr/>
        <a:lstStyle/>
        <a:p>
          <a:endParaRPr lang="en-US"/>
        </a:p>
      </dgm:t>
    </dgm:pt>
    <dgm:pt modelId="{1C5E5785-BEBB-4EB5-9174-5AAF3A497E3A}">
      <dgm:prSet/>
      <dgm:spPr/>
      <dgm:t>
        <a:bodyPr/>
        <a:lstStyle/>
        <a:p>
          <a:pPr rtl="0"/>
          <a:r>
            <a:rPr lang="en-US"/>
            <a:t>Broad service coverage across most public health functions</a:t>
          </a:r>
        </a:p>
      </dgm:t>
    </dgm:pt>
    <dgm:pt modelId="{45BDEAE8-FD38-4A17-A3C1-E986318AA2CE}" type="parTrans" cxnId="{0E11C989-17B2-4A16-9AE4-8F79B2261C07}">
      <dgm:prSet/>
      <dgm:spPr/>
      <dgm:t>
        <a:bodyPr/>
        <a:lstStyle/>
        <a:p>
          <a:endParaRPr lang="en-US"/>
        </a:p>
      </dgm:t>
    </dgm:pt>
    <dgm:pt modelId="{BA281208-78CE-4FFA-8ED6-F3D855B8EB2C}" type="sibTrans" cxnId="{0E11C989-17B2-4A16-9AE4-8F79B2261C07}">
      <dgm:prSet/>
      <dgm:spPr/>
      <dgm:t>
        <a:bodyPr/>
        <a:lstStyle/>
        <a:p>
          <a:endParaRPr lang="en-US"/>
        </a:p>
      </dgm:t>
    </dgm:pt>
    <dgm:pt modelId="{922C1F23-CFC5-4542-9908-F0CC3229CC07}">
      <dgm:prSet/>
      <dgm:spPr/>
      <dgm:t>
        <a:bodyPr/>
        <a:lstStyle/>
        <a:p>
          <a:r>
            <a:rPr lang="en-US" b="1"/>
            <a:t>Key finding: </a:t>
          </a:r>
          <a:r>
            <a:rPr lang="en-US"/>
            <a:t>Service reductions reported across multiple service areas</a:t>
          </a:r>
        </a:p>
      </dgm:t>
    </dgm:pt>
    <dgm:pt modelId="{F34478EC-256E-4586-81E6-B556539810B2}" type="parTrans" cxnId="{3BB4769C-2884-4025-9C3C-51F756C65A4F}">
      <dgm:prSet/>
      <dgm:spPr/>
      <dgm:t>
        <a:bodyPr/>
        <a:lstStyle/>
        <a:p>
          <a:endParaRPr lang="en-US"/>
        </a:p>
      </dgm:t>
    </dgm:pt>
    <dgm:pt modelId="{02B5710E-92D6-478E-9A92-7F0C81855DBC}" type="sibTrans" cxnId="{3BB4769C-2884-4025-9C3C-51F756C65A4F}">
      <dgm:prSet/>
      <dgm:spPr/>
      <dgm:t>
        <a:bodyPr/>
        <a:lstStyle/>
        <a:p>
          <a:endParaRPr lang="en-US"/>
        </a:p>
      </dgm:t>
    </dgm:pt>
    <dgm:pt modelId="{AF840C86-1F55-4883-87E0-69508D2375C4}">
      <dgm:prSet/>
      <dgm:spPr/>
      <dgm:t>
        <a:bodyPr/>
        <a:lstStyle/>
        <a:p>
          <a:r>
            <a:rPr lang="en-US"/>
            <a:t>Major pressures:</a:t>
          </a:r>
        </a:p>
      </dgm:t>
    </dgm:pt>
    <dgm:pt modelId="{BC604D38-0576-4FA7-B14F-9C13132C39C6}" type="parTrans" cxnId="{D1761441-DD8B-4152-B566-8DC260E59AF2}">
      <dgm:prSet/>
      <dgm:spPr/>
      <dgm:t>
        <a:bodyPr/>
        <a:lstStyle/>
        <a:p>
          <a:endParaRPr lang="en-US"/>
        </a:p>
      </dgm:t>
    </dgm:pt>
    <dgm:pt modelId="{A707824A-E50C-4E0B-8D3C-D2E89142CBF4}" type="sibTrans" cxnId="{D1761441-DD8B-4152-B566-8DC260E59AF2}">
      <dgm:prSet/>
      <dgm:spPr/>
      <dgm:t>
        <a:bodyPr/>
        <a:lstStyle/>
        <a:p>
          <a:endParaRPr lang="en-US"/>
        </a:p>
      </dgm:t>
    </dgm:pt>
    <dgm:pt modelId="{9192A3B1-419B-4EBF-ABBE-638DFAA254D2}">
      <dgm:prSet/>
      <dgm:spPr/>
      <dgm:t>
        <a:bodyPr/>
        <a:lstStyle/>
        <a:p>
          <a:r>
            <a:rPr lang="en-US"/>
            <a:t>Staffing constraints</a:t>
          </a:r>
        </a:p>
      </dgm:t>
    </dgm:pt>
    <dgm:pt modelId="{F0DA9BBD-A002-48C1-B6D8-0D6D9B267072}" type="parTrans" cxnId="{C2B31C25-90D5-4144-B93B-6B42B6F34410}">
      <dgm:prSet/>
      <dgm:spPr/>
      <dgm:t>
        <a:bodyPr/>
        <a:lstStyle/>
        <a:p>
          <a:endParaRPr lang="en-US"/>
        </a:p>
      </dgm:t>
    </dgm:pt>
    <dgm:pt modelId="{C49B3197-A37D-4E08-A39C-58C3A012265B}" type="sibTrans" cxnId="{C2B31C25-90D5-4144-B93B-6B42B6F34410}">
      <dgm:prSet/>
      <dgm:spPr/>
      <dgm:t>
        <a:bodyPr/>
        <a:lstStyle/>
        <a:p>
          <a:endParaRPr lang="en-US"/>
        </a:p>
      </dgm:t>
    </dgm:pt>
    <dgm:pt modelId="{1DDA4610-7206-44C5-98A1-601684A25577}">
      <dgm:prSet/>
      <dgm:spPr/>
      <dgm:t>
        <a:bodyPr/>
        <a:lstStyle/>
        <a:p>
          <a:r>
            <a:rPr lang="en-US"/>
            <a:t>Funding instability</a:t>
          </a:r>
        </a:p>
      </dgm:t>
    </dgm:pt>
    <dgm:pt modelId="{55F6BDF8-772D-41EB-8FD4-4C1A722E87EF}" type="parTrans" cxnId="{DA98FB27-D136-47F1-9447-0C8AE13F3339}">
      <dgm:prSet/>
      <dgm:spPr/>
      <dgm:t>
        <a:bodyPr/>
        <a:lstStyle/>
        <a:p>
          <a:endParaRPr lang="en-US"/>
        </a:p>
      </dgm:t>
    </dgm:pt>
    <dgm:pt modelId="{5B2A21CD-F4DC-44F4-89EB-C44A21E121BD}" type="sibTrans" cxnId="{DA98FB27-D136-47F1-9447-0C8AE13F3339}">
      <dgm:prSet/>
      <dgm:spPr/>
      <dgm:t>
        <a:bodyPr/>
        <a:lstStyle/>
        <a:p>
          <a:endParaRPr lang="en-US"/>
        </a:p>
      </dgm:t>
    </dgm:pt>
    <dgm:pt modelId="{3CC11AD6-FE12-4E59-B160-C396A95568C5}">
      <dgm:prSet/>
      <dgm:spPr/>
      <dgm:t>
        <a:bodyPr/>
        <a:lstStyle/>
        <a:p>
          <a:r>
            <a:rPr lang="en-US"/>
            <a:t>Reduced outreach and operational capacity</a:t>
          </a:r>
        </a:p>
      </dgm:t>
    </dgm:pt>
    <dgm:pt modelId="{392C0B07-1C2C-4DFA-87F9-9329E1462772}" type="parTrans" cxnId="{3F3B2DA6-194F-4B0D-AA9C-6BBAEE583598}">
      <dgm:prSet/>
      <dgm:spPr/>
      <dgm:t>
        <a:bodyPr/>
        <a:lstStyle/>
        <a:p>
          <a:endParaRPr lang="en-US"/>
        </a:p>
      </dgm:t>
    </dgm:pt>
    <dgm:pt modelId="{4A0E5DE1-FC96-42C0-86A5-B18160B1C7FD}" type="sibTrans" cxnId="{3F3B2DA6-194F-4B0D-AA9C-6BBAEE583598}">
      <dgm:prSet/>
      <dgm:spPr/>
      <dgm:t>
        <a:bodyPr/>
        <a:lstStyle/>
        <a:p>
          <a:endParaRPr lang="en-US"/>
        </a:p>
      </dgm:t>
    </dgm:pt>
    <dgm:pt modelId="{97825168-889A-49C9-A767-A2927C401FE6}" type="pres">
      <dgm:prSet presAssocID="{A0F37198-F3DB-47AC-8BE1-E9B4463A733C}" presName="root" presStyleCnt="0">
        <dgm:presLayoutVars>
          <dgm:dir/>
          <dgm:resizeHandles val="exact"/>
        </dgm:presLayoutVars>
      </dgm:prSet>
      <dgm:spPr/>
    </dgm:pt>
    <dgm:pt modelId="{509B4F53-64E7-462B-AF86-3192321D41CF}" type="pres">
      <dgm:prSet presAssocID="{A95607D8-B647-48EC-9039-4DCC781EA84A}" presName="compNode" presStyleCnt="0"/>
      <dgm:spPr/>
    </dgm:pt>
    <dgm:pt modelId="{DFE21218-287F-4ACD-B744-579A1055B76F}" type="pres">
      <dgm:prSet presAssocID="{A95607D8-B647-48EC-9039-4DCC781EA84A}" presName="bgRect" presStyleLbl="bgShp" presStyleIdx="0" presStyleCnt="4"/>
      <dgm:spPr/>
    </dgm:pt>
    <dgm:pt modelId="{C4C3CF4C-2514-4BFE-AD1B-AA121D2F1360}" type="pres">
      <dgm:prSet presAssocID="{A95607D8-B647-48EC-9039-4DCC781EA84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4F11AFB-BF16-4B27-A2B5-5EC9A1ADA51B}" type="pres">
      <dgm:prSet presAssocID="{A95607D8-B647-48EC-9039-4DCC781EA84A}" presName="spaceRect" presStyleCnt="0"/>
      <dgm:spPr/>
    </dgm:pt>
    <dgm:pt modelId="{8BF4C269-E5AF-4FA8-836A-B9DEE324585C}" type="pres">
      <dgm:prSet presAssocID="{A95607D8-B647-48EC-9039-4DCC781EA84A}" presName="parTx" presStyleLbl="revTx" presStyleIdx="0" presStyleCnt="5">
        <dgm:presLayoutVars>
          <dgm:chMax val="0"/>
          <dgm:chPref val="0"/>
        </dgm:presLayoutVars>
      </dgm:prSet>
      <dgm:spPr/>
    </dgm:pt>
    <dgm:pt modelId="{C07BB216-E7BE-4422-BD5A-4FC3F7CED7BE}" type="pres">
      <dgm:prSet presAssocID="{3F04AC17-3318-48C3-A4BB-9FF6E465926C}" presName="sibTrans" presStyleCnt="0"/>
      <dgm:spPr/>
    </dgm:pt>
    <dgm:pt modelId="{CAC2EFC0-932A-4014-9BF1-4FCEF0102AA3}" type="pres">
      <dgm:prSet presAssocID="{1C5E5785-BEBB-4EB5-9174-5AAF3A497E3A}" presName="compNode" presStyleCnt="0"/>
      <dgm:spPr/>
    </dgm:pt>
    <dgm:pt modelId="{E5D6D572-B6A9-4ADB-AADF-5B9F9A072244}" type="pres">
      <dgm:prSet presAssocID="{1C5E5785-BEBB-4EB5-9174-5AAF3A497E3A}" presName="bgRect" presStyleLbl="bgShp" presStyleIdx="1" presStyleCnt="4"/>
      <dgm:spPr/>
    </dgm:pt>
    <dgm:pt modelId="{4BFBC107-6259-43CE-B2AE-0EBBF101402C}" type="pres">
      <dgm:prSet presAssocID="{1C5E5785-BEBB-4EB5-9174-5AAF3A497E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7CBA1473-20B2-4B15-9443-134E8DA062E0}" type="pres">
      <dgm:prSet presAssocID="{1C5E5785-BEBB-4EB5-9174-5AAF3A497E3A}" presName="spaceRect" presStyleCnt="0"/>
      <dgm:spPr/>
    </dgm:pt>
    <dgm:pt modelId="{AB76BC36-802F-48C6-8EC0-D940CDB5D116}" type="pres">
      <dgm:prSet presAssocID="{1C5E5785-BEBB-4EB5-9174-5AAF3A497E3A}" presName="parTx" presStyleLbl="revTx" presStyleIdx="1" presStyleCnt="5">
        <dgm:presLayoutVars>
          <dgm:chMax val="0"/>
          <dgm:chPref val="0"/>
        </dgm:presLayoutVars>
      </dgm:prSet>
      <dgm:spPr/>
    </dgm:pt>
    <dgm:pt modelId="{CC3EF193-523D-4833-B135-73E2714A3404}" type="pres">
      <dgm:prSet presAssocID="{BA281208-78CE-4FFA-8ED6-F3D855B8EB2C}" presName="sibTrans" presStyleCnt="0"/>
      <dgm:spPr/>
    </dgm:pt>
    <dgm:pt modelId="{6050235A-AE1F-42EE-9A3B-E2AB34C754CB}" type="pres">
      <dgm:prSet presAssocID="{922C1F23-CFC5-4542-9908-F0CC3229CC07}" presName="compNode" presStyleCnt="0"/>
      <dgm:spPr/>
    </dgm:pt>
    <dgm:pt modelId="{1F096783-9228-425B-8C73-9FA2C9157ED5}" type="pres">
      <dgm:prSet presAssocID="{922C1F23-CFC5-4542-9908-F0CC3229CC07}" presName="bgRect" presStyleLbl="bgShp" presStyleIdx="2" presStyleCnt="4"/>
      <dgm:spPr/>
    </dgm:pt>
    <dgm:pt modelId="{75B315D4-2C27-4BDE-B357-A267C96CCACE}" type="pres">
      <dgm:prSet presAssocID="{922C1F23-CFC5-4542-9908-F0CC3229CC0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8D9672D4-EE37-4A90-A92A-4EAE2AE58270}" type="pres">
      <dgm:prSet presAssocID="{922C1F23-CFC5-4542-9908-F0CC3229CC07}" presName="spaceRect" presStyleCnt="0"/>
      <dgm:spPr/>
    </dgm:pt>
    <dgm:pt modelId="{0273AA2F-7A34-436F-9FC6-D142D5C80CFA}" type="pres">
      <dgm:prSet presAssocID="{922C1F23-CFC5-4542-9908-F0CC3229CC07}" presName="parTx" presStyleLbl="revTx" presStyleIdx="2" presStyleCnt="5">
        <dgm:presLayoutVars>
          <dgm:chMax val="0"/>
          <dgm:chPref val="0"/>
        </dgm:presLayoutVars>
      </dgm:prSet>
      <dgm:spPr/>
    </dgm:pt>
    <dgm:pt modelId="{C6DA61B2-4B49-4E3E-B0FC-2D3ADB56880B}" type="pres">
      <dgm:prSet presAssocID="{02B5710E-92D6-478E-9A92-7F0C81855DBC}" presName="sibTrans" presStyleCnt="0"/>
      <dgm:spPr/>
    </dgm:pt>
    <dgm:pt modelId="{75C97469-E219-479A-84F8-46C842AABFB1}" type="pres">
      <dgm:prSet presAssocID="{AF840C86-1F55-4883-87E0-69508D2375C4}" presName="compNode" presStyleCnt="0"/>
      <dgm:spPr/>
    </dgm:pt>
    <dgm:pt modelId="{B326DEEF-FA3B-48E1-A5D3-E1B5468EC286}" type="pres">
      <dgm:prSet presAssocID="{AF840C86-1F55-4883-87E0-69508D2375C4}" presName="bgRect" presStyleLbl="bgShp" presStyleIdx="3" presStyleCnt="4"/>
      <dgm:spPr/>
    </dgm:pt>
    <dgm:pt modelId="{ADCFF901-54E7-4949-843B-C5BFB83A5AA3}" type="pres">
      <dgm:prSet presAssocID="{AF840C86-1F55-4883-87E0-69508D2375C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574E4B0-2674-4939-B061-B50A24AF6A1E}" type="pres">
      <dgm:prSet presAssocID="{AF840C86-1F55-4883-87E0-69508D2375C4}" presName="spaceRect" presStyleCnt="0"/>
      <dgm:spPr/>
    </dgm:pt>
    <dgm:pt modelId="{A2647A65-23C8-4A04-B2AA-897CACE974AA}" type="pres">
      <dgm:prSet presAssocID="{AF840C86-1F55-4883-87E0-69508D2375C4}" presName="parTx" presStyleLbl="revTx" presStyleIdx="3" presStyleCnt="5">
        <dgm:presLayoutVars>
          <dgm:chMax val="0"/>
          <dgm:chPref val="0"/>
        </dgm:presLayoutVars>
      </dgm:prSet>
      <dgm:spPr/>
    </dgm:pt>
    <dgm:pt modelId="{F2E14886-F78F-48FB-892E-63904619AF91}" type="pres">
      <dgm:prSet presAssocID="{AF840C86-1F55-4883-87E0-69508D2375C4}" presName="desTx" presStyleLbl="revTx" presStyleIdx="4" presStyleCnt="5">
        <dgm:presLayoutVars/>
      </dgm:prSet>
      <dgm:spPr/>
    </dgm:pt>
  </dgm:ptLst>
  <dgm:cxnLst>
    <dgm:cxn modelId="{C2B31C25-90D5-4144-B93B-6B42B6F34410}" srcId="{AF840C86-1F55-4883-87E0-69508D2375C4}" destId="{9192A3B1-419B-4EBF-ABBE-638DFAA254D2}" srcOrd="0" destOrd="0" parTransId="{F0DA9BBD-A002-48C1-B6D8-0D6D9B267072}" sibTransId="{C49B3197-A37D-4E08-A39C-58C3A012265B}"/>
    <dgm:cxn modelId="{DA98FB27-D136-47F1-9447-0C8AE13F3339}" srcId="{AF840C86-1F55-4883-87E0-69508D2375C4}" destId="{1DDA4610-7206-44C5-98A1-601684A25577}" srcOrd="1" destOrd="0" parTransId="{55F6BDF8-772D-41EB-8FD4-4C1A722E87EF}" sibTransId="{5B2A21CD-F4DC-44F4-89EB-C44A21E121BD}"/>
    <dgm:cxn modelId="{2D939732-10BC-47B0-9EF1-089C01D6DF1A}" srcId="{A0F37198-F3DB-47AC-8BE1-E9B4463A733C}" destId="{A95607D8-B647-48EC-9039-4DCC781EA84A}" srcOrd="0" destOrd="0" parTransId="{5D107DDB-4216-479F-AA91-A1E3D7C71AC6}" sibTransId="{3F04AC17-3318-48C3-A4BB-9FF6E465926C}"/>
    <dgm:cxn modelId="{D1761441-DD8B-4152-B566-8DC260E59AF2}" srcId="{A0F37198-F3DB-47AC-8BE1-E9B4463A733C}" destId="{AF840C86-1F55-4883-87E0-69508D2375C4}" srcOrd="3" destOrd="0" parTransId="{BC604D38-0576-4FA7-B14F-9C13132C39C6}" sibTransId="{A707824A-E50C-4E0B-8D3C-D2E89142CBF4}"/>
    <dgm:cxn modelId="{BA17EC61-9E29-4819-9977-A96A4091D04E}" type="presOf" srcId="{AF840C86-1F55-4883-87E0-69508D2375C4}" destId="{A2647A65-23C8-4A04-B2AA-897CACE974AA}" srcOrd="0" destOrd="0" presId="urn:microsoft.com/office/officeart/2018/2/layout/IconVerticalSolidList"/>
    <dgm:cxn modelId="{F056FD65-8EC8-4C6F-AF2F-D58189D3915F}" type="presOf" srcId="{3CC11AD6-FE12-4E59-B160-C396A95568C5}" destId="{F2E14886-F78F-48FB-892E-63904619AF91}" srcOrd="0" destOrd="2" presId="urn:microsoft.com/office/officeart/2018/2/layout/IconVerticalSolidList"/>
    <dgm:cxn modelId="{5F42F76E-E1FA-4FEE-8FE2-B6530690E9E9}" type="presOf" srcId="{1DDA4610-7206-44C5-98A1-601684A25577}" destId="{F2E14886-F78F-48FB-892E-63904619AF91}" srcOrd="0" destOrd="1" presId="urn:microsoft.com/office/officeart/2018/2/layout/IconVerticalSolidList"/>
    <dgm:cxn modelId="{6139E282-81AB-4FDF-9C66-BB827B65217A}" type="presOf" srcId="{1C5E5785-BEBB-4EB5-9174-5AAF3A497E3A}" destId="{AB76BC36-802F-48C6-8EC0-D940CDB5D116}" srcOrd="0" destOrd="0" presId="urn:microsoft.com/office/officeart/2018/2/layout/IconVerticalSolidList"/>
    <dgm:cxn modelId="{0E11C989-17B2-4A16-9AE4-8F79B2261C07}" srcId="{A0F37198-F3DB-47AC-8BE1-E9B4463A733C}" destId="{1C5E5785-BEBB-4EB5-9174-5AAF3A497E3A}" srcOrd="1" destOrd="0" parTransId="{45BDEAE8-FD38-4A17-A3C1-E986318AA2CE}" sibTransId="{BA281208-78CE-4FFA-8ED6-F3D855B8EB2C}"/>
    <dgm:cxn modelId="{3BB4769C-2884-4025-9C3C-51F756C65A4F}" srcId="{A0F37198-F3DB-47AC-8BE1-E9B4463A733C}" destId="{922C1F23-CFC5-4542-9908-F0CC3229CC07}" srcOrd="2" destOrd="0" parTransId="{F34478EC-256E-4586-81E6-B556539810B2}" sibTransId="{02B5710E-92D6-478E-9A92-7F0C81855DBC}"/>
    <dgm:cxn modelId="{3F3B2DA6-194F-4B0D-AA9C-6BBAEE583598}" srcId="{AF840C86-1F55-4883-87E0-69508D2375C4}" destId="{3CC11AD6-FE12-4E59-B160-C396A95568C5}" srcOrd="2" destOrd="0" parTransId="{392C0B07-1C2C-4DFA-87F9-9329E1462772}" sibTransId="{4A0E5DE1-FC96-42C0-86A5-B18160B1C7FD}"/>
    <dgm:cxn modelId="{DC2DA4A8-74DB-474D-9B8D-19BBE65C56AA}" type="presOf" srcId="{A95607D8-B647-48EC-9039-4DCC781EA84A}" destId="{8BF4C269-E5AF-4FA8-836A-B9DEE324585C}" srcOrd="0" destOrd="0" presId="urn:microsoft.com/office/officeart/2018/2/layout/IconVerticalSolidList"/>
    <dgm:cxn modelId="{F09139AD-BCF1-4CBA-9609-7DFE92991856}" type="presOf" srcId="{922C1F23-CFC5-4542-9908-F0CC3229CC07}" destId="{0273AA2F-7A34-436F-9FC6-D142D5C80CFA}" srcOrd="0" destOrd="0" presId="urn:microsoft.com/office/officeart/2018/2/layout/IconVerticalSolidList"/>
    <dgm:cxn modelId="{7CB6CAC6-CB42-4C41-9F0F-75862497140E}" type="presOf" srcId="{9192A3B1-419B-4EBF-ABBE-638DFAA254D2}" destId="{F2E14886-F78F-48FB-892E-63904619AF91}" srcOrd="0" destOrd="0" presId="urn:microsoft.com/office/officeart/2018/2/layout/IconVerticalSolidList"/>
    <dgm:cxn modelId="{339CB7F2-28EE-4766-8183-EA6426979333}" type="presOf" srcId="{A0F37198-F3DB-47AC-8BE1-E9B4463A733C}" destId="{97825168-889A-49C9-A767-A2927C401FE6}" srcOrd="0" destOrd="0" presId="urn:microsoft.com/office/officeart/2018/2/layout/IconVerticalSolidList"/>
    <dgm:cxn modelId="{33F032CD-7396-49AE-B076-AC73D6D14C6C}" type="presParOf" srcId="{97825168-889A-49C9-A767-A2927C401FE6}" destId="{509B4F53-64E7-462B-AF86-3192321D41CF}" srcOrd="0" destOrd="0" presId="urn:microsoft.com/office/officeart/2018/2/layout/IconVerticalSolidList"/>
    <dgm:cxn modelId="{5E193B8B-DE28-438B-92BD-AC32E8B5F670}" type="presParOf" srcId="{509B4F53-64E7-462B-AF86-3192321D41CF}" destId="{DFE21218-287F-4ACD-B744-579A1055B76F}" srcOrd="0" destOrd="0" presId="urn:microsoft.com/office/officeart/2018/2/layout/IconVerticalSolidList"/>
    <dgm:cxn modelId="{4449F930-B39E-44C1-927C-A5AC5DD92D80}" type="presParOf" srcId="{509B4F53-64E7-462B-AF86-3192321D41CF}" destId="{C4C3CF4C-2514-4BFE-AD1B-AA121D2F1360}" srcOrd="1" destOrd="0" presId="urn:microsoft.com/office/officeart/2018/2/layout/IconVerticalSolidList"/>
    <dgm:cxn modelId="{CFCB16B8-2B69-4940-A185-2DED34A2E452}" type="presParOf" srcId="{509B4F53-64E7-462B-AF86-3192321D41CF}" destId="{D4F11AFB-BF16-4B27-A2B5-5EC9A1ADA51B}" srcOrd="2" destOrd="0" presId="urn:microsoft.com/office/officeart/2018/2/layout/IconVerticalSolidList"/>
    <dgm:cxn modelId="{9D247D5E-5FC1-4F58-8E1B-1F8D398245BF}" type="presParOf" srcId="{509B4F53-64E7-462B-AF86-3192321D41CF}" destId="{8BF4C269-E5AF-4FA8-836A-B9DEE324585C}" srcOrd="3" destOrd="0" presId="urn:microsoft.com/office/officeart/2018/2/layout/IconVerticalSolidList"/>
    <dgm:cxn modelId="{D66A0CCC-33FB-47AF-AE1E-F0C3B1B12F65}" type="presParOf" srcId="{97825168-889A-49C9-A767-A2927C401FE6}" destId="{C07BB216-E7BE-4422-BD5A-4FC3F7CED7BE}" srcOrd="1" destOrd="0" presId="urn:microsoft.com/office/officeart/2018/2/layout/IconVerticalSolidList"/>
    <dgm:cxn modelId="{DA3A811D-A6CF-4B30-ABE4-E763C96D52B2}" type="presParOf" srcId="{97825168-889A-49C9-A767-A2927C401FE6}" destId="{CAC2EFC0-932A-4014-9BF1-4FCEF0102AA3}" srcOrd="2" destOrd="0" presId="urn:microsoft.com/office/officeart/2018/2/layout/IconVerticalSolidList"/>
    <dgm:cxn modelId="{A6F94401-9106-473F-99A4-21DA5C220781}" type="presParOf" srcId="{CAC2EFC0-932A-4014-9BF1-4FCEF0102AA3}" destId="{E5D6D572-B6A9-4ADB-AADF-5B9F9A072244}" srcOrd="0" destOrd="0" presId="urn:microsoft.com/office/officeart/2018/2/layout/IconVerticalSolidList"/>
    <dgm:cxn modelId="{B153B871-F309-4BB1-9673-CF098BBFAC53}" type="presParOf" srcId="{CAC2EFC0-932A-4014-9BF1-4FCEF0102AA3}" destId="{4BFBC107-6259-43CE-B2AE-0EBBF101402C}" srcOrd="1" destOrd="0" presId="urn:microsoft.com/office/officeart/2018/2/layout/IconVerticalSolidList"/>
    <dgm:cxn modelId="{A7A28C58-D544-4375-8D5C-15744E05C34A}" type="presParOf" srcId="{CAC2EFC0-932A-4014-9BF1-4FCEF0102AA3}" destId="{7CBA1473-20B2-4B15-9443-134E8DA062E0}" srcOrd="2" destOrd="0" presId="urn:microsoft.com/office/officeart/2018/2/layout/IconVerticalSolidList"/>
    <dgm:cxn modelId="{3B5CB029-F8DB-488A-A462-8446996C74FF}" type="presParOf" srcId="{CAC2EFC0-932A-4014-9BF1-4FCEF0102AA3}" destId="{AB76BC36-802F-48C6-8EC0-D940CDB5D116}" srcOrd="3" destOrd="0" presId="urn:microsoft.com/office/officeart/2018/2/layout/IconVerticalSolidList"/>
    <dgm:cxn modelId="{F6DFD551-A4D9-464F-8B1D-7C5D86CE8494}" type="presParOf" srcId="{97825168-889A-49C9-A767-A2927C401FE6}" destId="{CC3EF193-523D-4833-B135-73E2714A3404}" srcOrd="3" destOrd="0" presId="urn:microsoft.com/office/officeart/2018/2/layout/IconVerticalSolidList"/>
    <dgm:cxn modelId="{BE611802-06CE-4BE6-B4BA-77488C8FA0AA}" type="presParOf" srcId="{97825168-889A-49C9-A767-A2927C401FE6}" destId="{6050235A-AE1F-42EE-9A3B-E2AB34C754CB}" srcOrd="4" destOrd="0" presId="urn:microsoft.com/office/officeart/2018/2/layout/IconVerticalSolidList"/>
    <dgm:cxn modelId="{E91C09CA-E539-4863-AACD-2415AB64A062}" type="presParOf" srcId="{6050235A-AE1F-42EE-9A3B-E2AB34C754CB}" destId="{1F096783-9228-425B-8C73-9FA2C9157ED5}" srcOrd="0" destOrd="0" presId="urn:microsoft.com/office/officeart/2018/2/layout/IconVerticalSolidList"/>
    <dgm:cxn modelId="{AE706EDC-5916-4427-A71E-6BFA3CF59669}" type="presParOf" srcId="{6050235A-AE1F-42EE-9A3B-E2AB34C754CB}" destId="{75B315D4-2C27-4BDE-B357-A267C96CCACE}" srcOrd="1" destOrd="0" presId="urn:microsoft.com/office/officeart/2018/2/layout/IconVerticalSolidList"/>
    <dgm:cxn modelId="{9C735423-6578-4425-BCC0-84834426DE37}" type="presParOf" srcId="{6050235A-AE1F-42EE-9A3B-E2AB34C754CB}" destId="{8D9672D4-EE37-4A90-A92A-4EAE2AE58270}" srcOrd="2" destOrd="0" presId="urn:microsoft.com/office/officeart/2018/2/layout/IconVerticalSolidList"/>
    <dgm:cxn modelId="{0D4E52BB-8225-43F0-B1AA-03CFBBEECCB3}" type="presParOf" srcId="{6050235A-AE1F-42EE-9A3B-E2AB34C754CB}" destId="{0273AA2F-7A34-436F-9FC6-D142D5C80CFA}" srcOrd="3" destOrd="0" presId="urn:microsoft.com/office/officeart/2018/2/layout/IconVerticalSolidList"/>
    <dgm:cxn modelId="{37A61847-85D7-49A8-98E4-8836E372E33D}" type="presParOf" srcId="{97825168-889A-49C9-A767-A2927C401FE6}" destId="{C6DA61B2-4B49-4E3E-B0FC-2D3ADB56880B}" srcOrd="5" destOrd="0" presId="urn:microsoft.com/office/officeart/2018/2/layout/IconVerticalSolidList"/>
    <dgm:cxn modelId="{E1CC11F4-2839-42EA-8522-C092D409AF32}" type="presParOf" srcId="{97825168-889A-49C9-A767-A2927C401FE6}" destId="{75C97469-E219-479A-84F8-46C842AABFB1}" srcOrd="6" destOrd="0" presId="urn:microsoft.com/office/officeart/2018/2/layout/IconVerticalSolidList"/>
    <dgm:cxn modelId="{7E1B4BF1-0697-407E-A173-865C92D1EA47}" type="presParOf" srcId="{75C97469-E219-479A-84F8-46C842AABFB1}" destId="{B326DEEF-FA3B-48E1-A5D3-E1B5468EC286}" srcOrd="0" destOrd="0" presId="urn:microsoft.com/office/officeart/2018/2/layout/IconVerticalSolidList"/>
    <dgm:cxn modelId="{981B9F46-4437-4691-8409-BD5578AEDEDF}" type="presParOf" srcId="{75C97469-E219-479A-84F8-46C842AABFB1}" destId="{ADCFF901-54E7-4949-843B-C5BFB83A5AA3}" srcOrd="1" destOrd="0" presId="urn:microsoft.com/office/officeart/2018/2/layout/IconVerticalSolidList"/>
    <dgm:cxn modelId="{98377165-B85A-4020-A7B2-75D6382BBA0F}" type="presParOf" srcId="{75C97469-E219-479A-84F8-46C842AABFB1}" destId="{7574E4B0-2674-4939-B061-B50A24AF6A1E}" srcOrd="2" destOrd="0" presId="urn:microsoft.com/office/officeart/2018/2/layout/IconVerticalSolidList"/>
    <dgm:cxn modelId="{DB6802F0-43FC-420E-AF39-D259E013029B}" type="presParOf" srcId="{75C97469-E219-479A-84F8-46C842AABFB1}" destId="{A2647A65-23C8-4A04-B2AA-897CACE974AA}" srcOrd="3" destOrd="0" presId="urn:microsoft.com/office/officeart/2018/2/layout/IconVerticalSolidList"/>
    <dgm:cxn modelId="{90471701-2AA1-42FD-82A9-7B22CD20EB1A}" type="presParOf" srcId="{75C97469-E219-479A-84F8-46C842AABFB1}" destId="{F2E14886-F78F-48FB-892E-63904619AF9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21218-287F-4ACD-B744-579A1055B76F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3CF4C-2514-4BFE-AD1B-AA121D2F136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4C269-E5AF-4FA8-836A-B9DEE324585C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Strong participation across LHEs and all PHRs</a:t>
          </a:r>
        </a:p>
      </dsp:txBody>
      <dsp:txXfrm>
        <a:off x="1057183" y="1805"/>
        <a:ext cx="9458416" cy="915310"/>
      </dsp:txXfrm>
    </dsp:sp>
    <dsp:sp modelId="{E5D6D572-B6A9-4ADB-AADF-5B9F9A07224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BC107-6259-43CE-B2AE-0EBBF101402C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6BC36-802F-48C6-8EC0-D940CDB5D116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Broad service coverage across most public health functions</a:t>
          </a:r>
        </a:p>
      </dsp:txBody>
      <dsp:txXfrm>
        <a:off x="1057183" y="1145944"/>
        <a:ext cx="9458416" cy="915310"/>
      </dsp:txXfrm>
    </dsp:sp>
    <dsp:sp modelId="{1F096783-9228-425B-8C73-9FA2C9157ED5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315D4-2C27-4BDE-B357-A267C96CCAC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3AA2F-7A34-436F-9FC6-D142D5C80CF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Key finding: </a:t>
          </a:r>
          <a:r>
            <a:rPr lang="en-US" sz="2200" kern="1200"/>
            <a:t>Service reductions reported across multiple service areas</a:t>
          </a:r>
        </a:p>
      </dsp:txBody>
      <dsp:txXfrm>
        <a:off x="1057183" y="2290082"/>
        <a:ext cx="9458416" cy="915310"/>
      </dsp:txXfrm>
    </dsp:sp>
    <dsp:sp modelId="{B326DEEF-FA3B-48E1-A5D3-E1B5468EC286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FF901-54E7-4949-843B-C5BFB83A5AA3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647A65-23C8-4A04-B2AA-897CACE974AA}">
      <dsp:nvSpPr>
        <dsp:cNvPr id="0" name=""/>
        <dsp:cNvSpPr/>
      </dsp:nvSpPr>
      <dsp:spPr>
        <a:xfrm>
          <a:off x="1057183" y="3434221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Major pressures:</a:t>
          </a:r>
        </a:p>
      </dsp:txBody>
      <dsp:txXfrm>
        <a:off x="1057183" y="3434221"/>
        <a:ext cx="4732020" cy="915310"/>
      </dsp:txXfrm>
    </dsp:sp>
    <dsp:sp modelId="{F2E14886-F78F-48FB-892E-63904619AF91}">
      <dsp:nvSpPr>
        <dsp:cNvPr id="0" name=""/>
        <dsp:cNvSpPr/>
      </dsp:nvSpPr>
      <dsp:spPr>
        <a:xfrm>
          <a:off x="5789203" y="3434221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Staffing constraints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Funding instability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Reduced outreach and operational capacity</a:t>
          </a:r>
        </a:p>
      </dsp:txBody>
      <dsp:txXfrm>
        <a:off x="5789203" y="3434221"/>
        <a:ext cx="472639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973F2-36DC-4A0A-88DD-0598EBECF079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3CA9-116A-4C16-A036-B927E522B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2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2024: 67 respondents</a:t>
            </a:r>
          </a:p>
          <a:p>
            <a:r>
              <a:rPr lang="en-US"/>
              <a:t>2026: 56 respondents</a:t>
            </a:r>
          </a:p>
          <a:p>
            <a:r>
              <a:rPr lang="en-US"/>
              <a:t>2024 Survey was sent to all LHEs, and many smaller LHEs (i.e. environmental health depts and code enforcement like Port Aransas) responded all “</a:t>
            </a:r>
            <a:r>
              <a:rPr lang="en-US" err="1"/>
              <a:t>no”s</a:t>
            </a:r>
            <a:r>
              <a:rPr lang="en-US"/>
              <a:t>, so we excluded them in the 2026 survey)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0406-2F46-43DA-9D22-043E9039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93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not so bad news!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3CA9-116A-4C16-A036-B927E522B2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80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Glenna to fill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3CA9-116A-4C16-A036-B927E522B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7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0406-2F46-43DA-9D22-043E9039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177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0406-2F46-43DA-9D22-043E9039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16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EA0406-2F46-43DA-9D22-043E9039DA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369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Interpreted as: 52% of LHEs reported at least having staffing challenges due to funding cuts in at least one of the services, followed by limited community outreach. The percentages total more than 100% as this was a “select all that apply” type of question, and each impacted LHE reported more than one impact.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23CA9-116A-4C16-A036-B927E522B2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99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# of LHEs reporting “yes” for reduction /</a:t>
            </a:r>
            <a:r>
              <a:rPr lang="en-US" sz="1200" baseline="0"/>
              <a:t> # of LHDs selecting “yes” for providing service</a:t>
            </a:r>
            <a:endParaRPr lang="en-US" sz="1200"/>
          </a:p>
          <a:p>
            <a:r>
              <a:rPr lang="en-US"/>
              <a:t>For anyone who indicated they provide POP-based/preventive services, over half reported reducing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3CA9-116A-4C16-A036-B927E522B2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5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Interpreted as: Among 42 LHEs who provide population-based services, 22 were impacted by the service reduction with majority reporting staffing challenges.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3CA9-116A-4C16-A036-B927E522B2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8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3CA9-116A-4C16-A036-B927E522B2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1E59-3EDB-98D4-DA11-B325B278FF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112" y="1410202"/>
            <a:ext cx="9144000" cy="2387600"/>
          </a:xfrm>
          <a:ln w="38100">
            <a:noFill/>
          </a:ln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02C81-35F0-3EB5-5DB4-E94D33376417}"/>
              </a:ext>
            </a:extLst>
          </p:cNvPr>
          <p:cNvSpPr/>
          <p:nvPr userDrawn="1"/>
        </p:nvSpPr>
        <p:spPr>
          <a:xfrm>
            <a:off x="1513840" y="1410202"/>
            <a:ext cx="9144000" cy="23876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EC539-FFC1-32D6-E7B3-538CFF02B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3636"/>
            <a:ext cx="9144000" cy="9144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0E4827-09FE-4F78-D343-B32AEA142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928307"/>
            <a:ext cx="9144000" cy="914400"/>
          </a:xfr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413715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Design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399" y="365125"/>
            <a:ext cx="110394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399" y="1711008"/>
            <a:ext cx="11039475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07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rd Design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5"/>
            <a:ext cx="11039475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925" y="1711008"/>
            <a:ext cx="5481321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4D83B4-6AF2-D1B4-758E-120FB41169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1080" y="1711008"/>
            <a:ext cx="5481320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82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AA40-DA16-966C-794D-7D071B09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608965"/>
            <a:ext cx="8991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8CD2-C260-76F7-ADEF-0D78A8D2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1988185"/>
            <a:ext cx="899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1A94D-B30C-653D-89DC-239724F4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62200" y="6356350"/>
            <a:ext cx="1219200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DFB20-7491-65A4-48B9-392ABAE6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72E22-54F1-292B-E134-EDD050B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2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8C97-B4D1-E4F5-337F-15276CD5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151765"/>
            <a:ext cx="4648200" cy="1325563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32D041-345E-F125-29AE-FA1B71DCDB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214880" y="1829532"/>
            <a:ext cx="46482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D271A9-F0D8-1C8D-5CA1-1BD7EEE550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20278" y="2245043"/>
            <a:ext cx="46482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E872496-87E2-7BA2-0772-D70F16426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10400" y="0"/>
            <a:ext cx="5181600" cy="661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652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4145-2EA1-F11C-CA7F-8F1C4977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720" y="568325"/>
            <a:ext cx="91389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C72D-288F-0098-4FB7-9EDB7BDFA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5040" y="2028825"/>
            <a:ext cx="4480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DCD50-9368-6106-5580-39CEBF25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3240" y="2028825"/>
            <a:ext cx="4480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9327F3-EC35-6F09-7C04-4E01B4E3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4720" y="6356350"/>
            <a:ext cx="1366520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0F26B7-A665-4BB3-AED4-278A1E26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440" y="6356350"/>
            <a:ext cx="4114800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4A244-1135-E126-1527-EBE39DA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0440" y="6356350"/>
            <a:ext cx="2743200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04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B87-8A13-69E0-4493-1600C95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365125"/>
            <a:ext cx="9140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4E34-3D61-EA9D-21C0-52819BD4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1388" y="1681163"/>
            <a:ext cx="448056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53AE-2E91-F434-8C2E-01F92422E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11388" y="2505075"/>
            <a:ext cx="44805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91011-1C97-CB34-FE30-68BDA100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240" y="1691323"/>
            <a:ext cx="448056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32D4E-845E-1D6E-EA46-DE89B644B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240" y="2515235"/>
            <a:ext cx="448056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D0224-C799-42FA-61B9-D928084F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1388" y="6356350"/>
            <a:ext cx="1370012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4A9FE-5E8D-E104-968E-8B509B6C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5EC1E-D427-07E9-7ABC-0ADE36EF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3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A7C9-3F3F-5C52-D40C-506C9CA7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365125"/>
            <a:ext cx="913892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3EFA7A4-D5A0-E161-7B7B-0E4A52D4B1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2214880" y="2123440"/>
            <a:ext cx="913892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85357-9549-A9F7-B9B1-FE7DC4F3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645B1-C24D-3DB3-2D0C-AE1D840A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EF0E7-9B9B-CAA8-4966-18CED80E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90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Design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365125"/>
            <a:ext cx="9140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3292" y="1711008"/>
            <a:ext cx="9140508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76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Design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880" y="365125"/>
            <a:ext cx="91405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14880" y="1711008"/>
            <a:ext cx="4480560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4D83B4-6AF2-D1B4-758E-120FB41169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73240" y="1711008"/>
            <a:ext cx="4480560" cy="44805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14880" y="6356350"/>
            <a:ext cx="1366520" cy="365125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6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AA40-DA16-966C-794D-7D071B09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870204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8CD2-C260-76F7-ADEF-0D78A8D2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5440"/>
            <a:ext cx="10515600" cy="4724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1A94D-B30C-653D-89DC-239724F4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DFB20-7491-65A4-48B9-392ABAE6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72E22-54F1-292B-E134-EDD050B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81E59-3EDB-98D4-DA11-B325B278FF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7880" y="860855"/>
            <a:ext cx="10515600" cy="2871216"/>
          </a:xfrm>
          <a:ln w="38100"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4EC539-FFC1-32D6-E7B3-538CFF02BC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7880" y="3919579"/>
            <a:ext cx="10515600" cy="1499616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Section Subtitle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F545F0-707B-3E88-B6FA-58D6ADE1CA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33748" y="6282705"/>
            <a:ext cx="4114800" cy="365760"/>
          </a:xfrm>
        </p:spPr>
        <p:txBody>
          <a:bodyPr/>
          <a:lstStyle>
            <a:lvl1pPr marL="22860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86673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8C97-B4D1-E4F5-337F-15276CD5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75"/>
            <a:ext cx="8681720" cy="12531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32D041-345E-F125-29AE-FA1B71DCDB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D271A9-F0D8-1C8D-5CA1-1BD7EEE550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2112963"/>
            <a:ext cx="5176838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E872496-87E2-7BA2-0772-D70F16426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1391920"/>
            <a:ext cx="5943600" cy="5221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92402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4145-2EA1-F11C-CA7F-8F1C4977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5"/>
            <a:ext cx="86715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C72D-288F-0098-4FB7-9EDB7BDFA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35760"/>
            <a:ext cx="518160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DCD50-9368-6106-5580-39CEBF25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5760"/>
            <a:ext cx="5181600" cy="4744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9327F3-EC35-6F09-7C04-4E01B4E3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0F26B7-A665-4BB3-AED4-278A1E26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4A244-1135-E126-1527-EBE39DA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13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B87-8A13-69E0-4493-1600C95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22885"/>
            <a:ext cx="865981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4E34-3D61-EA9D-21C0-52819BD4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53AE-2E91-F434-8C2E-01F92422E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91011-1C97-CB34-FE30-68BDA100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132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32D4E-845E-1D6E-EA46-DE89B644B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523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D0224-C799-42FA-61B9-D928084F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4A9FE-5E8D-E104-968E-8B509B6C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5EC1E-D427-07E9-7ABC-0ADE36EF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29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A7C9-3F3F-5C52-D40C-506C9CA7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88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3EFA7A4-D5A0-E161-7B7B-0E4A52D4B1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5760"/>
            <a:ext cx="10515600" cy="46024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85357-9549-A9F7-B9B1-FE7DC4F3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645B1-C24D-3DB3-2D0C-AE1D840A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EF0E7-9B9B-CAA8-4966-18CED80E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9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E4B68-0B79-44AD-8CC1-FFCBDF4EF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490E-881C-48B0-BCF6-F629AFBAF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3850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599D-6C02-48E0-8201-93256B59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30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EDC7E3-DEC9-4498-81FE-201C83A126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5257800" cy="4729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E24D776-7FA7-4215-BC62-AA2523B364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566863"/>
            <a:ext cx="6096000" cy="5068889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22992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BD1ED-4C0D-4577-AED5-A0A39410D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5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BCD-2F54-4A0A-9404-EB4BA9A7C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E411C-1F59-47D8-A553-7FD149C1C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7133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7750-E989-42E1-85EA-B283ABB8F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27225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03CE5D-AEFD-4304-8BB8-521B2A47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F4435-131E-4F88-9269-C3FA6101F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856AE-F49A-4C80-83E3-EC3B15C0D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6D8EA7-F412-47B2-90FD-7A9C9762B2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DBA92D-FCC2-48A1-8A3D-C92BCE8BE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5D06A-407B-46FA-A0EC-F072866C22BF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F68FA-2583-4B95-8D25-58064512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FE495-09D8-428E-9C45-A3BF074E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6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64814-3467-4D26-BFFF-52A18F78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9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902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7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AA40-DA16-966C-794D-7D071B09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924560"/>
            <a:ext cx="11028680" cy="10099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58CD2-C260-76F7-ADEF-0D78A8D2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2031999"/>
            <a:ext cx="11038840" cy="43075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1A94D-B30C-653D-89DC-239724F4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ADFB20-7491-65A4-48B9-392ABAE6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72E22-54F1-292B-E134-EDD050B00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1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EC7CC-61B4-4A57-AEC1-6B45BD517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82634-C662-4D30-A456-A3C406D01D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46213"/>
            <a:ext cx="3932237" cy="4422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E74DC-C2C7-43A6-BBF0-AF07DE2D0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8275"/>
            <a:ext cx="6172200" cy="4422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20429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3E45-7DCB-43D9-A8F6-F996162C1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76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0EF7B0-00F0-41BA-B6CA-13DBCA778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288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4763C-A6AC-4FC2-9B24-1D1A4CF766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6097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98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6ABD5-C31F-46EC-9CD3-DED924A08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108807"/>
          </a:xfrm>
        </p:spPr>
        <p:txBody>
          <a:bodyPr/>
          <a:lstStyle>
            <a:lvl1pPr>
              <a:defRPr b="1">
                <a:solidFill>
                  <a:srgbClr val="00308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B133A63-C708-47BD-ACF4-8B6CB2BD3D06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1473932"/>
            <a:ext cx="51816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C7437-CEE2-4D3D-ABFF-BA414C961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02023"/>
            <a:ext cx="5181600" cy="397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988DF98B-20B8-4A8B-B42A-3A01690B356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1725" y="365125"/>
            <a:ext cx="5781675" cy="5811838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Pentagon 9">
            <a:extLst>
              <a:ext uri="{FF2B5EF4-FFF2-40B4-BE49-F238E27FC236}">
                <a16:creationId xmlns:a16="http://schemas.microsoft.com/office/drawing/2014/main" id="{074A4DD4-1876-4878-9EFC-2A372FE3E4E6}"/>
              </a:ext>
            </a:extLst>
          </p:cNvPr>
          <p:cNvSpPr/>
          <p:nvPr userDrawn="1"/>
        </p:nvSpPr>
        <p:spPr>
          <a:xfrm>
            <a:off x="0" y="1881937"/>
            <a:ext cx="6181725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494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7C08E-E5FC-4F14-993F-305CF8A4F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A4A68-A372-48AB-B631-1614C79BF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6A655AA-EB69-4406-B886-8905A4234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16718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CE3-59F3-4862-823A-0FEB939B0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5863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462D6-05EC-42BC-90B3-E1244B68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09728" y="1825625"/>
            <a:ext cx="434407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CB7-78F2-42A0-B3F8-7C78139E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44305F-9E51-4C97-993B-6CFA7BD87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8045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FF2B2-B59F-4D5B-A313-235F016BE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7564" y="1857375"/>
            <a:ext cx="4405946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A152-9EDA-4028-9FB3-1B5DFCFAC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7563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F0849-E536-4C9C-A18E-53D9F5C3EF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9440" y="1857375"/>
            <a:ext cx="440594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BC04F7-725C-41F9-A8AE-514B61337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9440" y="2505075"/>
            <a:ext cx="440594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873F2-787E-4D79-B474-995E13D0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F102D7-3CF1-4506-A572-0F149F76C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2812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034204-8D8F-4BBA-A894-01CA67052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279DC7-45CD-4962-BAF3-9EA0BFF1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3269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F793-1857-4684-9922-D6742A6482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0" y="409575"/>
            <a:ext cx="9472613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222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A0034-A29B-41C8-8050-85AE27DB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41109-E4E8-4F1B-8F73-C7512A5AF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8D643E-9023-4501-A748-7AE3454331FD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2DFC1C-47D0-4238-9973-F9E27DC56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77F26A8-E80E-47FF-A4E8-5DC6A4DF9AED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19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2B5D5-FCFF-42FF-AE3D-76CF37FAA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77890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7AA98-2AF5-4BC2-9262-C4B6AFB91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84" y="2049463"/>
            <a:ext cx="4932016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8D7E-257E-4871-AF53-6BBE721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0B201C-AA90-47D5-96C6-0D8499E36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56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78C97-B4D1-E4F5-337F-15276CD5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1765"/>
            <a:ext cx="5481320" cy="1325563"/>
          </a:xfrm>
        </p:spPr>
        <p:txBody>
          <a:bodyPr/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32D041-345E-F125-29AE-FA1B71DCDBA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33400" y="1473932"/>
            <a:ext cx="5486400" cy="408005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3F57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D271A9-F0D8-1C8D-5CA1-1BD7EEE550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8638" y="2112963"/>
            <a:ext cx="5486400" cy="438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E872496-87E2-7BA2-0772-D70F16426D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8400" y="0"/>
            <a:ext cx="5943600" cy="6613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232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34D9B1-AB0A-4034-96D1-1272B15D7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0" y="1894114"/>
            <a:ext cx="4357396" cy="43257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9CA2B5-7745-4EE4-AA6B-4C04515407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3355" y="1"/>
            <a:ext cx="5408646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E3C69-5B65-4D5C-9592-62EF77FD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B432F0-4273-4145-92A4-EE447DB1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65125"/>
            <a:ext cx="4357397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23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3D943-9064-4951-B936-9F56B4BCB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0C536-92FC-4E64-9194-22969EFD7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B27D1-BF3D-4ED3-8A08-CC7E8DE9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EDE7A0-2A40-4843-A4BA-64BCA4242F6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19A5C61-4DCC-422D-B66E-7FA5A8D3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6095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3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5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9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5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4DFC5-A6D5-4F32-BCEB-70C196AD2752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78BC0-B0A5-46E6-BBA0-A7ABDF3D8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30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gradFill>
          <a:gsLst>
            <a:gs pos="0">
              <a:srgbClr val="005CB9"/>
            </a:gs>
            <a:gs pos="35000">
              <a:srgbClr val="005CB9"/>
            </a:gs>
            <a:gs pos="100000">
              <a:srgbClr val="1F4E79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4640CF87-8DF6-4C8B-97AA-9ABBA6BC4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/>
          <a:stretch/>
        </p:blipFill>
        <p:spPr>
          <a:xfrm>
            <a:off x="1" y="6014859"/>
            <a:ext cx="12192000" cy="84314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22" title="&quot; &quot;">
            <a:extLst>
              <a:ext uri="{FF2B5EF4-FFF2-40B4-BE49-F238E27FC236}">
                <a16:creationId xmlns:a16="http://schemas.microsoft.com/office/drawing/2014/main" id="{D13F4D1B-EF1A-49B9-B402-0B004EF26F30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997388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title="Texas Department of State Health Services logo">
            <a:extLst>
              <a:ext uri="{FF2B5EF4-FFF2-40B4-BE49-F238E27FC236}">
                <a16:creationId xmlns:a16="http://schemas.microsoft.com/office/drawing/2014/main" id="{CBA3BA64-CAE0-4BE1-AAB8-D83A5CA4B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2" y="5979918"/>
            <a:ext cx="3236672" cy="8728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F76AE-A06E-4432-81ED-28CBF6FB1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60611"/>
            <a:ext cx="10515600" cy="2873190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SLIDE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E720B-E25C-49B3-978B-6706735DD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8760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2FE2D-EC07-4B38-9F3D-0808B11B0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96225" y="6288648"/>
            <a:ext cx="4114800" cy="365125"/>
          </a:xfrm>
        </p:spPr>
        <p:txBody>
          <a:bodyPr anchor="b" anchorCtr="1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4696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34145-2EA1-F11C-CA7F-8F1C4977D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828675"/>
            <a:ext cx="11058524" cy="10652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8C72D-288F-0098-4FB7-9EDB7BDFA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1" y="2028825"/>
            <a:ext cx="54863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DCD50-9368-6106-5580-39CEBF25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8825"/>
            <a:ext cx="541972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E9327F3-EC35-6F09-7C04-4E01B4E3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0F26B7-A665-4BB3-AED4-278A1E268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324A244-1135-E126-1527-EBE39DA5F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69B87-8A13-69E0-4493-1600C958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66776"/>
            <a:ext cx="110490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14E34-3D61-EA9D-21C0-52819BD4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81163"/>
            <a:ext cx="54641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53AE-2E91-F434-8C2E-01F92422E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" y="2505075"/>
            <a:ext cx="546417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91011-1C97-CB34-FE30-68BDA1000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1323"/>
            <a:ext cx="5410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F57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932D4E-845E-1D6E-EA46-DE89B644B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15235"/>
            <a:ext cx="54102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8D0224-C799-42FA-61B9-D928084F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4A9FE-5E8D-E104-968E-8B509B6C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C5EC1E-D427-07E9-7ABC-0ADE36EF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5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EA7C9-3F3F-5C52-D40C-506C9CA7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876300"/>
            <a:ext cx="11064240" cy="9744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D3EFA7A4-D5A0-E161-7B7B-0E4A52D4B12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33400" y="2123440"/>
            <a:ext cx="11064240" cy="41148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185357-9549-A9F7-B9B1-FE7DC4F38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C645B1-C24D-3DB3-2D0C-AE1D840A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EF0E7-9B9B-CAA8-4966-18CED80E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4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Design One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80" y="220345"/>
            <a:ext cx="1106424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780" y="1545908"/>
            <a:ext cx="11064240" cy="464566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09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nd Design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8041565-8D68-B11E-7156-5340CB64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222885"/>
            <a:ext cx="11051540" cy="132556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CD15B2E-6FF2-0352-842E-DE1266692C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8480" y="1548448"/>
            <a:ext cx="5488940" cy="464312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4D83B4-6AF2-D1B4-758E-120FB41169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1080" y="1548448"/>
            <a:ext cx="5488940" cy="4643120"/>
          </a:xfr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E8D93-989C-07F9-CD6C-DDCDE375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3DFDCC-2F0F-4DA9-8F71-B53D769DC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719A-B643-7F9F-8C36-8C82515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fld id="{C8678997-E2BB-4402-8FE5-D3E1BCB94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5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11B21-97E4-2DE9-55A7-93958975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C45FD-E1FE-A684-5115-46FAE430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0D32-633F-5235-7346-198593EC5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54A46-4E86-4585-8D49-93C1CE46D77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96F4-AA4D-EF53-FA56-A92401C0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F30A-8742-A33E-6DAD-F9097FEEA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78997-E2BB-4402-8FE5-D3E1BCB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4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11B21-97E4-2DE9-55A7-93958975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C45FD-E1FE-A684-5115-46FAE430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0D32-633F-5235-7346-198593EC5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54A46-4E86-4585-8D49-93C1CE46D77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96F4-AA4D-EF53-FA56-A92401C0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F30A-8742-A33E-6DAD-F9097FEEA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78997-E2BB-4402-8FE5-D3E1BCB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911B21-97E4-2DE9-55A7-93958975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C45FD-E1FE-A684-5115-46FAE4308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D0D32-633F-5235-7346-198593EC5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A54A46-4E86-4585-8D49-93C1CE46D77E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B96F4-AA4D-EF53-FA56-A92401C0D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DF30A-8742-A33E-6DAD-F9097FEEA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678997-E2BB-4402-8FE5-D3E1BCB94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003087"/>
          </a:solidFill>
          <a:latin typeface="+mj-lt"/>
          <a:ea typeface="+mj-ea"/>
          <a:cs typeface="+mj-cs"/>
        </a:defRPr>
      </a:lvl1pPr>
    </p:titleStyle>
    <p:bodyStyle>
      <a:lvl1pPr marL="457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Wingdings 3" panose="05040102010807070707" pitchFamily="18" charset="2"/>
        <a:buChar char="}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85000"/>
        <a:buFont typeface="Aleo" panose="00000500000000000000" pitchFamily="2" charset="0"/>
        <a:buChar char="◊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title="&quot;&quot;">
            <a:extLst>
              <a:ext uri="{FF2B5EF4-FFF2-40B4-BE49-F238E27FC236}">
                <a16:creationId xmlns:a16="http://schemas.microsoft.com/office/drawing/2014/main" id="{48752905-4F9E-4308-9D7D-79136CE22E29}"/>
              </a:ext>
            </a:extLst>
          </p:cNvPr>
          <p:cNvSpPr/>
          <p:nvPr userDrawn="1"/>
        </p:nvSpPr>
        <p:spPr>
          <a:xfrm>
            <a:off x="0" y="-24702"/>
            <a:ext cx="12192001" cy="898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12" title="&quot;&quot;">
            <a:extLst>
              <a:ext uri="{FF2B5EF4-FFF2-40B4-BE49-F238E27FC236}">
                <a16:creationId xmlns:a16="http://schemas.microsoft.com/office/drawing/2014/main" id="{26D6B718-8D13-46EE-A2EA-3EC07DCA572F}"/>
              </a:ext>
            </a:extLst>
          </p:cNvPr>
          <p:cNvSpPr/>
          <p:nvPr userDrawn="1"/>
        </p:nvSpPr>
        <p:spPr>
          <a:xfrm>
            <a:off x="6480961" y="513145"/>
            <a:ext cx="5711040" cy="743040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sp>
        <p:nvSpPr>
          <p:cNvPr id="9" name="Pentagon 13" title="&quot;&quot;">
            <a:extLst>
              <a:ext uri="{FF2B5EF4-FFF2-40B4-BE49-F238E27FC236}">
                <a16:creationId xmlns:a16="http://schemas.microsoft.com/office/drawing/2014/main" id="{ED62EF45-C9C0-4413-81FE-899E260FD808}"/>
              </a:ext>
            </a:extLst>
          </p:cNvPr>
          <p:cNvSpPr/>
          <p:nvPr userDrawn="1"/>
        </p:nvSpPr>
        <p:spPr>
          <a:xfrm>
            <a:off x="0" y="365125"/>
            <a:ext cx="9481334" cy="1039080"/>
          </a:xfrm>
          <a:prstGeom prst="homePlate">
            <a:avLst/>
          </a:prstGeom>
          <a:solidFill>
            <a:srgbClr val="005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pic>
        <p:nvPicPr>
          <p:cNvPr id="11" name="Picture 10" title="&quot;&quot;">
            <a:extLst>
              <a:ext uri="{FF2B5EF4-FFF2-40B4-BE49-F238E27FC236}">
                <a16:creationId xmlns:a16="http://schemas.microsoft.com/office/drawing/2014/main" id="{53B8FF7F-B71D-4E67-925E-01F7866EB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14" b="8157"/>
          <a:stretch/>
        </p:blipFill>
        <p:spPr>
          <a:xfrm>
            <a:off x="0" y="6677025"/>
            <a:ext cx="12192000" cy="180975"/>
          </a:xfrm>
          <a:prstGeom prst="rect">
            <a:avLst/>
          </a:prstGeom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D2514-FF0E-43CF-9DEC-E8FFEC13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3C64B-EE6C-49CE-AC9C-4EF026EBE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43558-8669-4E59-AFD4-2D647B027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D06A-407B-46FA-A0EC-F072866C22BF}" type="datetimeFigureOut">
              <a:rPr lang="en-US" smtClean="0"/>
              <a:t>6/9/2026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AD61A-3E46-4A91-9409-1DF22E3CDD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899FE-B918-439A-8725-B7C544019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B54E4-5A71-4511-84E9-33A1CA2A9EE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22" title="&quot; &quot;">
            <a:extLst>
              <a:ext uri="{FF2B5EF4-FFF2-40B4-BE49-F238E27FC236}">
                <a16:creationId xmlns:a16="http://schemas.microsoft.com/office/drawing/2014/main" id="{6E5C70A8-3EE5-4D69-8AA3-93C6F7056F47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-1" y="6659554"/>
            <a:ext cx="12192000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2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&quot;&quot;">
            <a:extLst>
              <a:ext uri="{FF2B5EF4-FFF2-40B4-BE49-F238E27FC236}">
                <a16:creationId xmlns:a16="http://schemas.microsoft.com/office/drawing/2014/main" id="{7620AFCD-4C7A-490F-B4EC-1E8A313F4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1" t="11802" r="75174" b="3720"/>
          <a:stretch/>
        </p:blipFill>
        <p:spPr>
          <a:xfrm>
            <a:off x="1" y="0"/>
            <a:ext cx="2209799" cy="6858000"/>
          </a:xfrm>
          <a:prstGeom prst="rect">
            <a:avLst/>
          </a:prstGeom>
          <a:ln>
            <a:noFill/>
          </a:ln>
        </p:spPr>
      </p:pic>
      <p:sp>
        <p:nvSpPr>
          <p:cNvPr id="8" name="Pentagon 9" title="&quot;&quot;">
            <a:extLst>
              <a:ext uri="{FF2B5EF4-FFF2-40B4-BE49-F238E27FC236}">
                <a16:creationId xmlns:a16="http://schemas.microsoft.com/office/drawing/2014/main" id="{28070A9E-BB8B-4EB5-A97A-72B95557EE0B}"/>
              </a:ext>
            </a:extLst>
          </p:cNvPr>
          <p:cNvSpPr/>
          <p:nvPr userDrawn="1"/>
        </p:nvSpPr>
        <p:spPr>
          <a:xfrm>
            <a:off x="196066" y="1684927"/>
            <a:ext cx="11157734" cy="140698"/>
          </a:xfrm>
          <a:prstGeom prst="homePlate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061" tIns="43031" rIns="86061" bIns="430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259" b="1">
              <a:solidFill>
                <a:schemeClr val="tx1"/>
              </a:solidFill>
            </a:endParaRPr>
          </a:p>
        </p:txBody>
      </p:sp>
      <p:cxnSp>
        <p:nvCxnSpPr>
          <p:cNvPr id="9" name="Straight Connector 22" title="&quot; &quot;">
            <a:extLst>
              <a:ext uri="{FF2B5EF4-FFF2-40B4-BE49-F238E27FC236}">
                <a16:creationId xmlns:a16="http://schemas.microsoft.com/office/drawing/2014/main" id="{3868AE59-EB1E-4C7C-9634-491E3BC80F71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" y="6647575"/>
            <a:ext cx="2209799" cy="0"/>
          </a:xfrm>
          <a:prstGeom prst="line">
            <a:avLst/>
          </a:prstGeom>
          <a:ln w="38100">
            <a:solidFill>
              <a:srgbClr val="FFC600"/>
            </a:solidFill>
            <a:headEnd/>
            <a:tailE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 title="&quot;&quot;">
            <a:extLst>
              <a:ext uri="{FF2B5EF4-FFF2-40B4-BE49-F238E27FC236}">
                <a16:creationId xmlns:a16="http://schemas.microsoft.com/office/drawing/2014/main" id="{4D4A2005-8354-4C11-9408-7FFA3C38C317}"/>
              </a:ext>
            </a:extLst>
          </p:cNvPr>
          <p:cNvSpPr/>
          <p:nvPr userDrawn="1"/>
        </p:nvSpPr>
        <p:spPr>
          <a:xfrm>
            <a:off x="0" y="6647575"/>
            <a:ext cx="2209800" cy="210425"/>
          </a:xfrm>
          <a:prstGeom prst="rect">
            <a:avLst/>
          </a:prstGeom>
          <a:solidFill>
            <a:srgbClr val="003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B789B8-5CE2-4A8E-A3CF-6573D3979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864" y="365125"/>
            <a:ext cx="89479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308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E2A73-A47F-4628-B24D-71BF9CA2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5864" y="2236741"/>
            <a:ext cx="8452658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title="Texas Department of State Health Services logo">
            <a:extLst>
              <a:ext uri="{FF2B5EF4-FFF2-40B4-BE49-F238E27FC236}">
                <a16:creationId xmlns:a16="http://schemas.microsoft.com/office/drawing/2014/main" id="{25AFC768-FDBA-4F71-84A8-646DFECB7BF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4" y="5289192"/>
            <a:ext cx="1598591" cy="1147959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8A82E9-29F0-4669-AE6A-42B92398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6698-EAFE-4EF4-8E59-4E345DB88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6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3087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lenna.laughlin@dshs.texas.gov" TargetMode="External"/><Relationship Id="rId2" Type="http://schemas.openxmlformats.org/officeDocument/2006/relationships/hyperlink" Target="mailto:rlho@dshs.texas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685E-B81E-B2AE-A7A9-8C88AAA71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112" y="1410202"/>
            <a:ext cx="9144000" cy="2387600"/>
          </a:xfrm>
        </p:spPr>
        <p:txBody>
          <a:bodyPr/>
          <a:lstStyle/>
          <a:p>
            <a:r>
              <a:rPr lang="en-US"/>
              <a:t>Public Health Services Survey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C833F36-5FF0-2D2E-2083-AD36A1764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Regional &amp; Local Health Operations</a:t>
            </a:r>
          </a:p>
        </p:txBody>
      </p:sp>
    </p:spTree>
    <p:extLst>
      <p:ext uri="{BB962C8B-B14F-4D97-AF65-F5344CB8AC3E}">
        <p14:creationId xmlns:p14="http://schemas.microsoft.com/office/powerpoint/2010/main" val="338289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6CBA-8F6B-C441-6B24-8EFCAFED6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8F59-2D0B-C80D-4580-697EF582C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Public Health Services Provision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1B20E-132E-E54F-680C-BCF6C8F874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729231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FF7E-6016-FB29-38BA-50C8041D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Availability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CDC83-FE56-5204-6E71-8D56B3C45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99" y="1831807"/>
            <a:ext cx="11548818" cy="5113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Most commonly provided services:</a:t>
            </a:r>
          </a:p>
          <a:p>
            <a:pPr lvl="1"/>
            <a:r>
              <a:rPr lang="en-US" sz="2800" dirty="0"/>
              <a:t>Communicable disease (HIV, STD, TB)</a:t>
            </a:r>
          </a:p>
          <a:p>
            <a:pPr lvl="1"/>
            <a:r>
              <a:rPr lang="en-US" sz="2800" dirty="0"/>
              <a:t>Immunizations</a:t>
            </a:r>
          </a:p>
          <a:p>
            <a:pPr lvl="1"/>
            <a:r>
              <a:rPr lang="en-US" sz="2800" dirty="0"/>
              <a:t>Environmental health / inspections</a:t>
            </a:r>
          </a:p>
          <a:p>
            <a:r>
              <a:rPr lang="en-US" sz="3200" dirty="0"/>
              <a:t>Less consistently provided services:</a:t>
            </a:r>
          </a:p>
          <a:p>
            <a:pPr lvl="1"/>
            <a:r>
              <a:rPr lang="en-US" sz="2800" dirty="0"/>
              <a:t>Oral health</a:t>
            </a:r>
          </a:p>
          <a:p>
            <a:pPr lvl="1"/>
            <a:r>
              <a:rPr lang="en-US" sz="2800" dirty="0"/>
              <a:t>Mental/behavioral health</a:t>
            </a:r>
          </a:p>
          <a:p>
            <a:pPr lvl="1"/>
            <a:r>
              <a:rPr lang="en-US" sz="2800" dirty="0"/>
              <a:t>Primary care</a:t>
            </a:r>
          </a:p>
          <a:p>
            <a:pPr lvl="1"/>
            <a:r>
              <a:rPr lang="en-US" sz="2800" dirty="0"/>
              <a:t>Lab services</a:t>
            </a:r>
            <a:endParaRPr lang="en-US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90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DAA54-20AC-49A0-1013-270A57D1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Communicable Disease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2415A-55D3-1195-A6E0-9ACF79541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6" y="1715130"/>
            <a:ext cx="11095630" cy="4750759"/>
          </a:xfrm>
        </p:spPr>
        <p:txBody>
          <a:bodyPr>
            <a:normAutofit/>
          </a:bodyPr>
          <a:lstStyle/>
          <a:p>
            <a:r>
              <a:rPr lang="en-US" dirty="0"/>
              <a:t>Widely provided across LHEs:</a:t>
            </a:r>
          </a:p>
          <a:p>
            <a:pPr lvl="1"/>
            <a:r>
              <a:rPr lang="en-US" dirty="0"/>
              <a:t>HIV, STD, and TB services</a:t>
            </a:r>
          </a:p>
          <a:p>
            <a:r>
              <a:rPr lang="en-US" dirty="0"/>
              <a:t>Common service components:</a:t>
            </a:r>
          </a:p>
          <a:p>
            <a:pPr lvl="1"/>
            <a:r>
              <a:rPr lang="en-US" dirty="0"/>
              <a:t>Surveillance and case investigation</a:t>
            </a:r>
          </a:p>
          <a:p>
            <a:pPr lvl="1"/>
            <a:r>
              <a:rPr lang="en-US" dirty="0"/>
              <a:t>Screening and testing</a:t>
            </a:r>
          </a:p>
          <a:p>
            <a:pPr lvl="1"/>
            <a:r>
              <a:rPr lang="en-US" dirty="0"/>
              <a:t>Case management and referrals</a:t>
            </a:r>
          </a:p>
          <a:p>
            <a:r>
              <a:rPr lang="en-US" dirty="0"/>
              <a:t>Reported challenges:</a:t>
            </a:r>
          </a:p>
          <a:p>
            <a:pPr lvl="1"/>
            <a:r>
              <a:rPr lang="en-US" dirty="0"/>
              <a:t>Staffing shortages</a:t>
            </a:r>
          </a:p>
          <a:p>
            <a:pPr lvl="1"/>
            <a:r>
              <a:rPr lang="en-US" dirty="0"/>
              <a:t>Reduced outreach capacity</a:t>
            </a:r>
          </a:p>
          <a:p>
            <a:pPr lvl="1"/>
            <a:r>
              <a:rPr lang="en-US" dirty="0"/>
              <a:t>Delays in response and follow-up</a:t>
            </a:r>
          </a:p>
        </p:txBody>
      </p:sp>
      <p:graphicFrame>
        <p:nvGraphicFramePr>
          <p:cNvPr id="9" name="CD Reduced Pie">
            <a:extLst>
              <a:ext uri="{FF2B5EF4-FFF2-40B4-BE49-F238E27FC236}">
                <a16:creationId xmlns:a16="http://schemas.microsoft.com/office/drawing/2014/main" id="{C17F0C80-0DD2-6C1B-2CC9-15009B90D124}"/>
              </a:ext>
            </a:extLst>
          </p:cNvPr>
          <p:cNvGraphicFramePr>
            <a:graphicFrameLocks/>
          </p:cNvGraphicFramePr>
          <p:nvPr/>
        </p:nvGraphicFramePr>
        <p:xfrm>
          <a:off x="8203948" y="3763963"/>
          <a:ext cx="4572000" cy="2882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D Reduced Pie">
            <a:extLst>
              <a:ext uri="{FF2B5EF4-FFF2-40B4-BE49-F238E27FC236}">
                <a16:creationId xmlns:a16="http://schemas.microsoft.com/office/drawing/2014/main" id="{C17F0C80-0DD2-6C1B-2CC9-15009B90D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3778308"/>
              </p:ext>
            </p:extLst>
          </p:nvPr>
        </p:nvGraphicFramePr>
        <p:xfrm>
          <a:off x="8203948" y="3585530"/>
          <a:ext cx="457200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D Provided Pie">
            <a:extLst>
              <a:ext uri="{FF2B5EF4-FFF2-40B4-BE49-F238E27FC236}">
                <a16:creationId xmlns:a16="http://schemas.microsoft.com/office/drawing/2014/main" id="{B9124C06-6231-6DAA-9C1D-7BEAEA8DB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424360"/>
              </p:ext>
            </p:extLst>
          </p:nvPr>
        </p:nvGraphicFramePr>
        <p:xfrm>
          <a:off x="5701085" y="1536698"/>
          <a:ext cx="457200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15031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CA2B5-9732-B7E4-4E5C-1B667F20B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B8199-3448-0A84-C679-CD9B51F6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Immunization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EE71-DCD9-EE4C-E7EE-BE4BA7047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Nearly universal service across LHEs</a:t>
            </a:r>
          </a:p>
          <a:p>
            <a:r>
              <a:rPr lang="en-US"/>
              <a:t>Common activities:</a:t>
            </a:r>
          </a:p>
          <a:p>
            <a:pPr lvl="1"/>
            <a:r>
              <a:rPr lang="en-US"/>
              <a:t>Vaccine administration</a:t>
            </a:r>
          </a:p>
          <a:p>
            <a:pPr lvl="1"/>
            <a:r>
              <a:rPr lang="en-US"/>
              <a:t>Provider support and audits</a:t>
            </a:r>
          </a:p>
          <a:p>
            <a:pPr lvl="1"/>
            <a:r>
              <a:rPr lang="en-US"/>
              <a:t>Community outreach and education</a:t>
            </a:r>
          </a:p>
          <a:p>
            <a:r>
              <a:rPr lang="en-US"/>
              <a:t>Key challenges reported:</a:t>
            </a:r>
          </a:p>
          <a:p>
            <a:pPr lvl="1"/>
            <a:r>
              <a:rPr lang="en-US"/>
              <a:t>Staffing shortages</a:t>
            </a:r>
          </a:p>
          <a:p>
            <a:pPr lvl="1"/>
            <a:r>
              <a:rPr lang="en-US"/>
              <a:t>Reduced outreach/community engagement</a:t>
            </a:r>
          </a:p>
          <a:p>
            <a:pPr lvl="1"/>
            <a:r>
              <a:rPr lang="en-US"/>
              <a:t>Limited clinic availability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24D667A-45D3-17F0-7C46-AF7556647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7300263"/>
              </p:ext>
            </p:extLst>
          </p:nvPr>
        </p:nvGraphicFramePr>
        <p:xfrm>
          <a:off x="6419023" y="1536698"/>
          <a:ext cx="3886200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F358A72-ED1B-6FFF-F844-E62DD984E3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07838"/>
              </p:ext>
            </p:extLst>
          </p:nvPr>
        </p:nvGraphicFramePr>
        <p:xfrm>
          <a:off x="8817735" y="3585530"/>
          <a:ext cx="3775075" cy="288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514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4769A-5954-A606-48FE-2A1962121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Service Reductions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24E74-C3E8-09B8-8C21-70B8EF3E49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33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0D752-4345-6FEF-5008-669B4526C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09C3-F1D7-0562-06DE-95702CFD8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44416"/>
            <a:ext cx="11028680" cy="1009968"/>
          </a:xfrm>
        </p:spPr>
        <p:txBody>
          <a:bodyPr/>
          <a:lstStyle/>
          <a:p>
            <a:r>
              <a:rPr lang="en-US" dirty="0"/>
              <a:t>Percentage of overall impacts by LHEs</a:t>
            </a:r>
          </a:p>
        </p:txBody>
      </p:sp>
      <p:graphicFrame>
        <p:nvGraphicFramePr>
          <p:cNvPr id="5" name="ClinicLHEImpactChart">
            <a:extLst>
              <a:ext uri="{FF2B5EF4-FFF2-40B4-BE49-F238E27FC236}">
                <a16:creationId xmlns:a16="http://schemas.microsoft.com/office/drawing/2014/main" id="{94F07CC9-438F-943F-3673-07BF988BC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77788"/>
              </p:ext>
            </p:extLst>
          </p:nvPr>
        </p:nvGraphicFramePr>
        <p:xfrm>
          <a:off x="232051" y="2155371"/>
          <a:ext cx="11727897" cy="423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462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41BD-BAD3-9136-C4FF-4898D8B3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309971"/>
            <a:ext cx="9122228" cy="1076145"/>
          </a:xfrm>
        </p:spPr>
        <p:txBody>
          <a:bodyPr/>
          <a:lstStyle/>
          <a:p>
            <a:r>
              <a:rPr lang="en-US" sz="3600"/>
              <a:t>Percentage of overall impacts among services</a:t>
            </a:r>
          </a:p>
        </p:txBody>
      </p:sp>
      <p:graphicFrame>
        <p:nvGraphicFramePr>
          <p:cNvPr id="4" name="ServicePerspectiveChart">
            <a:extLst>
              <a:ext uri="{FF2B5EF4-FFF2-40B4-BE49-F238E27FC236}">
                <a16:creationId xmlns:a16="http://schemas.microsoft.com/office/drawing/2014/main" id="{69732F62-EE36-322B-B25C-0ADA0984CD42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426258797"/>
              </p:ext>
            </p:extLst>
          </p:nvPr>
        </p:nvGraphicFramePr>
        <p:xfrm>
          <a:off x="838200" y="1635125"/>
          <a:ext cx="10515600" cy="460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669A86A-CF20-999B-02BB-2BDEDD45CCDE}"/>
              </a:ext>
            </a:extLst>
          </p:cNvPr>
          <p:cNvSpPr txBox="1"/>
          <p:nvPr/>
        </p:nvSpPr>
        <p:spPr>
          <a:xfrm>
            <a:off x="-225653" y="6238875"/>
            <a:ext cx="67788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i="1">
                <a:solidFill>
                  <a:schemeClr val="tx2"/>
                </a:solidFill>
              </a:rPr>
              <a:t>*# of LHEs reporting a reduction/</a:t>
            </a:r>
            <a:r>
              <a:rPr lang="en-US" sz="1400" i="1" baseline="0">
                <a:solidFill>
                  <a:schemeClr val="tx2"/>
                </a:solidFill>
              </a:rPr>
              <a:t> # of proving the service</a:t>
            </a:r>
            <a:endParaRPr lang="en-US" sz="1400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39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02F65-6A2A-68B8-051E-754634BB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365126"/>
            <a:ext cx="11039475" cy="745218"/>
          </a:xfrm>
        </p:spPr>
        <p:txBody>
          <a:bodyPr anchor="t">
            <a:normAutofit fontScale="90000"/>
          </a:bodyPr>
          <a:lstStyle/>
          <a:p>
            <a:r>
              <a:rPr lang="en-US"/>
              <a:t>Example- Population based services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5845AEC-7327-36B2-FB13-9C9E5E9A5E3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3632" r="5053" b="10214"/>
          <a:stretch>
            <a:fillRect/>
          </a:stretch>
        </p:blipFill>
        <p:spPr>
          <a:xfrm>
            <a:off x="1524000" y="1410676"/>
            <a:ext cx="9231086" cy="496411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03E97B-1E88-E5C6-DBDC-1791E37FCB9F}"/>
              </a:ext>
            </a:extLst>
          </p:cNvPr>
          <p:cNvSpPr txBox="1"/>
          <p:nvPr/>
        </p:nvSpPr>
        <p:spPr>
          <a:xfrm>
            <a:off x="668791" y="1041344"/>
            <a:ext cx="1109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22 out of 42 LHEs who provide population-based service reported impact on their population-based services delivery.</a:t>
            </a:r>
          </a:p>
        </p:txBody>
      </p:sp>
    </p:spTree>
    <p:extLst>
      <p:ext uri="{BB962C8B-B14F-4D97-AF65-F5344CB8AC3E}">
        <p14:creationId xmlns:p14="http://schemas.microsoft.com/office/powerpoint/2010/main" val="1004273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81D4-DCAF-7F7A-83D2-FF9A6261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Example- Syphilis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AE1AD-A0C2-18F9-BD5F-FC3F34850E2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58750" y="1886494"/>
            <a:ext cx="2613249" cy="43068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 12 LHEs reported impacts on their Syphilis services (25% of LHEs providing Syphilis services).</a:t>
            </a:r>
          </a:p>
          <a:p>
            <a:pPr marL="228600" indent="0">
              <a:buNone/>
            </a:pPr>
            <a:endParaRPr lang="en-US" dirty="0"/>
          </a:p>
          <a:p>
            <a:pPr marL="2286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62877-EA3B-C389-2DAE-20DD7B62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t="3833" r="12301" b="9031"/>
          <a:stretch>
            <a:fillRect/>
          </a:stretch>
        </p:blipFill>
        <p:spPr>
          <a:xfrm>
            <a:off x="4572000" y="2057399"/>
            <a:ext cx="7603671" cy="44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021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937D3-A3FD-A41F-FA70-3132C4AA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LHEs reported most impacts?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1CA53B59-3A8C-8836-6CC9-A69DB51DE7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152" y="1094775"/>
            <a:ext cx="11064240" cy="869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dirty="0"/>
              <a:t>Out of 20 services, 6 LHEs reported impacts on more than 10 services</a:t>
            </a:r>
          </a:p>
          <a:p>
            <a:endParaRPr lang="en-US" dirty="0"/>
          </a:p>
        </p:txBody>
      </p:sp>
      <p:graphicFrame>
        <p:nvGraphicFramePr>
          <p:cNvPr id="4" name="LHEImpactCountChart">
            <a:extLst>
              <a:ext uri="{FF2B5EF4-FFF2-40B4-BE49-F238E27FC236}">
                <a16:creationId xmlns:a16="http://schemas.microsoft.com/office/drawing/2014/main" id="{4AFF4A0F-13B0-1175-FB14-E75006120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0087518"/>
              </p:ext>
            </p:extLst>
          </p:nvPr>
        </p:nvGraphicFramePr>
        <p:xfrm>
          <a:off x="726993" y="1545908"/>
          <a:ext cx="10661814" cy="4610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557D97B-992A-5CCF-6B8B-2AA46AFDB2E2}"/>
              </a:ext>
            </a:extLst>
          </p:cNvPr>
          <p:cNvSpPr txBox="1"/>
          <p:nvPr/>
        </p:nvSpPr>
        <p:spPr>
          <a:xfrm>
            <a:off x="726993" y="6238589"/>
            <a:ext cx="97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*The majority of those impacts were staffing challenges and limited availability for each of these LHEs.</a:t>
            </a:r>
          </a:p>
        </p:txBody>
      </p:sp>
    </p:spTree>
    <p:extLst>
      <p:ext uri="{BB962C8B-B14F-4D97-AF65-F5344CB8AC3E}">
        <p14:creationId xmlns:p14="http://schemas.microsoft.com/office/powerpoint/2010/main" val="269591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6C874-1FE3-5A29-446A-4623C062B6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Survey Background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1F65-6EAD-AF6B-96B6-5EE42F287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78352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5CF856B-94F8-CB4C-EA95-4A45FD6D2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D49E2-A510-F9F5-A7A3-3E9CC1DE6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Local Strengths &amp; Adaptations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A0C96-9C7C-5AC1-5A3C-7B46B5602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LHEs maintaining core services despite constraints</a:t>
            </a:r>
          </a:p>
          <a:p>
            <a:r>
              <a:rPr lang="en-US" dirty="0"/>
              <a:t>Examples of adaptation:</a:t>
            </a:r>
          </a:p>
          <a:p>
            <a:pPr lvl="1"/>
            <a:r>
              <a:rPr lang="en-US" dirty="0"/>
              <a:t>Partnerships with regional/state programs</a:t>
            </a:r>
          </a:p>
          <a:p>
            <a:pPr lvl="1"/>
            <a:r>
              <a:rPr lang="en-US" dirty="0"/>
              <a:t>Cross-program staffing</a:t>
            </a:r>
          </a:p>
          <a:p>
            <a:pPr lvl="1"/>
            <a:r>
              <a:rPr lang="en-US" dirty="0"/>
              <a:t>Leveraging existing infrastructure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Observation:</a:t>
            </a:r>
          </a:p>
          <a:p>
            <a:r>
              <a:rPr lang="en-US" dirty="0"/>
              <a:t>Systems remain functional but are operating under significant strain</a:t>
            </a:r>
          </a:p>
        </p:txBody>
      </p:sp>
    </p:spTree>
    <p:extLst>
      <p:ext uri="{BB962C8B-B14F-4D97-AF65-F5344CB8AC3E}">
        <p14:creationId xmlns:p14="http://schemas.microsoft.com/office/powerpoint/2010/main" val="4187134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ACB09-39EB-C2DF-19C9-F42ADB7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CD4D0-AC87-CD5F-2CC2-D9BFB0B3A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22F91-0AB7-394D-C460-A4C6A1EF4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0" y="2288436"/>
            <a:ext cx="899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Public health services remain widely available </a:t>
            </a:r>
          </a:p>
          <a:p>
            <a:r>
              <a:rPr lang="en-US" sz="2800" dirty="0"/>
              <a:t>Service reductions are occurring in multiple areas</a:t>
            </a:r>
          </a:p>
          <a:p>
            <a:r>
              <a:rPr lang="en-US" sz="2800" dirty="0"/>
              <a:t>Workforce and funding challenges are primary drivers</a:t>
            </a:r>
          </a:p>
          <a:p>
            <a:r>
              <a:rPr lang="en-US" sz="2800" dirty="0"/>
              <a:t>Reduced outreach and program capacity are emerging risks</a:t>
            </a:r>
          </a:p>
          <a:p>
            <a:r>
              <a:rPr lang="en-US" sz="2800" dirty="0"/>
              <a:t>Continued support is needed to sustain essential services</a:t>
            </a:r>
          </a:p>
        </p:txBody>
      </p:sp>
    </p:spTree>
    <p:extLst>
      <p:ext uri="{BB962C8B-B14F-4D97-AF65-F5344CB8AC3E}">
        <p14:creationId xmlns:p14="http://schemas.microsoft.com/office/powerpoint/2010/main" val="2106128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9C50D21-B7D7-9FD3-CC23-0A9EAEBC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5BB4A-FDD9-CFE9-8E02-0BDC7FD3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Next Steps /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0FDB0-F767-2D58-51C4-4B1518D5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Perform more detailed survey analysis, including rates of change in service and workforce from 2024 to 2026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Identify priority service gaps</a:t>
            </a:r>
          </a:p>
          <a:p>
            <a:r>
              <a:rPr lang="en-US" dirty="0">
                <a:ea typeface="Calibri"/>
                <a:cs typeface="Calibri"/>
              </a:rPr>
              <a:t>Assess opportunities for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304315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67EDC-79DF-E0B9-6781-B6E6DD745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66DC1-61D3-4E60-847A-EE2763ECB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rlho@dshs.texas.gov</a:t>
            </a: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1EDED-D5C9-3B9C-EBD2-27EF925A3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Glenna Laughlin, MA, CHES</a:t>
            </a:r>
          </a:p>
          <a:p>
            <a:r>
              <a:rPr lang="en-US">
                <a:ea typeface="Calibri"/>
                <a:cs typeface="Calibri"/>
              </a:rPr>
              <a:t>Director, Regional and Local Coordination</a:t>
            </a:r>
            <a:endParaRPr lang="en-US"/>
          </a:p>
          <a:p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glenna.laughlin@dshs.texas.gov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B99B-7CBF-3F90-087E-6631867F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Health Services Survey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D98BC4-D262-0EDF-861D-983A95687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177" y="1292015"/>
            <a:ext cx="5157787" cy="823912"/>
          </a:xfrm>
        </p:spPr>
        <p:txBody>
          <a:bodyPr/>
          <a:lstStyle/>
          <a:p>
            <a:r>
              <a:rPr lang="en-US" sz="2800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6E909-6444-3645-3164-62A150D3F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672" y="2115926"/>
            <a:ext cx="5519292" cy="42985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Original survey sent to all Local Health Entity (LHEs) and Public Health Regions (PHRs) in April 2024</a:t>
            </a:r>
          </a:p>
          <a:p>
            <a:r>
              <a:rPr lang="en-US" dirty="0">
                <a:ea typeface="Calibri"/>
                <a:cs typeface="Calibri"/>
              </a:rPr>
              <a:t>Received responses from ‘full-service’ LHEs.</a:t>
            </a:r>
          </a:p>
          <a:p>
            <a:r>
              <a:rPr lang="en-US" dirty="0"/>
              <a:t>Follow up survey sent to all 2024 respondents plus Bastrop County (new LHE) February 2026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Administered through Qualtrics and takes ~30 minutes to complete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476EB89-9E0B-A470-560D-9AB0701C2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16379"/>
            <a:ext cx="5183188" cy="823912"/>
          </a:xfrm>
        </p:spPr>
        <p:txBody>
          <a:bodyPr/>
          <a:lstStyle/>
          <a:p>
            <a:r>
              <a:rPr lang="en-US" sz="2800" dirty="0"/>
              <a:t>Survey Development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3B077C-9B41-69A0-7206-9D407BBAA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96964" y="2115925"/>
            <a:ext cx="5717364" cy="42985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0">
              <a:buNone/>
            </a:pPr>
            <a:r>
              <a:rPr lang="en-US" dirty="0"/>
              <a:t>Input provided by:</a:t>
            </a:r>
          </a:p>
          <a:p>
            <a:r>
              <a:rPr lang="en-US" dirty="0">
                <a:ea typeface="Calibri"/>
                <a:cs typeface="Calibri"/>
              </a:rPr>
              <a:t>LHEs</a:t>
            </a:r>
          </a:p>
          <a:p>
            <a:r>
              <a:rPr lang="en-US" dirty="0">
                <a:ea typeface="Calibri"/>
                <a:cs typeface="Calibri"/>
              </a:rPr>
              <a:t>DSHS Programs</a:t>
            </a:r>
          </a:p>
          <a:p>
            <a:r>
              <a:rPr lang="en-US" dirty="0">
                <a:ea typeface="Calibri"/>
                <a:cs typeface="Calibri"/>
              </a:rPr>
              <a:t>DSHS PHRs</a:t>
            </a:r>
          </a:p>
          <a:p>
            <a:r>
              <a:rPr lang="en-US" dirty="0">
                <a:ea typeface="Calibri"/>
                <a:cs typeface="Calibri"/>
              </a:rPr>
              <a:t>PHFPC </a:t>
            </a:r>
          </a:p>
          <a:p>
            <a:r>
              <a:rPr lang="en-US" dirty="0">
                <a:ea typeface="Calibri"/>
                <a:cs typeface="Calibri"/>
              </a:rPr>
              <a:t>TACCHO</a:t>
            </a:r>
          </a:p>
          <a:p>
            <a:pPr marL="228600" indent="0">
              <a:buNone/>
            </a:pPr>
            <a:endParaRPr lang="en-US" dirty="0">
              <a:ea typeface="Calibri"/>
              <a:cs typeface="Calibri"/>
            </a:endParaRPr>
          </a:p>
          <a:p>
            <a:pPr marL="228600" indent="0">
              <a:buNone/>
            </a:pP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689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FB9AC-0D58-1F52-D582-56CCDD63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874E-7031-4EEC-E407-73A0312BC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Goals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0E15-C4A3-9BC3-E35E-FDDAC63C2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2184399"/>
            <a:ext cx="11038840" cy="4307523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D80022B-6581-8C10-F0ED-EFFD4523486D}"/>
              </a:ext>
            </a:extLst>
          </p:cNvPr>
          <p:cNvSpPr txBox="1">
            <a:spLocks/>
          </p:cNvSpPr>
          <p:nvPr/>
        </p:nvSpPr>
        <p:spPr>
          <a:xfrm>
            <a:off x="506047" y="2300312"/>
            <a:ext cx="11396417" cy="4173049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57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Wingdings 3" panose="05040102010807070707" pitchFamily="18" charset="2"/>
              <a:buChar char="}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85000"/>
              <a:buFont typeface="Aleo" panose="00000500000000000000" pitchFamily="2" charset="0"/>
              <a:buChar char="◊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Gain an understanding of current public health services distribution across the state.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/>
              <a:t>Develop common knowledge among all public health system partners of what services are provided and where.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/>
              <a:t>Create opportunities for public health system partners to share knowledge and application of services.</a:t>
            </a:r>
            <a:endParaRPr lang="en-US" sz="2800">
              <a:ea typeface="Calibri"/>
              <a:cs typeface="Calibri"/>
            </a:endParaRPr>
          </a:p>
          <a:p>
            <a:r>
              <a:rPr lang="en-US" sz="2800"/>
              <a:t>Provide input into legislative and budget planning discussions.</a:t>
            </a:r>
            <a:endParaRPr lang="en-US" sz="2800">
              <a:ea typeface="Calibri"/>
              <a:cs typeface="Calibr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8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7B545-D13E-261E-9D6C-6927B0423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656" y="1805142"/>
            <a:ext cx="9653776" cy="50652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600" dirty="0"/>
              <a:t>Asks:</a:t>
            </a:r>
          </a:p>
          <a:p>
            <a:pPr lvl="1"/>
            <a:r>
              <a:rPr lang="en-US" sz="2300" dirty="0"/>
              <a:t>Submitter information, name of public health entity and number of FTEs</a:t>
            </a:r>
          </a:p>
          <a:p>
            <a:pPr lvl="1"/>
            <a:r>
              <a:rPr lang="en-US" sz="2300" dirty="0"/>
              <a:t>Does the LHE provide the following services:</a:t>
            </a:r>
            <a:endParaRPr lang="en-US" sz="2300" dirty="0">
              <a:ea typeface="Calibri"/>
              <a:cs typeface="Calibri"/>
            </a:endParaRP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B9DAF2-A983-A86D-E956-1CFA610C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Details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6A0221-7AA1-1B73-362E-06C96DEDA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651578"/>
              </p:ext>
            </p:extLst>
          </p:nvPr>
        </p:nvGraphicFramePr>
        <p:xfrm>
          <a:off x="2789695" y="3025681"/>
          <a:ext cx="8967018" cy="3668087"/>
        </p:xfrm>
        <a:graphic>
          <a:graphicData uri="http://schemas.openxmlformats.org/drawingml/2006/table">
            <a:tbl>
              <a:tblPr/>
              <a:tblGrid>
                <a:gridCol w="2646526">
                  <a:extLst>
                    <a:ext uri="{9D8B030D-6E8A-4147-A177-3AD203B41FA5}">
                      <a16:colId xmlns:a16="http://schemas.microsoft.com/office/drawing/2014/main" val="1980120356"/>
                    </a:ext>
                  </a:extLst>
                </a:gridCol>
                <a:gridCol w="3331486">
                  <a:extLst>
                    <a:ext uri="{9D8B030D-6E8A-4147-A177-3AD203B41FA5}">
                      <a16:colId xmlns:a16="http://schemas.microsoft.com/office/drawing/2014/main" val="1365344755"/>
                    </a:ext>
                  </a:extLst>
                </a:gridCol>
                <a:gridCol w="2989006">
                  <a:extLst>
                    <a:ext uri="{9D8B030D-6E8A-4147-A177-3AD203B41FA5}">
                      <a16:colId xmlns:a16="http://schemas.microsoft.com/office/drawing/2014/main" val="1875389880"/>
                    </a:ext>
                  </a:extLst>
                </a:gridCol>
              </a:tblGrid>
              <a:tr h="437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 dirty="0">
                          <a:effectLst/>
                        </a:rPr>
                        <a:t>Disease &amp; Surveillance</a:t>
                      </a:r>
                      <a:endParaRPr lang="en-US" sz="1500" dirty="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>
                          <a:effectLst/>
                        </a:rPr>
                        <a:t>Prevention &amp; Community Health</a:t>
                      </a:r>
                      <a:endParaRPr lang="en-US" sz="150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b="1">
                          <a:effectLst/>
                        </a:rPr>
                        <a:t>Clinical &amp; Support Services</a:t>
                      </a:r>
                      <a:endParaRPr lang="en-US" sz="150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07128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HIV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Pop-Based Prevention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Immunizations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060647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Syphilis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Community Preparedness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Primary Care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82196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STD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Environmental Health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Oral Health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54898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Hepatitis C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Public Health Sanitation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Mental/Behavioral Health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402873"/>
                  </a:ext>
                </a:extLst>
              </a:tr>
              <a:tr h="4371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TB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Regulation, Inspection, Licensing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Eligibility/Social Services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965599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Zoonosis Control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50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>
                          <a:effectLst/>
                        </a:rPr>
                        <a:t>WIC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86554"/>
                  </a:ext>
                </a:extLst>
              </a:tr>
              <a:tr h="6271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500">
                          <a:effectLst/>
                        </a:rPr>
                        <a:t>Notifiable Conditions Surveillance and Epi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50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effectLst/>
                        </a:rPr>
                        <a:t>Vital Statistics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744428"/>
                  </a:ext>
                </a:extLst>
              </a:tr>
              <a:tr h="361107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50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1500" dirty="0">
                        <a:effectLst/>
                      </a:endParaRP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500" dirty="0">
                          <a:effectLst/>
                        </a:rPr>
                        <a:t>Laboratory</a:t>
                      </a:r>
                    </a:p>
                  </a:txBody>
                  <a:tcPr marL="77528" marR="77528" marT="38764" marB="38764" anchor="ctr">
                    <a:lnL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34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00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ECDDB-90A5-4284-3F11-EA2619F7E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18AC-E1C9-2FE1-3CD1-D42A0911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" y="200739"/>
            <a:ext cx="11039475" cy="1325563"/>
          </a:xfrm>
        </p:spPr>
        <p:txBody>
          <a:bodyPr/>
          <a:lstStyle/>
          <a:p>
            <a:r>
              <a:rPr lang="en-US" dirty="0"/>
              <a:t>Survey Snapshot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DFE1D-FD3A-0A4A-2F15-2EB4462172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34A72-6260-006D-3EC0-E36C7D9B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2" b="5779"/>
          <a:stretch>
            <a:fillRect/>
          </a:stretch>
        </p:blipFill>
        <p:spPr>
          <a:xfrm>
            <a:off x="-2965" y="1018510"/>
            <a:ext cx="7449318" cy="5186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B87237-AD02-5C96-1EE7-478305161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76" y="1018509"/>
            <a:ext cx="6519777" cy="518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1E7D4-6D9E-271B-99CD-0606F801A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ABEC-4B13-F355-0278-E66ADE445F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Preliminary Survey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7805F-3054-4581-0402-F838588468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5343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A2A57-4518-C07B-1FFC-5F12E04BE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C5CB8-2DCC-5617-D29D-FDCAB1038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530F4-A37A-1B68-2CF2-8B499A2F5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352"/>
            <a:ext cx="10515600" cy="4724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/>
              <a:t>Received 64 responses out of 66 survey recipients 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8 of those responses were from PHRs and were excluded from analysis for this report. </a:t>
            </a:r>
            <a:endParaRPr lang="en-US" sz="2800" dirty="0">
              <a:ea typeface="Calibri"/>
              <a:cs typeface="Calibri"/>
            </a:endParaRP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analysis includes data from 56 LHEs.  </a:t>
            </a:r>
            <a:endParaRPr lang="en-US" sz="2800" dirty="0">
              <a:ea typeface="Calibri"/>
              <a:cs typeface="Calibri"/>
            </a:endParaRPr>
          </a:p>
          <a:p>
            <a:pPr marL="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endParaRPr lang="en-US" sz="2800" dirty="0"/>
          </a:p>
          <a:p>
            <a:pPr marL="22860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dirty="0"/>
              <a:t>Full-Time Equivalent (FTE) Employees: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Total FTEs: 7602</a:t>
            </a:r>
          </a:p>
          <a:p>
            <a:pPr lvl="1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Average FTEs per LHD: 136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8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7709D1-0655-26BD-1E7E-4F813913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13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Preliminary Survey Analysis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593F5AC4-21A4-F7D4-22A3-5C8F3284C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74753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9815707"/>
      </p:ext>
    </p:extLst>
  </p:cSld>
  <p:clrMapOvr>
    <a:masterClrMapping/>
  </p:clrMapOvr>
</p:sld>
</file>

<file path=ppt/theme/theme1.xml><?xml version="1.0" encoding="utf-8"?>
<a:theme xmlns:a="http://schemas.openxmlformats.org/drawingml/2006/main" name="Thin Gold B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HS-PowerPoint-Template  -  Read-Only" id="{B19A416F-7D7B-496E-B102-083D2879534B}" vid="{23FFD6D6-FF04-4CD3-87CB-188C1A02A04C}"/>
    </a:ext>
  </a:extLst>
</a:theme>
</file>

<file path=ppt/theme/theme2.xml><?xml version="1.0" encoding="utf-8"?>
<a:theme xmlns:a="http://schemas.openxmlformats.org/drawingml/2006/main" name="Side B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HS-PowerPoint-Template  -  Read-Only" id="{B19A416F-7D7B-496E-B102-083D2879534B}" vid="{D70F43BE-C43B-4CA8-9F02-E05A3C95EC3C}"/>
    </a:ext>
  </a:extLst>
</a:theme>
</file>

<file path=ppt/theme/theme3.xml><?xml version="1.0" encoding="utf-8"?>
<a:theme xmlns:a="http://schemas.openxmlformats.org/drawingml/2006/main" name="Top B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SHS-PowerPoint-Template  -  Read-Only" id="{B19A416F-7D7B-496E-B102-083D2879534B}" vid="{721B63C7-C9CE-4C7C-B65A-175150FB40EE}"/>
    </a:ext>
  </a:extLst>
</a:theme>
</file>

<file path=ppt/theme/theme4.xml><?xml version="1.0" encoding="utf-8"?>
<a:theme xmlns:a="http://schemas.openxmlformats.org/drawingml/2006/main" name="DSHS Slide Layout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AFDF2EBF-DC16-4258-9B11-8246FF8EEFC8}"/>
    </a:ext>
  </a:extLst>
</a:theme>
</file>

<file path=ppt/theme/theme5.xml><?xml version="1.0" encoding="utf-8"?>
<a:theme xmlns:a="http://schemas.openxmlformats.org/drawingml/2006/main" name="DSHS Slide Layou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-Powerpoint-Template.potx" id="{6FC93773-1777-49B8-B085-21A8058814C0}" vid="{4124A9E9-EF70-4508-B786-ECE044002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53a810-d2a2-4c28-9ad9-9100c9a22e04" xsi:nil="true"/>
    <lcf76f155ced4ddcb4097134ff3c332f xmlns="edc4fa76-4578-4dbc-af3c-21933bbbf57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E2880B56EE34B8802056447253F94" ma:contentTypeVersion="16" ma:contentTypeDescription="Create a new document." ma:contentTypeScope="" ma:versionID="bb47633985c05ee76566d32cd59eff24">
  <xsd:schema xmlns:xsd="http://www.w3.org/2001/XMLSchema" xmlns:xs="http://www.w3.org/2001/XMLSchema" xmlns:p="http://schemas.microsoft.com/office/2006/metadata/properties" xmlns:ns2="edc4fa76-4578-4dbc-af3c-21933bbbf574" xmlns:ns3="d853a810-d2a2-4c28-9ad9-9100c9a22e04" xmlns:ns4="8f671624-94ca-42c5-840c-d294a1e25981" targetNamespace="http://schemas.microsoft.com/office/2006/metadata/properties" ma:root="true" ma:fieldsID="65a396b253318b683c310ba106e0f628" ns2:_="" ns3:_="" ns4:_="">
    <xsd:import namespace="edc4fa76-4578-4dbc-af3c-21933bbbf574"/>
    <xsd:import namespace="d853a810-d2a2-4c28-9ad9-9100c9a22e04"/>
    <xsd:import namespace="8f671624-94ca-42c5-840c-d294a1e259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c4fa76-4578-4dbc-af3c-21933bbbf5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590b57-b2b8-4f92-a7a2-a2c14f8ff4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53a810-d2a2-4c28-9ad9-9100c9a22e0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68248cb-dd3a-4e8e-bc12-461fd723a90e}" ma:internalName="TaxCatchAll" ma:showField="CatchAllData" ma:web="8f671624-94ca-42c5-840c-d294a1e259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71624-94ca-42c5-840c-d294a1e25981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5272D5-C70A-4BF9-8864-BA62CA6E49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C421CD-55B5-46E3-B646-869D5AACDBA0}">
  <ds:schemaRefs>
    <ds:schemaRef ds:uri="8f671624-94ca-42c5-840c-d294a1e25981"/>
    <ds:schemaRef ds:uri="d853a810-d2a2-4c28-9ad9-9100c9a22e04"/>
    <ds:schemaRef ds:uri="edc4fa76-4578-4dbc-af3c-21933bbbf57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64FA3B-B2A8-4242-9BF6-C146CA5F6679}">
  <ds:schemaRefs>
    <ds:schemaRef ds:uri="8f671624-94ca-42c5-840c-d294a1e25981"/>
    <ds:schemaRef ds:uri="d853a810-d2a2-4c28-9ad9-9100c9a22e04"/>
    <ds:schemaRef ds:uri="edc4fa76-4578-4dbc-af3c-21933bbbf57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9bf97732-82b9-499b-b16a-a93e8ebd536b}" enabled="0" method="" siteId="{9bf97732-82b9-499b-b16a-a93e8ebd53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DSHS-PowerPoint-Template-Comms</Template>
  <TotalTime>494</TotalTime>
  <Words>908</Words>
  <Application>Microsoft Office PowerPoint</Application>
  <PresentationFormat>Widescreen</PresentationFormat>
  <Paragraphs>170</Paragraphs>
  <Slides>23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Aleo</vt:lpstr>
      <vt:lpstr>Aptos</vt:lpstr>
      <vt:lpstr>Arial</vt:lpstr>
      <vt:lpstr>Calibri</vt:lpstr>
      <vt:lpstr>Wingdings 3</vt:lpstr>
      <vt:lpstr>Thin Gold Bar Design</vt:lpstr>
      <vt:lpstr>Side Bar Design</vt:lpstr>
      <vt:lpstr>Top Bar Design</vt:lpstr>
      <vt:lpstr>DSHS Slide Layout 3</vt:lpstr>
      <vt:lpstr>DSHS Slide Layout 2</vt:lpstr>
      <vt:lpstr>Public Health Services Survey</vt:lpstr>
      <vt:lpstr>Survey Background</vt:lpstr>
      <vt:lpstr>Public Health Services Survey</vt:lpstr>
      <vt:lpstr>Survey Goals</vt:lpstr>
      <vt:lpstr>Survey Details</vt:lpstr>
      <vt:lpstr>Survey Snapshot</vt:lpstr>
      <vt:lpstr>Preliminary Survey Analysis</vt:lpstr>
      <vt:lpstr>Survey Data</vt:lpstr>
      <vt:lpstr>Preliminary Survey Analysis</vt:lpstr>
      <vt:lpstr>Public Health Services Provision</vt:lpstr>
      <vt:lpstr>Service Availability Snapshot</vt:lpstr>
      <vt:lpstr>Communicable Disease Services</vt:lpstr>
      <vt:lpstr>Immunization Services</vt:lpstr>
      <vt:lpstr>Service Reductions</vt:lpstr>
      <vt:lpstr>Percentage of overall impacts by LHEs</vt:lpstr>
      <vt:lpstr>Percentage of overall impacts among services</vt:lpstr>
      <vt:lpstr>Example- Population based services</vt:lpstr>
      <vt:lpstr>Example- Syphilis </vt:lpstr>
      <vt:lpstr>Which LHEs reported most impacts?</vt:lpstr>
      <vt:lpstr> Local Strengths &amp; Adaptations</vt:lpstr>
      <vt:lpstr> Key Takeaways</vt:lpstr>
      <vt:lpstr> Next Steps / Discussion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Bartlett,Abigail (DSHS)</dc:creator>
  <dc:description>Template updated October 2025.</dc:description>
  <cp:lastModifiedBy>Laughlin,Glenna (DSHS)</cp:lastModifiedBy>
  <cp:revision>5</cp:revision>
  <dcterms:created xsi:type="dcterms:W3CDTF">2025-10-01T15:53:08Z</dcterms:created>
  <dcterms:modified xsi:type="dcterms:W3CDTF">2026-06-09T23:53:22Z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0x010100C3BE2880B56EE34B8802056447253F94</vt:lpwstr>
  </property>
  <property fmtid="{D5CDD505-2E9C-101B-9397-08002B2CF9AE}" pid="3" name="MediaServiceImageTags">
    <vt:lpwstr/>
  </property>
</Properties>
</file>