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5.xml" ContentType="application/vnd.openxmlformats-officedocument.drawingml.chart+xml"/>
  <Override PartName="/ppt/notesSlides/notesSlide8.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Lst>
  <p:notesMasterIdLst>
    <p:notesMasterId r:id="rId16"/>
  </p:notesMasterIdLst>
  <p:sldIdLst>
    <p:sldId id="2147378173" r:id="rId3"/>
    <p:sldId id="2147378186" r:id="rId4"/>
    <p:sldId id="2147378180" r:id="rId5"/>
    <p:sldId id="2147378182" r:id="rId6"/>
    <p:sldId id="2147378183" r:id="rId7"/>
    <p:sldId id="2147378184" r:id="rId8"/>
    <p:sldId id="2147378185" r:id="rId9"/>
    <p:sldId id="2147378176" r:id="rId10"/>
    <p:sldId id="2147378175" r:id="rId11"/>
    <p:sldId id="2147378190" r:id="rId12"/>
    <p:sldId id="2147378189" r:id="rId13"/>
    <p:sldId id="2147378191" r:id="rId14"/>
    <p:sldId id="214737818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47" d="100"/>
          <a:sy n="147" d="100"/>
        </p:scale>
        <p:origin x="744"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404182757410097E-2"/>
          <c:y val="9.1787404698769559E-2"/>
          <c:w val="0.87402256883494656"/>
          <c:h val="0.64599808056674646"/>
        </c:manualLayout>
      </c:layout>
      <c:barChart>
        <c:barDir val="col"/>
        <c:grouping val="clustered"/>
        <c:varyColors val="0"/>
        <c:ser>
          <c:idx val="0"/>
          <c:order val="0"/>
          <c:tx>
            <c:strRef>
              <c:f>'NIS Child'!$B$41</c:f>
              <c:strCache>
                <c:ptCount val="1"/>
                <c:pt idx="0">
                  <c:v>≥4 doses of DTaP</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'NIS Child'!$A$42:$A$52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numCache>
            </c:numRef>
          </c:cat>
          <c:val>
            <c:numRef>
              <c:f>'NIS Child'!$B$42:$B$52</c:f>
              <c:numCache>
                <c:formatCode>0.0%</c:formatCode>
                <c:ptCount val="11"/>
                <c:pt idx="0">
                  <c:v>0.80700000000000005</c:v>
                </c:pt>
                <c:pt idx="1">
                  <c:v>0.80400000000000005</c:v>
                </c:pt>
                <c:pt idx="2">
                  <c:v>0.80900000000000005</c:v>
                </c:pt>
                <c:pt idx="3">
                  <c:v>0.82299999999999995</c:v>
                </c:pt>
                <c:pt idx="4">
                  <c:v>0.81200000000000006</c:v>
                </c:pt>
                <c:pt idx="5">
                  <c:v>0.79600000000000004</c:v>
                </c:pt>
                <c:pt idx="6">
                  <c:v>0.79100000000000004</c:v>
                </c:pt>
                <c:pt idx="7">
                  <c:v>0.80700000000000005</c:v>
                </c:pt>
                <c:pt idx="8">
                  <c:v>0.79100000000000004</c:v>
                </c:pt>
                <c:pt idx="9">
                  <c:v>0.80900000000000005</c:v>
                </c:pt>
              </c:numCache>
            </c:numRef>
          </c:val>
          <c:extLst>
            <c:ext xmlns:c16="http://schemas.microsoft.com/office/drawing/2014/chart" uri="{C3380CC4-5D6E-409C-BE32-E72D297353CC}">
              <c16:uniqueId val="{00000000-D1A2-4BB6-AA47-ED13CAE4C450}"/>
            </c:ext>
          </c:extLst>
        </c:ser>
        <c:ser>
          <c:idx val="1"/>
          <c:order val="1"/>
          <c:tx>
            <c:strRef>
              <c:f>'NIS Child'!$C$41</c:f>
              <c:strCache>
                <c:ptCount val="1"/>
                <c:pt idx="0">
                  <c:v>≥1 dose of MMR</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'NIS Child'!$A$42:$A$52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numCache>
            </c:numRef>
          </c:cat>
          <c:val>
            <c:numRef>
              <c:f>'NIS Child'!$C$42:$C$52</c:f>
              <c:numCache>
                <c:formatCode>0.0%</c:formatCode>
                <c:ptCount val="11"/>
                <c:pt idx="0">
                  <c:v>0.90800000000000003</c:v>
                </c:pt>
                <c:pt idx="1">
                  <c:v>0.90800000000000003</c:v>
                </c:pt>
                <c:pt idx="2">
                  <c:v>0.90400000000000003</c:v>
                </c:pt>
                <c:pt idx="3">
                  <c:v>0.92300000000000004</c:v>
                </c:pt>
                <c:pt idx="4">
                  <c:v>0.91700000000000004</c:v>
                </c:pt>
                <c:pt idx="5">
                  <c:v>0.90100000000000002</c:v>
                </c:pt>
                <c:pt idx="6">
                  <c:v>0.90600000000000003</c:v>
                </c:pt>
                <c:pt idx="7">
                  <c:v>0.91400000000000003</c:v>
                </c:pt>
                <c:pt idx="8">
                  <c:v>0.90600000000000003</c:v>
                </c:pt>
                <c:pt idx="9">
                  <c:v>0.91400000000000003</c:v>
                </c:pt>
              </c:numCache>
            </c:numRef>
          </c:val>
          <c:extLst>
            <c:ext xmlns:c16="http://schemas.microsoft.com/office/drawing/2014/chart" uri="{C3380CC4-5D6E-409C-BE32-E72D297353CC}">
              <c16:uniqueId val="{00000001-D1A2-4BB6-AA47-ED13CAE4C450}"/>
            </c:ext>
          </c:extLst>
        </c:ser>
        <c:ser>
          <c:idx val="2"/>
          <c:order val="2"/>
          <c:tx>
            <c:strRef>
              <c:f>'NIS Child'!$D$41</c:f>
              <c:strCache>
                <c:ptCount val="1"/>
                <c:pt idx="0">
                  <c:v>4:3:1:3†:3:1:4 series*</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'NIS Child'!$A$42:$A$52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numCache>
            </c:numRef>
          </c:cat>
          <c:val>
            <c:numRef>
              <c:f>'NIS Child'!$D$42:$D$52</c:f>
              <c:numCache>
                <c:formatCode>0.0%</c:formatCode>
                <c:ptCount val="11"/>
                <c:pt idx="0">
                  <c:v>0.68300000000000005</c:v>
                </c:pt>
                <c:pt idx="1">
                  <c:v>0.69699999999999995</c:v>
                </c:pt>
                <c:pt idx="2">
                  <c:v>0.69799999999999995</c:v>
                </c:pt>
                <c:pt idx="3">
                  <c:v>0.70099999999999996</c:v>
                </c:pt>
                <c:pt idx="4">
                  <c:v>0.70099999999999996</c:v>
                </c:pt>
                <c:pt idx="5">
                  <c:v>0.67800000000000005</c:v>
                </c:pt>
                <c:pt idx="6">
                  <c:v>0.66100000000000003</c:v>
                </c:pt>
                <c:pt idx="7">
                  <c:v>0.67900000000000005</c:v>
                </c:pt>
                <c:pt idx="8">
                  <c:v>0.66100000000000003</c:v>
                </c:pt>
                <c:pt idx="9">
                  <c:v>0.69</c:v>
                </c:pt>
              </c:numCache>
            </c:numRef>
          </c:val>
          <c:extLst>
            <c:ext xmlns:c16="http://schemas.microsoft.com/office/drawing/2014/chart" uri="{C3380CC4-5D6E-409C-BE32-E72D297353CC}">
              <c16:uniqueId val="{00000002-D1A2-4BB6-AA47-ED13CAE4C450}"/>
            </c:ext>
          </c:extLst>
        </c:ser>
        <c:dLbls>
          <c:dLblPos val="outEnd"/>
          <c:showLegendKey val="0"/>
          <c:showVal val="1"/>
          <c:showCatName val="0"/>
          <c:showSerName val="0"/>
          <c:showPercent val="0"/>
          <c:showBubbleSize val="0"/>
        </c:dLbls>
        <c:gapWidth val="219"/>
        <c:overlap val="-27"/>
        <c:axId val="755413680"/>
        <c:axId val="755399760"/>
      </c:barChart>
      <c:catAx>
        <c:axId val="75541368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a:t>Birth Year</a:t>
                </a:r>
              </a:p>
            </c:rich>
          </c:tx>
          <c:layout>
            <c:manualLayout>
              <c:xMode val="edge"/>
              <c:yMode val="edge"/>
              <c:x val="0.46156617683936002"/>
              <c:y val="0.8160379565453395"/>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5399760"/>
        <c:crosses val="autoZero"/>
        <c:auto val="1"/>
        <c:lblAlgn val="ctr"/>
        <c:lblOffset val="100"/>
        <c:noMultiLvlLbl val="0"/>
      </c:catAx>
      <c:valAx>
        <c:axId val="7553997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a:t>Vaccine</a:t>
                </a:r>
                <a:r>
                  <a:rPr lang="en-US" b="1" baseline="0"/>
                  <a:t> coverage percentage</a:t>
                </a:r>
                <a:endParaRPr lang="en-US" b="1"/>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5413680"/>
        <c:crosses val="autoZero"/>
        <c:crossBetween val="between"/>
      </c:valAx>
      <c:spPr>
        <a:noFill/>
        <a:ln>
          <a:noFill/>
        </a:ln>
        <a:effectLst/>
      </c:spPr>
    </c:plotArea>
    <c:legend>
      <c:legendPos val="b"/>
      <c:layout>
        <c:manualLayout>
          <c:xMode val="edge"/>
          <c:yMode val="edge"/>
          <c:x val="0.2661472156744738"/>
          <c:y val="0.87016856093097461"/>
          <c:w val="0.47110246251065752"/>
          <c:h val="8.152227870125196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322834645669288E-2"/>
          <c:y val="0.10117452342219531"/>
          <c:w val="0.86200155045932003"/>
          <c:h val="0.6644597114589379"/>
        </c:manualLayout>
      </c:layout>
      <c:barChart>
        <c:barDir val="col"/>
        <c:grouping val="clustered"/>
        <c:varyColors val="0"/>
        <c:ser>
          <c:idx val="0"/>
          <c:order val="0"/>
          <c:tx>
            <c:strRef>
              <c:f>'NIS Child'!$B$64</c:f>
              <c:strCache>
                <c:ptCount val="1"/>
                <c:pt idx="0">
                  <c:v>≥4 doses of DTaP</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'NIS Child'!$A$65:$A$74</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'NIS Child'!$B$65:$B$74</c:f>
              <c:numCache>
                <c:formatCode>0.0%</c:formatCode>
                <c:ptCount val="10"/>
                <c:pt idx="0">
                  <c:v>0.79300000000000004</c:v>
                </c:pt>
                <c:pt idx="1">
                  <c:v>0.78900000000000003</c:v>
                </c:pt>
                <c:pt idx="2">
                  <c:v>0.78500000000000003</c:v>
                </c:pt>
                <c:pt idx="3">
                  <c:v>0.78700000000000003</c:v>
                </c:pt>
                <c:pt idx="4">
                  <c:v>0.79100000000000004</c:v>
                </c:pt>
                <c:pt idx="5">
                  <c:v>0.76300000000000001</c:v>
                </c:pt>
                <c:pt idx="6">
                  <c:v>0.83499999999999996</c:v>
                </c:pt>
                <c:pt idx="7">
                  <c:v>0.76200000000000001</c:v>
                </c:pt>
                <c:pt idx="8">
                  <c:v>0.83499999999999996</c:v>
                </c:pt>
                <c:pt idx="9">
                  <c:v>0.79900000000000004</c:v>
                </c:pt>
              </c:numCache>
            </c:numRef>
          </c:val>
          <c:extLst>
            <c:ext xmlns:c16="http://schemas.microsoft.com/office/drawing/2014/chart" uri="{C3380CC4-5D6E-409C-BE32-E72D297353CC}">
              <c16:uniqueId val="{00000000-050A-4AD3-9A04-DC4F42C83638}"/>
            </c:ext>
          </c:extLst>
        </c:ser>
        <c:ser>
          <c:idx val="1"/>
          <c:order val="1"/>
          <c:tx>
            <c:strRef>
              <c:f>'NIS Child'!$C$64</c:f>
              <c:strCache>
                <c:ptCount val="1"/>
                <c:pt idx="0">
                  <c:v>≥1 dose of MMR</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'NIS Child'!$A$65:$A$74</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'NIS Child'!$C$65:$C$74</c:f>
              <c:numCache>
                <c:formatCode>0.0%</c:formatCode>
                <c:ptCount val="10"/>
                <c:pt idx="0">
                  <c:v>0.90200000000000002</c:v>
                </c:pt>
                <c:pt idx="1">
                  <c:v>0.89600000000000002</c:v>
                </c:pt>
                <c:pt idx="2">
                  <c:v>0.88700000000000001</c:v>
                </c:pt>
                <c:pt idx="3">
                  <c:v>0.92</c:v>
                </c:pt>
                <c:pt idx="4">
                  <c:v>0.89100000000000001</c:v>
                </c:pt>
                <c:pt idx="5">
                  <c:v>0.88700000000000001</c:v>
                </c:pt>
                <c:pt idx="6">
                  <c:v>0.96699999999999997</c:v>
                </c:pt>
                <c:pt idx="7">
                  <c:v>0.90900000000000003</c:v>
                </c:pt>
                <c:pt idx="8">
                  <c:v>0.96699999999999997</c:v>
                </c:pt>
                <c:pt idx="9">
                  <c:v>0.90300000000000002</c:v>
                </c:pt>
              </c:numCache>
            </c:numRef>
          </c:val>
          <c:extLst>
            <c:ext xmlns:c16="http://schemas.microsoft.com/office/drawing/2014/chart" uri="{C3380CC4-5D6E-409C-BE32-E72D297353CC}">
              <c16:uniqueId val="{00000001-050A-4AD3-9A04-DC4F42C83638}"/>
            </c:ext>
          </c:extLst>
        </c:ser>
        <c:ser>
          <c:idx val="2"/>
          <c:order val="2"/>
          <c:tx>
            <c:strRef>
              <c:f>'NIS Child'!$D$64</c:f>
              <c:strCache>
                <c:ptCount val="1"/>
                <c:pt idx="0">
                  <c:v>4:3:1:3†:3:1:4 series*</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'NIS Child'!$A$65:$A$74</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'NIS Child'!$D$65:$D$74</c:f>
              <c:numCache>
                <c:formatCode>0.0%</c:formatCode>
                <c:ptCount val="10"/>
                <c:pt idx="0">
                  <c:v>0.66</c:v>
                </c:pt>
                <c:pt idx="1">
                  <c:v>0.67700000000000005</c:v>
                </c:pt>
                <c:pt idx="2">
                  <c:v>0.67100000000000004</c:v>
                </c:pt>
                <c:pt idx="3">
                  <c:v>0.66500000000000004</c:v>
                </c:pt>
                <c:pt idx="4">
                  <c:v>0.70099999999999996</c:v>
                </c:pt>
                <c:pt idx="5">
                  <c:v>0.64900000000000002</c:v>
                </c:pt>
                <c:pt idx="6">
                  <c:v>0.68500000000000005</c:v>
                </c:pt>
                <c:pt idx="7">
                  <c:v>0.60599999999999998</c:v>
                </c:pt>
                <c:pt idx="8">
                  <c:v>0.68500000000000005</c:v>
                </c:pt>
                <c:pt idx="9">
                  <c:v>0.62</c:v>
                </c:pt>
              </c:numCache>
            </c:numRef>
          </c:val>
          <c:extLst>
            <c:ext xmlns:c16="http://schemas.microsoft.com/office/drawing/2014/chart" uri="{C3380CC4-5D6E-409C-BE32-E72D297353CC}">
              <c16:uniqueId val="{00000002-050A-4AD3-9A04-DC4F42C83638}"/>
            </c:ext>
          </c:extLst>
        </c:ser>
        <c:dLbls>
          <c:dLblPos val="outEnd"/>
          <c:showLegendKey val="0"/>
          <c:showVal val="1"/>
          <c:showCatName val="0"/>
          <c:showSerName val="0"/>
          <c:showPercent val="0"/>
          <c:showBubbleSize val="0"/>
        </c:dLbls>
        <c:gapWidth val="219"/>
        <c:overlap val="-27"/>
        <c:axId val="1847227743"/>
        <c:axId val="1847212863"/>
      </c:barChart>
      <c:catAx>
        <c:axId val="1847227743"/>
        <c:scaling>
          <c:orientation val="minMax"/>
        </c:scaling>
        <c:delete val="0"/>
        <c:axPos val="b"/>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Birth</a:t>
                </a:r>
                <a:r>
                  <a:rPr lang="en-US" b="1" baseline="0"/>
                  <a:t> Year</a:t>
                </a:r>
                <a:endParaRPr lang="en-US" b="1"/>
              </a:p>
            </c:rich>
          </c:tx>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7212863"/>
        <c:crosses val="autoZero"/>
        <c:auto val="1"/>
        <c:lblAlgn val="ctr"/>
        <c:lblOffset val="100"/>
        <c:noMultiLvlLbl val="0"/>
      </c:catAx>
      <c:valAx>
        <c:axId val="1847212863"/>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Vaccine</a:t>
                </a:r>
                <a:r>
                  <a:rPr lang="en-US" b="1" baseline="0"/>
                  <a:t> coverage percenatge</a:t>
                </a:r>
                <a:endParaRPr lang="en-US" b="1"/>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72277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24682729454218"/>
          <c:y val="0.16595078299776286"/>
          <c:w val="0.87892531597187085"/>
          <c:h val="0.59566700135637396"/>
        </c:manualLayout>
      </c:layout>
      <c:barChart>
        <c:barDir val="col"/>
        <c:grouping val="clustered"/>
        <c:varyColors val="0"/>
        <c:ser>
          <c:idx val="0"/>
          <c:order val="0"/>
          <c:tx>
            <c:strRef>
              <c:f>'NIS Teen'!$B$35</c:f>
              <c:strCache>
                <c:ptCount val="1"/>
                <c:pt idx="0">
                  <c:v>≥1 doses of TDap</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'NIS Teen'!$A$36:$A$45</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'NIS Teen'!$B$36:$B$45</c:f>
              <c:numCache>
                <c:formatCode>0.0%</c:formatCode>
                <c:ptCount val="10"/>
                <c:pt idx="0">
                  <c:v>0.86399999999999999</c:v>
                </c:pt>
                <c:pt idx="1">
                  <c:v>0.88</c:v>
                </c:pt>
                <c:pt idx="2">
                  <c:v>0.88700000000000001</c:v>
                </c:pt>
                <c:pt idx="3">
                  <c:v>0.88900000000000001</c:v>
                </c:pt>
                <c:pt idx="4">
                  <c:v>0.90200000000000002</c:v>
                </c:pt>
                <c:pt idx="5">
                  <c:v>0.90100000000000002</c:v>
                </c:pt>
                <c:pt idx="6">
                  <c:v>0.89600000000000002</c:v>
                </c:pt>
                <c:pt idx="7">
                  <c:v>0.89900000000000002</c:v>
                </c:pt>
                <c:pt idx="8">
                  <c:v>0.89</c:v>
                </c:pt>
                <c:pt idx="9">
                  <c:v>0.91300000000000003</c:v>
                </c:pt>
              </c:numCache>
            </c:numRef>
          </c:val>
          <c:extLst>
            <c:ext xmlns:c16="http://schemas.microsoft.com/office/drawing/2014/chart" uri="{C3380CC4-5D6E-409C-BE32-E72D297353CC}">
              <c16:uniqueId val="{00000000-798C-4E89-AC5C-B1E3865F885E}"/>
            </c:ext>
          </c:extLst>
        </c:ser>
        <c:ser>
          <c:idx val="1"/>
          <c:order val="1"/>
          <c:tx>
            <c:strRef>
              <c:f>'NIS Teen'!$C$35</c:f>
              <c:strCache>
                <c:ptCount val="1"/>
                <c:pt idx="0">
                  <c:v>≥2 dose of MMR</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'NIS Teen'!$A$36:$A$45</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'NIS Teen'!$C$36:$C$45</c:f>
              <c:numCache>
                <c:formatCode>0.0%</c:formatCode>
                <c:ptCount val="10"/>
                <c:pt idx="0">
                  <c:v>0.90700000000000003</c:v>
                </c:pt>
                <c:pt idx="1">
                  <c:v>0.90900000000000003</c:v>
                </c:pt>
                <c:pt idx="2">
                  <c:v>0.92100000000000004</c:v>
                </c:pt>
                <c:pt idx="3">
                  <c:v>0.91900000000000004</c:v>
                </c:pt>
                <c:pt idx="4">
                  <c:v>0.91900000000000004</c:v>
                </c:pt>
                <c:pt idx="5">
                  <c:v>0.92400000000000004</c:v>
                </c:pt>
                <c:pt idx="6">
                  <c:v>0.92200000000000004</c:v>
                </c:pt>
                <c:pt idx="7">
                  <c:v>0.91200000000000003</c:v>
                </c:pt>
                <c:pt idx="8">
                  <c:v>0.91300000000000003</c:v>
                </c:pt>
                <c:pt idx="9">
                  <c:v>0.92600000000000005</c:v>
                </c:pt>
              </c:numCache>
            </c:numRef>
          </c:val>
          <c:extLst>
            <c:ext xmlns:c16="http://schemas.microsoft.com/office/drawing/2014/chart" uri="{C3380CC4-5D6E-409C-BE32-E72D297353CC}">
              <c16:uniqueId val="{00000001-798C-4E89-AC5C-B1E3865F885E}"/>
            </c:ext>
          </c:extLst>
        </c:ser>
        <c:ser>
          <c:idx val="2"/>
          <c:order val="2"/>
          <c:tx>
            <c:strRef>
              <c:f>'NIS Teen'!$D$35</c:f>
              <c:strCache>
                <c:ptCount val="1"/>
                <c:pt idx="0">
                  <c:v>Meningococcal</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'NIS Teen'!$A$36:$A$45</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'NIS Teen'!$D$36:$D$45</c:f>
              <c:numCache>
                <c:formatCode>0.0%</c:formatCode>
                <c:ptCount val="10"/>
                <c:pt idx="0">
                  <c:v>0.81299999999999994</c:v>
                </c:pt>
                <c:pt idx="1">
                  <c:v>0.82199999999999995</c:v>
                </c:pt>
                <c:pt idx="2">
                  <c:v>0.85099999999999998</c:v>
                </c:pt>
                <c:pt idx="3">
                  <c:v>0.86599999999999999</c:v>
                </c:pt>
                <c:pt idx="4">
                  <c:v>0.88900000000000001</c:v>
                </c:pt>
                <c:pt idx="5">
                  <c:v>0.89300000000000002</c:v>
                </c:pt>
                <c:pt idx="6">
                  <c:v>0.89</c:v>
                </c:pt>
                <c:pt idx="7">
                  <c:v>0.88600000000000001</c:v>
                </c:pt>
                <c:pt idx="8">
                  <c:v>0.88400000000000001</c:v>
                </c:pt>
                <c:pt idx="9">
                  <c:v>0.90100000000000002</c:v>
                </c:pt>
              </c:numCache>
            </c:numRef>
          </c:val>
          <c:extLst>
            <c:ext xmlns:c16="http://schemas.microsoft.com/office/drawing/2014/chart" uri="{C3380CC4-5D6E-409C-BE32-E72D297353CC}">
              <c16:uniqueId val="{00000002-798C-4E89-AC5C-B1E3865F885E}"/>
            </c:ext>
          </c:extLst>
        </c:ser>
        <c:dLbls>
          <c:dLblPos val="outEnd"/>
          <c:showLegendKey val="0"/>
          <c:showVal val="1"/>
          <c:showCatName val="0"/>
          <c:showSerName val="0"/>
          <c:showPercent val="0"/>
          <c:showBubbleSize val="0"/>
        </c:dLbls>
        <c:gapWidth val="219"/>
        <c:overlap val="-27"/>
        <c:axId val="485478224"/>
        <c:axId val="485475824"/>
      </c:barChart>
      <c:catAx>
        <c:axId val="485478224"/>
        <c:scaling>
          <c:orientation val="minMax"/>
        </c:scaling>
        <c:delete val="0"/>
        <c:axPos val="b"/>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Birth Year</a:t>
                </a:r>
              </a:p>
            </c:rich>
          </c:tx>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5475824"/>
        <c:crosses val="autoZero"/>
        <c:auto val="1"/>
        <c:lblAlgn val="ctr"/>
        <c:lblOffset val="100"/>
        <c:noMultiLvlLbl val="0"/>
      </c:catAx>
      <c:valAx>
        <c:axId val="485475824"/>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Vaccine coverage percentage</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5478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'NIS Teen'!$B$59</c:f>
              <c:strCache>
                <c:ptCount val="1"/>
                <c:pt idx="0">
                  <c:v>≥1 doses of Tdap</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'NIS Teen'!$A$60:$A$69</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'NIS Teen'!$B$60:$B$69</c:f>
              <c:numCache>
                <c:formatCode>0.0%</c:formatCode>
                <c:ptCount val="10"/>
                <c:pt idx="0">
                  <c:v>0.85099999999999998</c:v>
                </c:pt>
                <c:pt idx="1">
                  <c:v>0.85</c:v>
                </c:pt>
                <c:pt idx="2">
                  <c:v>0.83199999999999996</c:v>
                </c:pt>
                <c:pt idx="3">
                  <c:v>0.83399999999999996</c:v>
                </c:pt>
                <c:pt idx="4">
                  <c:v>0.84799999999999998</c:v>
                </c:pt>
                <c:pt idx="5">
                  <c:v>0.84</c:v>
                </c:pt>
                <c:pt idx="6">
                  <c:v>0.871</c:v>
                </c:pt>
                <c:pt idx="7">
                  <c:v>0.85</c:v>
                </c:pt>
                <c:pt idx="8">
                  <c:v>0.82899999999999996</c:v>
                </c:pt>
                <c:pt idx="9">
                  <c:v>0.84499999999999997</c:v>
                </c:pt>
              </c:numCache>
            </c:numRef>
          </c:val>
          <c:extLst>
            <c:ext xmlns:c16="http://schemas.microsoft.com/office/drawing/2014/chart" uri="{C3380CC4-5D6E-409C-BE32-E72D297353CC}">
              <c16:uniqueId val="{00000000-B923-4C24-AFBB-9B03786C15BE}"/>
            </c:ext>
          </c:extLst>
        </c:ser>
        <c:ser>
          <c:idx val="1"/>
          <c:order val="1"/>
          <c:tx>
            <c:strRef>
              <c:f>'NIS Teen'!$C$59</c:f>
              <c:strCache>
                <c:ptCount val="1"/>
                <c:pt idx="0">
                  <c:v>≥2 dose of MMR</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'NIS Teen'!$A$60:$A$69</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'NIS Teen'!$C$60:$C$69</c:f>
              <c:numCache>
                <c:formatCode>0.0%</c:formatCode>
                <c:ptCount val="10"/>
                <c:pt idx="0">
                  <c:v>0.84699999999999998</c:v>
                </c:pt>
                <c:pt idx="1">
                  <c:v>0.83499999999999996</c:v>
                </c:pt>
                <c:pt idx="2">
                  <c:v>0.84699999999999998</c:v>
                </c:pt>
                <c:pt idx="3">
                  <c:v>0.83099999999999996</c:v>
                </c:pt>
                <c:pt idx="4">
                  <c:v>0.84199999999999997</c:v>
                </c:pt>
                <c:pt idx="5">
                  <c:v>0.85899999999999999</c:v>
                </c:pt>
                <c:pt idx="6">
                  <c:v>0.84099999999999997</c:v>
                </c:pt>
                <c:pt idx="7">
                  <c:v>0.80900000000000005</c:v>
                </c:pt>
                <c:pt idx="8">
                  <c:v>0.85</c:v>
                </c:pt>
                <c:pt idx="9">
                  <c:v>0.85299999999999998</c:v>
                </c:pt>
              </c:numCache>
            </c:numRef>
          </c:val>
          <c:extLst>
            <c:ext xmlns:c16="http://schemas.microsoft.com/office/drawing/2014/chart" uri="{C3380CC4-5D6E-409C-BE32-E72D297353CC}">
              <c16:uniqueId val="{00000001-B923-4C24-AFBB-9B03786C15BE}"/>
            </c:ext>
          </c:extLst>
        </c:ser>
        <c:ser>
          <c:idx val="2"/>
          <c:order val="2"/>
          <c:tx>
            <c:strRef>
              <c:f>'NIS Teen'!$D$59</c:f>
              <c:strCache>
                <c:ptCount val="1"/>
                <c:pt idx="0">
                  <c:v>Meningococcal</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'NIS Teen'!$A$60:$A$69</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'NIS Teen'!$D$60:$D$69</c:f>
              <c:numCache>
                <c:formatCode>0.0%</c:formatCode>
                <c:ptCount val="10"/>
                <c:pt idx="0">
                  <c:v>0.89600000000000002</c:v>
                </c:pt>
                <c:pt idx="1">
                  <c:v>0.85499999999999998</c:v>
                </c:pt>
                <c:pt idx="2">
                  <c:v>0.85099999999999998</c:v>
                </c:pt>
                <c:pt idx="3">
                  <c:v>0.86699999999999999</c:v>
                </c:pt>
                <c:pt idx="4">
                  <c:v>0.85899999999999999</c:v>
                </c:pt>
                <c:pt idx="5">
                  <c:v>0.91200000000000003</c:v>
                </c:pt>
                <c:pt idx="6">
                  <c:v>0.9</c:v>
                </c:pt>
                <c:pt idx="7">
                  <c:v>0.86499999999999999</c:v>
                </c:pt>
                <c:pt idx="8">
                  <c:v>0.85499999999999998</c:v>
                </c:pt>
                <c:pt idx="9">
                  <c:v>0.87</c:v>
                </c:pt>
              </c:numCache>
            </c:numRef>
          </c:val>
          <c:extLst>
            <c:ext xmlns:c16="http://schemas.microsoft.com/office/drawing/2014/chart" uri="{C3380CC4-5D6E-409C-BE32-E72D297353CC}">
              <c16:uniqueId val="{00000002-B923-4C24-AFBB-9B03786C15BE}"/>
            </c:ext>
          </c:extLst>
        </c:ser>
        <c:dLbls>
          <c:dLblPos val="outEnd"/>
          <c:showLegendKey val="0"/>
          <c:showVal val="1"/>
          <c:showCatName val="0"/>
          <c:showSerName val="0"/>
          <c:showPercent val="0"/>
          <c:showBubbleSize val="0"/>
        </c:dLbls>
        <c:gapWidth val="219"/>
        <c:overlap val="-27"/>
        <c:axId val="1847255103"/>
        <c:axId val="1847265663"/>
      </c:barChart>
      <c:catAx>
        <c:axId val="1847255103"/>
        <c:scaling>
          <c:orientation val="minMax"/>
        </c:scaling>
        <c:delete val="0"/>
        <c:axPos val="b"/>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Birth</a:t>
                </a:r>
                <a:r>
                  <a:rPr lang="en-US" b="1" baseline="0"/>
                  <a:t> Year</a:t>
                </a:r>
                <a:endParaRPr lang="en-US" b="1"/>
              </a:p>
            </c:rich>
          </c:tx>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7265663"/>
        <c:crosses val="autoZero"/>
        <c:auto val="1"/>
        <c:lblAlgn val="ctr"/>
        <c:lblOffset val="100"/>
        <c:noMultiLvlLbl val="0"/>
      </c:catAx>
      <c:valAx>
        <c:axId val="1847265663"/>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Vaccine</a:t>
                </a:r>
                <a:r>
                  <a:rPr lang="en-US" b="1" baseline="0"/>
                  <a:t> coverage percentage</a:t>
                </a:r>
                <a:endParaRPr lang="en-US" b="1"/>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7255103"/>
        <c:crosses val="autoZero"/>
        <c:crossBetween val="between"/>
      </c:valAx>
      <c:spPr>
        <a:noFill/>
        <a:ln>
          <a:noFill/>
        </a:ln>
        <a:effectLst/>
      </c:spPr>
    </c:plotArea>
    <c:legend>
      <c:legendPos val="b"/>
      <c:layout>
        <c:manualLayout>
          <c:xMode val="edge"/>
          <c:yMode val="edge"/>
          <c:x val="0.26728161777060233"/>
          <c:y val="0.85334229979189657"/>
          <c:w val="0.45450317909193028"/>
          <c:h val="8.015729701668269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sz="1400" dirty="0"/>
              <a:t>Yearly Comparison of the Number </a:t>
            </a:r>
            <a:r>
              <a:rPr lang="en-US" sz="1400" b="1" i="0" u="none" strike="noStrike" kern="1200" baseline="0" dirty="0">
                <a:solidFill>
                  <a:sysClr val="windowText" lastClr="000000"/>
                </a:solidFill>
              </a:rPr>
              <a:t>of Forms for Conscientious Exemptions Mailed Out</a:t>
            </a:r>
            <a:r>
              <a:rPr lang="en-US" sz="1400" dirty="0"/>
              <a:t>, 2024 - </a:t>
            </a:r>
            <a:r>
              <a:rPr lang="en-US" sz="1400" b="1" i="0" u="none" strike="noStrike" kern="1200" baseline="0" dirty="0">
                <a:solidFill>
                  <a:sysClr val="windowText" lastClr="000000"/>
                </a:solidFill>
                <a:latin typeface="+mn-lt"/>
                <a:ea typeface="+mn-ea"/>
                <a:cs typeface="+mn-cs"/>
              </a:rPr>
              <a:t>2026</a:t>
            </a:r>
            <a:endParaRPr lang="en-US" sz="1400" dirty="0"/>
          </a:p>
        </c:rich>
      </c:tx>
      <c:layout>
        <c:manualLayout>
          <c:xMode val="edge"/>
          <c:yMode val="edge"/>
          <c:x val="0.14842767295597484"/>
          <c:y val="2.0134228187919462E-2"/>
        </c:manualLayout>
      </c:layout>
      <c:overlay val="0"/>
    </c:title>
    <c:autoTitleDeleted val="0"/>
    <c:plotArea>
      <c:layout>
        <c:manualLayout>
          <c:layoutTarget val="inner"/>
          <c:xMode val="edge"/>
          <c:yMode val="edge"/>
          <c:x val="0.10440251572327044"/>
          <c:y val="0.12527964205816555"/>
          <c:w val="0.88805031446540883"/>
          <c:h val="0.71588366890380317"/>
        </c:manualLayout>
      </c:layout>
      <c:lineChart>
        <c:grouping val="standard"/>
        <c:varyColors val="0"/>
        <c:ser>
          <c:idx val="11"/>
          <c:order val="0"/>
          <c:tx>
            <c:strRef>
              <c:f>Sheet1!$A$15</c:f>
              <c:strCache>
                <c:ptCount val="1"/>
                <c:pt idx="0">
                  <c:v>2024</c:v>
                </c:pt>
              </c:strCache>
            </c:strRef>
          </c:tx>
          <c:cat>
            <c:strRef>
              <c:f>Sheet1!$B$1:$M$1</c:f>
              <c:strCache>
                <c:ptCount val="12"/>
                <c:pt idx="0">
                  <c:v>Jan</c:v>
                </c:pt>
                <c:pt idx="1">
                  <c:v>Feb</c:v>
                </c:pt>
                <c:pt idx="2">
                  <c:v>Mar</c:v>
                </c:pt>
                <c:pt idx="3">
                  <c:v>April</c:v>
                </c:pt>
                <c:pt idx="4">
                  <c:v>May</c:v>
                </c:pt>
                <c:pt idx="5">
                  <c:v>June</c:v>
                </c:pt>
                <c:pt idx="6">
                  <c:v>July</c:v>
                </c:pt>
                <c:pt idx="7">
                  <c:v>Aug</c:v>
                </c:pt>
                <c:pt idx="8">
                  <c:v>Sep</c:v>
                </c:pt>
                <c:pt idx="9">
                  <c:v>Oct</c:v>
                </c:pt>
                <c:pt idx="10">
                  <c:v>Nov</c:v>
                </c:pt>
                <c:pt idx="11">
                  <c:v>Dec</c:v>
                </c:pt>
              </c:strCache>
            </c:strRef>
          </c:cat>
          <c:val>
            <c:numRef>
              <c:f>Sheet1!$B$15:$M$15</c:f>
              <c:numCache>
                <c:formatCode>#,##0</c:formatCode>
                <c:ptCount val="12"/>
                <c:pt idx="0">
                  <c:v>20589</c:v>
                </c:pt>
                <c:pt idx="1">
                  <c:v>19358</c:v>
                </c:pt>
                <c:pt idx="2">
                  <c:v>18787</c:v>
                </c:pt>
                <c:pt idx="3">
                  <c:v>30367</c:v>
                </c:pt>
                <c:pt idx="4">
                  <c:v>29764</c:v>
                </c:pt>
                <c:pt idx="5">
                  <c:v>25001</c:v>
                </c:pt>
                <c:pt idx="6">
                  <c:v>60569</c:v>
                </c:pt>
                <c:pt idx="7">
                  <c:v>75674</c:v>
                </c:pt>
                <c:pt idx="8">
                  <c:v>27742</c:v>
                </c:pt>
                <c:pt idx="9">
                  <c:v>24217</c:v>
                </c:pt>
                <c:pt idx="10">
                  <c:v>15401</c:v>
                </c:pt>
                <c:pt idx="11">
                  <c:v>15283</c:v>
                </c:pt>
              </c:numCache>
            </c:numRef>
          </c:val>
          <c:smooth val="0"/>
          <c:extLst>
            <c:ext xmlns:c16="http://schemas.microsoft.com/office/drawing/2014/chart" uri="{C3380CC4-5D6E-409C-BE32-E72D297353CC}">
              <c16:uniqueId val="{0000000B-1E89-41A8-9D2E-861490B4B4CD}"/>
            </c:ext>
          </c:extLst>
        </c:ser>
        <c:ser>
          <c:idx val="12"/>
          <c:order val="1"/>
          <c:tx>
            <c:strRef>
              <c:f>Sheet1!$A$16</c:f>
              <c:strCache>
                <c:ptCount val="1"/>
                <c:pt idx="0">
                  <c:v>2025</c:v>
                </c:pt>
              </c:strCache>
            </c:strRef>
          </c:tx>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Sheet1!$B$1:$M$1</c:f>
              <c:strCache>
                <c:ptCount val="12"/>
                <c:pt idx="0">
                  <c:v>Jan</c:v>
                </c:pt>
                <c:pt idx="1">
                  <c:v>Feb</c:v>
                </c:pt>
                <c:pt idx="2">
                  <c:v>Mar</c:v>
                </c:pt>
                <c:pt idx="3">
                  <c:v>April</c:v>
                </c:pt>
                <c:pt idx="4">
                  <c:v>May</c:v>
                </c:pt>
                <c:pt idx="5">
                  <c:v>June</c:v>
                </c:pt>
                <c:pt idx="6">
                  <c:v>July</c:v>
                </c:pt>
                <c:pt idx="7">
                  <c:v>Aug</c:v>
                </c:pt>
                <c:pt idx="8">
                  <c:v>Sep</c:v>
                </c:pt>
                <c:pt idx="9">
                  <c:v>Oct</c:v>
                </c:pt>
                <c:pt idx="10">
                  <c:v>Nov</c:v>
                </c:pt>
                <c:pt idx="11">
                  <c:v>Dec</c:v>
                </c:pt>
              </c:strCache>
            </c:strRef>
          </c:cat>
          <c:val>
            <c:numRef>
              <c:f>Sheet1!$B$16:$M$16</c:f>
              <c:numCache>
                <c:formatCode>#,##0</c:formatCode>
                <c:ptCount val="12"/>
                <c:pt idx="0">
                  <c:v>25180</c:v>
                </c:pt>
                <c:pt idx="1">
                  <c:v>23453</c:v>
                </c:pt>
                <c:pt idx="2">
                  <c:v>27231</c:v>
                </c:pt>
                <c:pt idx="3">
                  <c:v>36869</c:v>
                </c:pt>
                <c:pt idx="4">
                  <c:v>34020</c:v>
                </c:pt>
                <c:pt idx="5">
                  <c:v>34354</c:v>
                </c:pt>
                <c:pt idx="6">
                  <c:v>67514</c:v>
                </c:pt>
                <c:pt idx="7">
                  <c:v>84057</c:v>
                </c:pt>
                <c:pt idx="8">
                  <c:v>9628</c:v>
                </c:pt>
                <c:pt idx="9">
                  <c:v>7717</c:v>
                </c:pt>
                <c:pt idx="10">
                  <c:v>3405</c:v>
                </c:pt>
                <c:pt idx="11">
                  <c:v>3854</c:v>
                </c:pt>
              </c:numCache>
            </c:numRef>
          </c:val>
          <c:smooth val="0"/>
          <c:extLst>
            <c:ext xmlns:c16="http://schemas.microsoft.com/office/drawing/2014/chart" uri="{C3380CC4-5D6E-409C-BE32-E72D297353CC}">
              <c16:uniqueId val="{0000000C-1E89-41A8-9D2E-861490B4B4CD}"/>
            </c:ext>
          </c:extLst>
        </c:ser>
        <c:ser>
          <c:idx val="13"/>
          <c:order val="2"/>
          <c:tx>
            <c:strRef>
              <c:f>Sheet1!$A$17</c:f>
              <c:strCache>
                <c:ptCount val="1"/>
                <c:pt idx="0">
                  <c:v>2026</c:v>
                </c:pt>
              </c:strCache>
            </c:strRef>
          </c:tx>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Sheet1!$B$1:$M$1</c:f>
              <c:strCache>
                <c:ptCount val="12"/>
                <c:pt idx="0">
                  <c:v>Jan</c:v>
                </c:pt>
                <c:pt idx="1">
                  <c:v>Feb</c:v>
                </c:pt>
                <c:pt idx="2">
                  <c:v>Mar</c:v>
                </c:pt>
                <c:pt idx="3">
                  <c:v>April</c:v>
                </c:pt>
                <c:pt idx="4">
                  <c:v>May</c:v>
                </c:pt>
                <c:pt idx="5">
                  <c:v>June</c:v>
                </c:pt>
                <c:pt idx="6">
                  <c:v>July</c:v>
                </c:pt>
                <c:pt idx="7">
                  <c:v>Aug</c:v>
                </c:pt>
                <c:pt idx="8">
                  <c:v>Sep</c:v>
                </c:pt>
                <c:pt idx="9">
                  <c:v>Oct</c:v>
                </c:pt>
                <c:pt idx="10">
                  <c:v>Nov</c:v>
                </c:pt>
                <c:pt idx="11">
                  <c:v>Dec</c:v>
                </c:pt>
              </c:strCache>
            </c:strRef>
          </c:cat>
          <c:val>
            <c:numRef>
              <c:f>Sheet1!$B$17:$M$17</c:f>
              <c:numCache>
                <c:formatCode>#,##0</c:formatCode>
                <c:ptCount val="12"/>
                <c:pt idx="0">
                  <c:v>5031</c:v>
                </c:pt>
                <c:pt idx="1">
                  <c:v>5158</c:v>
                </c:pt>
                <c:pt idx="2">
                  <c:v>6206</c:v>
                </c:pt>
                <c:pt idx="3">
                  <c:v>8542</c:v>
                </c:pt>
                <c:pt idx="4">
                  <c:v>8514</c:v>
                </c:pt>
                <c:pt idx="5">
                  <c:v>8113</c:v>
                </c:pt>
                <c:pt idx="6">
                  <c:v>18208</c:v>
                </c:pt>
              </c:numCache>
            </c:numRef>
          </c:val>
          <c:smooth val="0"/>
          <c:extLst>
            <c:ext xmlns:c16="http://schemas.microsoft.com/office/drawing/2014/chart" uri="{C3380CC4-5D6E-409C-BE32-E72D297353CC}">
              <c16:uniqueId val="{0000000D-1E89-41A8-9D2E-861490B4B4CD}"/>
            </c:ext>
          </c:extLst>
        </c:ser>
        <c:dLbls>
          <c:showLegendKey val="0"/>
          <c:showVal val="0"/>
          <c:showCatName val="0"/>
          <c:showSerName val="0"/>
          <c:showPercent val="0"/>
          <c:showBubbleSize val="0"/>
        </c:dLbls>
        <c:marker val="1"/>
        <c:smooth val="0"/>
        <c:axId val="155879872"/>
        <c:axId val="155880264"/>
      </c:lineChart>
      <c:catAx>
        <c:axId val="155879872"/>
        <c:scaling>
          <c:orientation val="minMax"/>
        </c:scaling>
        <c:delete val="0"/>
        <c:axPos val="b"/>
        <c:title>
          <c:tx>
            <c:rich>
              <a:bodyPr/>
              <a:lstStyle/>
              <a:p>
                <a:pPr>
                  <a:defRPr/>
                </a:pPr>
                <a:r>
                  <a:rPr lang="en-US"/>
                  <a:t>Month</a:t>
                </a:r>
              </a:p>
            </c:rich>
          </c:tx>
          <c:layout>
            <c:manualLayout>
              <c:xMode val="edge"/>
              <c:yMode val="edge"/>
              <c:x val="0.51698113207547169"/>
              <c:y val="0.90827740492170017"/>
            </c:manualLayout>
          </c:layout>
          <c:overlay val="0"/>
        </c:title>
        <c:numFmt formatCode="General" sourceLinked="1"/>
        <c:majorTickMark val="out"/>
        <c:minorTickMark val="none"/>
        <c:tickLblPos val="nextTo"/>
        <c:txPr>
          <a:bodyPr rot="0" vert="horz"/>
          <a:lstStyle/>
          <a:p>
            <a:pPr>
              <a:defRPr/>
            </a:pPr>
            <a:endParaRPr lang="en-US"/>
          </a:p>
        </c:txPr>
        <c:crossAx val="155880264"/>
        <c:crosses val="autoZero"/>
        <c:auto val="1"/>
        <c:lblAlgn val="ctr"/>
        <c:lblOffset val="100"/>
        <c:tickLblSkip val="1"/>
        <c:tickMarkSkip val="1"/>
        <c:noMultiLvlLbl val="0"/>
      </c:catAx>
      <c:valAx>
        <c:axId val="155880264"/>
        <c:scaling>
          <c:orientation val="minMax"/>
        </c:scaling>
        <c:delete val="0"/>
        <c:axPos val="l"/>
        <c:title>
          <c:tx>
            <c:rich>
              <a:bodyPr/>
              <a:lstStyle/>
              <a:p>
                <a:pPr>
                  <a:defRPr/>
                </a:pPr>
                <a:r>
                  <a:rPr lang="en-US"/>
                  <a:t>Number of Forms Mailed Out</a:t>
                </a:r>
              </a:p>
            </c:rich>
          </c:tx>
          <c:layout>
            <c:manualLayout>
              <c:xMode val="edge"/>
              <c:yMode val="edge"/>
              <c:x val="0"/>
              <c:y val="0.34451901565995524"/>
            </c:manualLayout>
          </c:layout>
          <c:overlay val="0"/>
        </c:title>
        <c:numFmt formatCode="#,##0" sourceLinked="0"/>
        <c:majorTickMark val="out"/>
        <c:minorTickMark val="none"/>
        <c:tickLblPos val="nextTo"/>
        <c:txPr>
          <a:bodyPr rot="0" vert="horz"/>
          <a:lstStyle/>
          <a:p>
            <a:pPr>
              <a:defRPr/>
            </a:pPr>
            <a:endParaRPr lang="en-US"/>
          </a:p>
        </c:txPr>
        <c:crossAx val="155879872"/>
        <c:crosses val="autoZero"/>
        <c:crossBetween val="between"/>
      </c:valAx>
      <c:spPr>
        <a:noFill/>
        <a:ln w="25400">
          <a:noFill/>
        </a:ln>
      </c:spPr>
    </c:plotArea>
    <c:legend>
      <c:legendPos val="b"/>
      <c:layout>
        <c:manualLayout>
          <c:xMode val="edge"/>
          <c:yMode val="edge"/>
          <c:x val="1.2647935676212847E-2"/>
          <c:y val="0.9146311570664899"/>
          <c:w val="0.98646670882645227"/>
          <c:h val="8.5368811657163549E-2"/>
        </c:manualLayout>
      </c:layout>
      <c:overlay val="0"/>
      <c:txPr>
        <a:bodyPr/>
        <a:lstStyle/>
        <a:p>
          <a:pPr>
            <a:defRPr sz="800"/>
          </a:pPr>
          <a:endParaRPr lang="en-US"/>
        </a:p>
      </c:txPr>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Number</a:t>
            </a:r>
            <a:r>
              <a:rPr lang="en-US" baseline="0" dirty="0"/>
              <a:t> of Clicks – Blank Affidavit Form</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Blank Affidavit Form Website Clicks</c:v>
                </c:pt>
              </c:strCache>
            </c:strRef>
          </c:tx>
          <c:spPr>
            <a:ln w="28575" cap="rnd">
              <a:solidFill>
                <a:schemeClr val="accent1"/>
              </a:solidFill>
              <a:round/>
            </a:ln>
            <a:effectLst/>
          </c:spPr>
          <c:marker>
            <c:symbol val="none"/>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September</c:v>
                </c:pt>
                <c:pt idx="1">
                  <c:v>October</c:v>
                </c:pt>
                <c:pt idx="2">
                  <c:v>November</c:v>
                </c:pt>
                <c:pt idx="3">
                  <c:v>December</c:v>
                </c:pt>
                <c:pt idx="4">
                  <c:v>January</c:v>
                </c:pt>
                <c:pt idx="5">
                  <c:v>February</c:v>
                </c:pt>
                <c:pt idx="6">
                  <c:v>March</c:v>
                </c:pt>
                <c:pt idx="7">
                  <c:v>April</c:v>
                </c:pt>
                <c:pt idx="8">
                  <c:v>May</c:v>
                </c:pt>
                <c:pt idx="9">
                  <c:v>June</c:v>
                </c:pt>
                <c:pt idx="10">
                  <c:v>July</c:v>
                </c:pt>
              </c:strCache>
            </c:strRef>
          </c:cat>
          <c:val>
            <c:numRef>
              <c:f>Sheet1!$B$2:$B$12</c:f>
              <c:numCache>
                <c:formatCode>General</c:formatCode>
                <c:ptCount val="11"/>
                <c:pt idx="0">
                  <c:v>18780</c:v>
                </c:pt>
                <c:pt idx="1">
                  <c:v>14458</c:v>
                </c:pt>
                <c:pt idx="2">
                  <c:v>9158</c:v>
                </c:pt>
                <c:pt idx="3">
                  <c:v>8520</c:v>
                </c:pt>
                <c:pt idx="4">
                  <c:v>12616</c:v>
                </c:pt>
                <c:pt idx="5">
                  <c:v>11785</c:v>
                </c:pt>
                <c:pt idx="6">
                  <c:v>13620</c:v>
                </c:pt>
                <c:pt idx="7">
                  <c:v>17382</c:v>
                </c:pt>
                <c:pt idx="8">
                  <c:v>16678</c:v>
                </c:pt>
                <c:pt idx="9">
                  <c:v>14883</c:v>
                </c:pt>
                <c:pt idx="10">
                  <c:v>33800</c:v>
                </c:pt>
              </c:numCache>
            </c:numRef>
          </c:val>
          <c:smooth val="0"/>
          <c:extLst>
            <c:ext xmlns:c16="http://schemas.microsoft.com/office/drawing/2014/chart" uri="{C3380CC4-5D6E-409C-BE32-E72D297353CC}">
              <c16:uniqueId val="{00000000-F3E0-4F02-9E1D-CCB7CD7DAD76}"/>
            </c:ext>
          </c:extLst>
        </c:ser>
        <c:dLbls>
          <c:showLegendKey val="0"/>
          <c:showVal val="0"/>
          <c:showCatName val="0"/>
          <c:showSerName val="0"/>
          <c:showPercent val="0"/>
          <c:showBubbleSize val="0"/>
        </c:dLbls>
        <c:smooth val="0"/>
        <c:axId val="948018368"/>
        <c:axId val="948007808"/>
      </c:lineChart>
      <c:catAx>
        <c:axId val="948018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48007808"/>
        <c:crosses val="autoZero"/>
        <c:auto val="1"/>
        <c:lblAlgn val="ctr"/>
        <c:lblOffset val="100"/>
        <c:noMultiLvlLbl val="0"/>
      </c:catAx>
      <c:valAx>
        <c:axId val="9480078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480183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74BF16-4FB7-44D0-8040-CA4624A61863}"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D0E175-A5CD-4FBA-8A87-06B7EF2FF7E1}" type="slidenum">
              <a:rPr lang="en-US" smtClean="0"/>
              <a:t>‹#›</a:t>
            </a:fld>
            <a:endParaRPr lang="en-US"/>
          </a:p>
        </p:txBody>
      </p:sp>
    </p:spTree>
    <p:extLst>
      <p:ext uri="{BB962C8B-B14F-4D97-AF65-F5344CB8AC3E}">
        <p14:creationId xmlns:p14="http://schemas.microsoft.com/office/powerpoint/2010/main" val="1868988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dshs.texas.gov/sites/default/files/LIDS-Immunizations/pdf/pdf_stock/6-15.pdf"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dshs-imm.specialbee.com/product/texas-minimum-state-vaccine-requirements-for-students-grades-k-12-bilingual-2025-2026-rev-02-25/"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cdc.gov/childvaxview/about/interactive-reports.html"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cdc.gov/teenvaxview/interactive/index.htm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98E15-6E14-1055-28C9-80EA3B4FA6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270BCF-F3AE-84E2-2D36-2587C6BB61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DD8274-5D95-0E86-2F26-9A997DFDAB73}"/>
              </a:ext>
            </a:extLst>
          </p:cNvPr>
          <p:cNvSpPr>
            <a:spLocks noGrp="1"/>
          </p:cNvSpPr>
          <p:nvPr>
            <p:ph type="body" idx="1"/>
          </p:nvPr>
        </p:nvSpPr>
        <p:spPr/>
        <p:txBody>
          <a:bodyPr/>
          <a:lstStyle/>
          <a:p>
            <a:r>
              <a:rPr lang="en-US"/>
              <a:t>Texas Minimum State Vaccine Requirements for Childcare and Pre-k Facilities (2025-26), </a:t>
            </a:r>
            <a:r>
              <a:rPr lang="en-US">
                <a:hlinkClick r:id="rId3"/>
              </a:rPr>
              <a:t>https://www.dshs.texas.gov/sites/default/files/LIDS-Immunizations/pdf/pdf_stock/6-15.pdf</a:t>
            </a:r>
            <a:r>
              <a:rPr lang="en-US"/>
              <a:t> </a:t>
            </a:r>
          </a:p>
          <a:p>
            <a:r>
              <a:rPr lang="en-US"/>
              <a:t>Texas Minimum State Vaccine Requirements for Students Grades K-12 (Bilingual) 2026-2027 Rev: 02/26, </a:t>
            </a:r>
            <a:r>
              <a:rPr lang="en-US">
                <a:hlinkClick r:id="rId4"/>
              </a:rPr>
              <a:t>https://dshs-imm.specialbee.com/product/texas-minimum-state-vaccine-requirements-for-students-grades-k-12-bilingual-2025-2026-rev-02-25/</a:t>
            </a:r>
            <a:r>
              <a:rPr lang="en-US"/>
              <a:t> </a:t>
            </a:r>
            <a:endParaRPr lang="en-US">
              <a:ea typeface="Calibri"/>
              <a:cs typeface="Calibri"/>
            </a:endParaRPr>
          </a:p>
        </p:txBody>
      </p:sp>
      <p:sp>
        <p:nvSpPr>
          <p:cNvPr id="4" name="Slide Number Placeholder 3">
            <a:extLst>
              <a:ext uri="{FF2B5EF4-FFF2-40B4-BE49-F238E27FC236}">
                <a16:creationId xmlns:a16="http://schemas.microsoft.com/office/drawing/2014/main" id="{369ED2C0-EB2C-A536-905C-6982050EEF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05FCF9-4CBD-42CE-9A32-F4E074D829E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1286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11AEE-9CEB-A929-4E04-DE88627F68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E1CF8E-AE61-F53B-A1C4-993D44D5F1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9EAC00-FB7F-45F1-13C5-B3C0B2878CD0}"/>
              </a:ext>
            </a:extLst>
          </p:cNvPr>
          <p:cNvSpPr>
            <a:spLocks noGrp="1"/>
          </p:cNvSpPr>
          <p:nvPr>
            <p:ph type="body" idx="1"/>
          </p:nvPr>
        </p:nvSpPr>
        <p:spPr/>
        <p:txBody>
          <a:bodyPr/>
          <a:lstStyle/>
          <a:p>
            <a:r>
              <a:rPr lang="en-US" dirty="0"/>
              <a:t>This is a 10-year trend of 3 vaccines of interest… with recent increases in pertussis cases, DTaP; with recent outbreaks of measles, MMR; and the 7-series is a state-wide goal for kids entering kindergarten.</a:t>
            </a:r>
          </a:p>
          <a:p>
            <a:r>
              <a:rPr lang="en-US" dirty="0"/>
              <a:t>The top graph is US data; the bottom graph is Texas only data. More often than not, Texas trails the US average.</a:t>
            </a:r>
          </a:p>
          <a:p>
            <a:r>
              <a:rPr lang="en-US" dirty="0"/>
              <a:t>Child Vax View Data: </a:t>
            </a:r>
            <a:r>
              <a:rPr lang="en-US" dirty="0">
                <a:hlinkClick r:id="rId3"/>
              </a:rPr>
              <a:t>Vaccination Coverage among Young Children (0 – 35 Months) | </a:t>
            </a:r>
            <a:r>
              <a:rPr lang="en-US" dirty="0" err="1">
                <a:hlinkClick r:id="rId3"/>
              </a:rPr>
              <a:t>ChildVaxView</a:t>
            </a:r>
            <a:r>
              <a:rPr lang="en-US" dirty="0">
                <a:hlinkClick r:id="rId3"/>
              </a:rPr>
              <a:t> | CDC</a:t>
            </a:r>
            <a:endParaRPr lang="en-US" dirty="0"/>
          </a:p>
        </p:txBody>
      </p:sp>
      <p:sp>
        <p:nvSpPr>
          <p:cNvPr id="4" name="Slide Number Placeholder 3">
            <a:extLst>
              <a:ext uri="{FF2B5EF4-FFF2-40B4-BE49-F238E27FC236}">
                <a16:creationId xmlns:a16="http://schemas.microsoft.com/office/drawing/2014/main" id="{7159EBDE-8301-954D-8775-1C8BFF94B1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7440BF-88FE-47D5-8E97-F662FDE5800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8173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table shows the most recent results of the NIS-child. The first column of data is the US percentage (current data). The second column is the Texas data from the year before. The third column is the current Texas data. The last column is the difference between the Texas data, i.e., did the vaccination rate increase or decrease from the previous report. Red text indicates a decrease, and green text indicates an increase. </a:t>
            </a:r>
          </a:p>
        </p:txBody>
      </p:sp>
      <p:sp>
        <p:nvSpPr>
          <p:cNvPr id="4" name="Slide Number Placeholder 3"/>
          <p:cNvSpPr>
            <a:spLocks noGrp="1"/>
          </p:cNvSpPr>
          <p:nvPr>
            <p:ph type="sldNum" sz="quarter" idx="5"/>
          </p:nvPr>
        </p:nvSpPr>
        <p:spPr/>
        <p:txBody>
          <a:bodyPr/>
          <a:lstStyle/>
          <a:p>
            <a:fld id="{F7D0E175-A5CD-4FBA-8A87-06B7EF2FF7E1}" type="slidenum">
              <a:rPr lang="en-US" smtClean="0"/>
              <a:t>4</a:t>
            </a:fld>
            <a:endParaRPr lang="en-US"/>
          </a:p>
        </p:txBody>
      </p:sp>
    </p:spTree>
    <p:extLst>
      <p:ext uri="{BB962C8B-B14F-4D97-AF65-F5344CB8AC3E}">
        <p14:creationId xmlns:p14="http://schemas.microsoft.com/office/powerpoint/2010/main" val="1551017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C28AE-5FE8-DF22-2FE5-4B12FD17A8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EE4051-6947-18E0-779E-A39DA98EB0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D5AA29-CB96-F640-B171-B866084473C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Like with NIS-Child, this 10-year summary for NIS-Teen focuses on vaccines of interest…… with recent increases in pertussis cases, Tdap; with recent outbreaks of measles, MMR; and meningococcal due to severity cases and increase exposure risk as kids enter congregate settings like college.</a:t>
            </a:r>
          </a:p>
          <a:p>
            <a:endParaRPr lang="en-US" dirty="0"/>
          </a:p>
          <a:p>
            <a:r>
              <a:rPr lang="en-US" dirty="0"/>
              <a:t>Teen </a:t>
            </a:r>
            <a:r>
              <a:rPr lang="en-US" dirty="0" err="1"/>
              <a:t>VaxView</a:t>
            </a:r>
            <a:r>
              <a:rPr lang="en-US" dirty="0"/>
              <a:t> data: </a:t>
            </a:r>
            <a:r>
              <a:rPr lang="en-US" dirty="0">
                <a:hlinkClick r:id="rId3"/>
              </a:rPr>
              <a:t>Vaccination Coverage among Adolescents (13 – 17 Years) | </a:t>
            </a:r>
            <a:r>
              <a:rPr lang="en-US" dirty="0" err="1">
                <a:hlinkClick r:id="rId3"/>
              </a:rPr>
              <a:t>TeenVaxView</a:t>
            </a:r>
            <a:r>
              <a:rPr lang="en-US" dirty="0">
                <a:hlinkClick r:id="rId3"/>
              </a:rPr>
              <a:t> | CDC</a:t>
            </a:r>
            <a:endParaRPr lang="en-US" dirty="0"/>
          </a:p>
        </p:txBody>
      </p:sp>
      <p:sp>
        <p:nvSpPr>
          <p:cNvPr id="4" name="Slide Number Placeholder 3">
            <a:extLst>
              <a:ext uri="{FF2B5EF4-FFF2-40B4-BE49-F238E27FC236}">
                <a16:creationId xmlns:a16="http://schemas.microsoft.com/office/drawing/2014/main" id="{EAD850A5-8BD2-C7BE-7524-AB2BC8B000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7440BF-88FE-47D5-8E97-F662FDE5800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0739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table shows the most recent results of </a:t>
            </a:r>
            <a:r>
              <a:rPr lang="en-US"/>
              <a:t>the NIS-teen. </a:t>
            </a:r>
            <a:r>
              <a:rPr lang="en-US" dirty="0"/>
              <a:t>The first column of data is the US percentage (current data). The second column is the Texas data from the year before. The third column is the current Texas data. The last column is the difference between the Texas data, i.e., did the vaccination rate increase or decrease from the previous report. Red text indicates a decrease, and green text indicates an increase. </a:t>
            </a:r>
          </a:p>
          <a:p>
            <a:endParaRPr lang="en-US" dirty="0"/>
          </a:p>
        </p:txBody>
      </p:sp>
      <p:sp>
        <p:nvSpPr>
          <p:cNvPr id="4" name="Slide Number Placeholder 3"/>
          <p:cNvSpPr>
            <a:spLocks noGrp="1"/>
          </p:cNvSpPr>
          <p:nvPr>
            <p:ph type="sldNum" sz="quarter" idx="5"/>
          </p:nvPr>
        </p:nvSpPr>
        <p:spPr/>
        <p:txBody>
          <a:bodyPr/>
          <a:lstStyle/>
          <a:p>
            <a:fld id="{F7D0E175-A5CD-4FBA-8A87-06B7EF2FF7E1}" type="slidenum">
              <a:rPr lang="en-US" smtClean="0"/>
              <a:t>6</a:t>
            </a:fld>
            <a:endParaRPr lang="en-US"/>
          </a:p>
        </p:txBody>
      </p:sp>
    </p:spTree>
    <p:extLst>
      <p:ext uri="{BB962C8B-B14F-4D97-AF65-F5344CB8AC3E}">
        <p14:creationId xmlns:p14="http://schemas.microsoft.com/office/powerpoint/2010/main" val="317280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data shows the five-year trend for vaccination rates. This represents the percentage of kids that are “up-to-date”  </a:t>
            </a:r>
          </a:p>
        </p:txBody>
      </p:sp>
      <p:sp>
        <p:nvSpPr>
          <p:cNvPr id="4" name="Slide Number Placeholder 3"/>
          <p:cNvSpPr>
            <a:spLocks noGrp="1"/>
          </p:cNvSpPr>
          <p:nvPr>
            <p:ph type="sldNum" sz="quarter" idx="5"/>
          </p:nvPr>
        </p:nvSpPr>
        <p:spPr/>
        <p:txBody>
          <a:bodyPr/>
          <a:lstStyle/>
          <a:p>
            <a:fld id="{F7D0E175-A5CD-4FBA-8A87-06B7EF2FF7E1}" type="slidenum">
              <a:rPr lang="en-US" smtClean="0"/>
              <a:t>8</a:t>
            </a:fld>
            <a:endParaRPr lang="en-US"/>
          </a:p>
        </p:txBody>
      </p:sp>
    </p:spTree>
    <p:extLst>
      <p:ext uri="{BB962C8B-B14F-4D97-AF65-F5344CB8AC3E}">
        <p14:creationId xmlns:p14="http://schemas.microsoft.com/office/powerpoint/2010/main" val="3494920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8BC21-AF30-0A9D-538B-A6F701D105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FB7457-9758-7BCD-532D-BA91CC402E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C7473E-7993-F3DA-7707-6489EDC4A54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Calibri"/>
              </a:rPr>
              <a:t>This data shows more detail than the last slide, focusing on the most recent data… 2025-2026 school year.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a typeface="Calibri"/>
                <a:cs typeface="Calibri"/>
              </a:rPr>
              <a:t>Fully vaccinated = The child has documentation that they are up to date for their age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a typeface="Calibri"/>
                <a:cs typeface="Calibri"/>
              </a:rPr>
              <a:t>Conscientious Exemption = The child has an exemption affidavit on file filled out by their parent or guardian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a typeface="Calibri"/>
                <a:cs typeface="Calibri"/>
              </a:rPr>
              <a:t>Medical Exemption = The child has an exemption on file from a licensed DO or MD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a typeface="Calibri"/>
                <a:cs typeface="Calibri"/>
              </a:rPr>
              <a:t>Provisional Enrollment = </a:t>
            </a:r>
            <a:r>
              <a:rPr lang="en-US" sz="1200" b="0" i="0" kern="1200" dirty="0">
                <a:solidFill>
                  <a:schemeClr val="tx1"/>
                </a:solidFill>
                <a:effectLst/>
                <a:latin typeface="+mn-lt"/>
                <a:ea typeface="+mn-ea"/>
                <a:cs typeface="+mn-cs"/>
              </a:rPr>
              <a:t>Provisional enrollment allows a student meeting certain criteria to be admitted to school on a temporary basis for up to 30 days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Delinquent = The child does not show proof of being up to date, does not have an exemption on file, and does not meet the reequipment for provisional enrollment </a:t>
            </a:r>
            <a:endParaRPr lang="en-US" dirty="0">
              <a:ea typeface="Calibri"/>
              <a:cs typeface="Calibri"/>
            </a:endParaRPr>
          </a:p>
        </p:txBody>
      </p:sp>
      <p:sp>
        <p:nvSpPr>
          <p:cNvPr id="4" name="Slide Number Placeholder 3">
            <a:extLst>
              <a:ext uri="{FF2B5EF4-FFF2-40B4-BE49-F238E27FC236}">
                <a16:creationId xmlns:a16="http://schemas.microsoft.com/office/drawing/2014/main" id="{FEA1DBC0-CD61-6E01-1360-980C0048AD7B}"/>
              </a:ext>
            </a:extLst>
          </p:cNvPr>
          <p:cNvSpPr>
            <a:spLocks noGrp="1"/>
          </p:cNvSpPr>
          <p:nvPr>
            <p:ph type="sldNum" sz="quarter" idx="5"/>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0D6A7D1E-BF6F-4245-A15E-B82CD736A070}"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01542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figures above capture the number of times the downloadable blank Affidavit Exemption from School or Child-care Immunizations for Reasons of Conscience form has been clicked on.</a:t>
            </a:r>
          </a:p>
          <a:p>
            <a:endParaRPr lang="en-US" dirty="0"/>
          </a:p>
        </p:txBody>
      </p:sp>
      <p:sp>
        <p:nvSpPr>
          <p:cNvPr id="4" name="Slide Number Placeholder 3"/>
          <p:cNvSpPr>
            <a:spLocks noGrp="1"/>
          </p:cNvSpPr>
          <p:nvPr>
            <p:ph type="sldNum" sz="quarter" idx="5"/>
          </p:nvPr>
        </p:nvSpPr>
        <p:spPr/>
        <p:txBody>
          <a:bodyPr/>
          <a:lstStyle/>
          <a:p>
            <a:fld id="{F7D0E175-A5CD-4FBA-8A87-06B7EF2FF7E1}" type="slidenum">
              <a:rPr lang="en-US" smtClean="0"/>
              <a:t>12</a:t>
            </a:fld>
            <a:endParaRPr lang="en-US"/>
          </a:p>
        </p:txBody>
      </p:sp>
    </p:spTree>
    <p:extLst>
      <p:ext uri="{BB962C8B-B14F-4D97-AF65-F5344CB8AC3E}">
        <p14:creationId xmlns:p14="http://schemas.microsoft.com/office/powerpoint/2010/main" val="119390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Layout">
    <p:bg>
      <p:bgPr>
        <a:gradFill>
          <a:gsLst>
            <a:gs pos="0">
              <a:srgbClr val="556A7E"/>
            </a:gs>
            <a:gs pos="35000">
              <a:srgbClr val="556A7E"/>
            </a:gs>
            <a:gs pos="100000">
              <a:srgbClr val="333333"/>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1" title="&quot;&quot;">
            <a:extLst>
              <a:ext uri="{FF2B5EF4-FFF2-40B4-BE49-F238E27FC236}">
                <a16:creationId xmlns:a16="http://schemas.microsoft.com/office/drawing/2014/main" id="{DE3F76AE-A06E-4432-81ED-28CBF6FB1A98}"/>
              </a:ext>
            </a:extLst>
          </p:cNvPr>
          <p:cNvSpPr>
            <a:spLocks noGrp="1"/>
          </p:cNvSpPr>
          <p:nvPr>
            <p:ph type="title" hasCustomPrompt="1"/>
          </p:nvPr>
        </p:nvSpPr>
        <p:spPr>
          <a:xfrm>
            <a:off x="831850" y="1762297"/>
            <a:ext cx="10515600" cy="1971503"/>
          </a:xfrm>
          <a:ln w="63500">
            <a:solidFill>
              <a:schemeClr val="bg1"/>
            </a:solidFill>
          </a:ln>
        </p:spPr>
        <p:txBody>
          <a:bodyPr anchor="ctr" anchorCtr="0">
            <a:normAutofit/>
          </a:bodyPr>
          <a:lstStyle>
            <a:lvl1pPr algn="ctr">
              <a:defRPr sz="6600" b="1">
                <a:solidFill>
                  <a:schemeClr val="bg1"/>
                </a:solidFill>
                <a:latin typeface="+mn-lt"/>
              </a:defRPr>
            </a:lvl1pPr>
          </a:lstStyle>
          <a:p>
            <a:r>
              <a:rPr lang="en-US"/>
              <a:t>CLICK TO EDIT MASTER TITLE SLIDE	</a:t>
            </a:r>
          </a:p>
        </p:txBody>
      </p:sp>
      <p:sp>
        <p:nvSpPr>
          <p:cNvPr id="3" name="Text Placeholder 2">
            <a:extLst>
              <a:ext uri="{FF2B5EF4-FFF2-40B4-BE49-F238E27FC236}">
                <a16:creationId xmlns:a16="http://schemas.microsoft.com/office/drawing/2014/main" id="{D09E720B-E25C-49B3-978B-6706735DDA41}"/>
              </a:ext>
            </a:extLst>
          </p:cNvPr>
          <p:cNvSpPr>
            <a:spLocks noGrp="1"/>
          </p:cNvSpPr>
          <p:nvPr>
            <p:ph type="body" idx="1"/>
          </p:nvPr>
        </p:nvSpPr>
        <p:spPr>
          <a:xfrm>
            <a:off x="838200" y="3887609"/>
            <a:ext cx="10515600" cy="544878"/>
          </a:xfrm>
        </p:spPr>
        <p:txBody>
          <a:bodyPr>
            <a:normAutofit/>
          </a:bodyPr>
          <a:lstStyle>
            <a:lvl1pPr marL="0" indent="0" algn="ctr">
              <a:buNone/>
              <a:defRPr sz="320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Text Placeholder 5">
            <a:extLst>
              <a:ext uri="{FF2B5EF4-FFF2-40B4-BE49-F238E27FC236}">
                <a16:creationId xmlns:a16="http://schemas.microsoft.com/office/drawing/2014/main" id="{DBBC5130-6735-419A-B1B8-C36EA21FC405}"/>
              </a:ext>
            </a:extLst>
          </p:cNvPr>
          <p:cNvSpPr>
            <a:spLocks noGrp="1"/>
          </p:cNvSpPr>
          <p:nvPr>
            <p:ph type="body" sz="quarter" idx="10" hasCustomPrompt="1"/>
          </p:nvPr>
        </p:nvSpPr>
        <p:spPr>
          <a:xfrm>
            <a:off x="838200" y="4432300"/>
            <a:ext cx="10509250" cy="727075"/>
          </a:xfrm>
        </p:spPr>
        <p:txBody>
          <a:bodyPr>
            <a:normAutofit/>
          </a:bodyPr>
          <a:lstStyle>
            <a:lvl1pPr marL="0" indent="0" algn="ctr">
              <a:buNone/>
              <a:defRPr sz="1800" b="1">
                <a:solidFill>
                  <a:schemeClr val="bg1"/>
                </a:solidFill>
              </a:defRPr>
            </a:lvl1pPr>
          </a:lstStyle>
          <a:p>
            <a:pPr lvl="0"/>
            <a:r>
              <a:rPr lang="en-US"/>
              <a:t>Presenter</a:t>
            </a:r>
          </a:p>
        </p:txBody>
      </p:sp>
      <p:cxnSp>
        <p:nvCxnSpPr>
          <p:cNvPr id="10" name="Straight Connector 22" title="&quot; &quot;">
            <a:extLst>
              <a:ext uri="{FF2B5EF4-FFF2-40B4-BE49-F238E27FC236}">
                <a16:creationId xmlns:a16="http://schemas.microsoft.com/office/drawing/2014/main" id="{C518FDB4-615D-4BD8-B84D-E2866EE4D7D0}"/>
              </a:ext>
            </a:extLst>
          </p:cNvPr>
          <p:cNvCxnSpPr>
            <a:cxnSpLocks noChangeShapeType="1"/>
          </p:cNvCxnSpPr>
          <p:nvPr userDrawn="1"/>
        </p:nvCxnSpPr>
        <p:spPr bwMode="auto">
          <a:xfrm>
            <a:off x="0" y="161925"/>
            <a:ext cx="12192000" cy="0"/>
          </a:xfrm>
          <a:prstGeom prst="line">
            <a:avLst/>
          </a:prstGeom>
          <a:ln w="762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8075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No Titl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D682CF4-D412-4779-B721-D677D66C32C5}"/>
              </a:ext>
            </a:extLst>
          </p:cNvPr>
          <p:cNvSpPr>
            <a:spLocks noGrp="1"/>
          </p:cNvSpPr>
          <p:nvPr>
            <p:ph type="sldNum" sz="quarter" idx="12"/>
          </p:nvPr>
        </p:nvSpPr>
        <p:spPr/>
        <p:txBody>
          <a:bodyPr/>
          <a:lstStyle/>
          <a:p>
            <a:fld id="{2AF131E7-C65A-4205-BD59-AD27FEB0E13B}" type="slidenum">
              <a:rPr lang="en-US" smtClean="0"/>
              <a:t>‹#›</a:t>
            </a:fld>
            <a:endParaRPr lang="en-US"/>
          </a:p>
        </p:txBody>
      </p:sp>
      <p:sp>
        <p:nvSpPr>
          <p:cNvPr id="7" name="Content Placeholder 6">
            <a:extLst>
              <a:ext uri="{FF2B5EF4-FFF2-40B4-BE49-F238E27FC236}">
                <a16:creationId xmlns:a16="http://schemas.microsoft.com/office/drawing/2014/main" id="{F3E62DF9-FC82-4F23-899A-C9F89F882958}"/>
              </a:ext>
            </a:extLst>
          </p:cNvPr>
          <p:cNvSpPr>
            <a:spLocks noGrp="1"/>
          </p:cNvSpPr>
          <p:nvPr>
            <p:ph sz="quarter" idx="13"/>
          </p:nvPr>
        </p:nvSpPr>
        <p:spPr>
          <a:xfrm>
            <a:off x="666750" y="742950"/>
            <a:ext cx="10858500" cy="5372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22" title="&quot; &quot;">
            <a:extLst>
              <a:ext uri="{FF2B5EF4-FFF2-40B4-BE49-F238E27FC236}">
                <a16:creationId xmlns:a16="http://schemas.microsoft.com/office/drawing/2014/main" id="{F70E1DB0-FA35-4359-A511-0FFBC260B0CF}"/>
              </a:ext>
            </a:extLst>
          </p:cNvPr>
          <p:cNvCxnSpPr>
            <a:cxnSpLocks noChangeShapeType="1"/>
          </p:cNvCxnSpPr>
          <p:nvPr userDrawn="1"/>
        </p:nvCxnSpPr>
        <p:spPr bwMode="auto">
          <a:xfrm>
            <a:off x="0" y="161925"/>
            <a:ext cx="12192000" cy="0"/>
          </a:xfrm>
          <a:prstGeom prst="line">
            <a:avLst/>
          </a:prstGeom>
          <a:ln w="762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95160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E3493D-3AC6-45EE-B19D-FE79522375D9}"/>
              </a:ext>
            </a:extLst>
          </p:cNvPr>
          <p:cNvSpPr>
            <a:spLocks noGrp="1"/>
          </p:cNvSpPr>
          <p:nvPr>
            <p:ph type="dt" sz="half" idx="10"/>
          </p:nvPr>
        </p:nvSpPr>
        <p:spPr/>
        <p:txBody>
          <a:bodyPr/>
          <a:lstStyle/>
          <a:p>
            <a:fld id="{DE9FCCAD-7EC3-41F9-AF25-DBEBDFD2D03C}" type="datetimeFigureOut">
              <a:rPr lang="en-US" smtClean="0"/>
              <a:t>8/11/2026</a:t>
            </a:fld>
            <a:endParaRPr lang="en-US"/>
          </a:p>
        </p:txBody>
      </p:sp>
      <p:sp>
        <p:nvSpPr>
          <p:cNvPr id="3" name="Footer Placeholder 2">
            <a:extLst>
              <a:ext uri="{FF2B5EF4-FFF2-40B4-BE49-F238E27FC236}">
                <a16:creationId xmlns:a16="http://schemas.microsoft.com/office/drawing/2014/main" id="{662C2881-EB4F-4F07-A241-DA76ABA607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32DF5A-775D-4FC2-9C23-B06497E48DCB}"/>
              </a:ext>
            </a:extLst>
          </p:cNvPr>
          <p:cNvSpPr>
            <a:spLocks noGrp="1"/>
          </p:cNvSpPr>
          <p:nvPr>
            <p:ph type="sldNum" sz="quarter" idx="12"/>
          </p:nvPr>
        </p:nvSpPr>
        <p:spPr/>
        <p:txBody>
          <a:bodyPr/>
          <a:lstStyle/>
          <a:p>
            <a:fld id="{2AF131E7-C65A-4205-BD59-AD27FEB0E13B}" type="slidenum">
              <a:rPr lang="en-US" smtClean="0"/>
              <a:t>‹#›</a:t>
            </a:fld>
            <a:endParaRPr lang="en-US"/>
          </a:p>
        </p:txBody>
      </p:sp>
    </p:spTree>
    <p:extLst>
      <p:ext uri="{BB962C8B-B14F-4D97-AF65-F5344CB8AC3E}">
        <p14:creationId xmlns:p14="http://schemas.microsoft.com/office/powerpoint/2010/main" val="9657450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FAC3F-E8C3-47D6-9C29-15820A7AE7D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C4D5C3B-0D78-4F4C-9165-AB9D4B0FCC8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3CBE6E-823D-4EB4-82C4-38F5D4B08BED}"/>
              </a:ext>
            </a:extLst>
          </p:cNvPr>
          <p:cNvSpPr>
            <a:spLocks noGrp="1"/>
          </p:cNvSpPr>
          <p:nvPr>
            <p:ph type="dt" sz="half" idx="10"/>
          </p:nvPr>
        </p:nvSpPr>
        <p:spPr/>
        <p:txBody>
          <a:bodyPr/>
          <a:lstStyle/>
          <a:p>
            <a:fld id="{DE9FCCAD-7EC3-41F9-AF25-DBEBDFD2D03C}" type="datetimeFigureOut">
              <a:rPr lang="en-US" smtClean="0"/>
              <a:t>8/11/2026</a:t>
            </a:fld>
            <a:endParaRPr lang="en-US"/>
          </a:p>
        </p:txBody>
      </p:sp>
      <p:sp>
        <p:nvSpPr>
          <p:cNvPr id="5" name="Footer Placeholder 4">
            <a:extLst>
              <a:ext uri="{FF2B5EF4-FFF2-40B4-BE49-F238E27FC236}">
                <a16:creationId xmlns:a16="http://schemas.microsoft.com/office/drawing/2014/main" id="{D7253706-2B1F-4D77-B1DA-92FFBBA74F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5A7F56-5FD6-4829-A5D1-8D275B647B90}"/>
              </a:ext>
            </a:extLst>
          </p:cNvPr>
          <p:cNvSpPr>
            <a:spLocks noGrp="1"/>
          </p:cNvSpPr>
          <p:nvPr>
            <p:ph type="sldNum" sz="quarter" idx="12"/>
          </p:nvPr>
        </p:nvSpPr>
        <p:spPr/>
        <p:txBody>
          <a:bodyPr/>
          <a:lstStyle/>
          <a:p>
            <a:fld id="{2AF131E7-C65A-4205-BD59-AD27FEB0E13B}" type="slidenum">
              <a:rPr lang="en-US" smtClean="0"/>
              <a:t>‹#›</a:t>
            </a:fld>
            <a:endParaRPr lang="en-US"/>
          </a:p>
        </p:txBody>
      </p:sp>
      <p:sp>
        <p:nvSpPr>
          <p:cNvPr id="7" name="Pentagon 9" title="&quot;&quot;">
            <a:extLst>
              <a:ext uri="{FF2B5EF4-FFF2-40B4-BE49-F238E27FC236}">
                <a16:creationId xmlns:a16="http://schemas.microsoft.com/office/drawing/2014/main" id="{7CC38CDD-64DC-4DFD-A53D-533ECED83431}"/>
              </a:ext>
            </a:extLst>
          </p:cNvPr>
          <p:cNvSpPr/>
          <p:nvPr userDrawn="1"/>
        </p:nvSpPr>
        <p:spPr>
          <a:xfrm>
            <a:off x="0" y="1696611"/>
            <a:ext cx="6581872" cy="140698"/>
          </a:xfrm>
          <a:prstGeom prst="homePlate">
            <a:avLst/>
          </a:prstGeom>
          <a:solidFill>
            <a:srgbClr val="FFC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spTree>
    <p:extLst>
      <p:ext uri="{BB962C8B-B14F-4D97-AF65-F5344CB8AC3E}">
        <p14:creationId xmlns:p14="http://schemas.microsoft.com/office/powerpoint/2010/main" val="392005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EC7CC-61B4-4A57-AEC1-6B45BD51729E}"/>
              </a:ext>
            </a:extLst>
          </p:cNvPr>
          <p:cNvSpPr>
            <a:spLocks noGrp="1"/>
          </p:cNvSpPr>
          <p:nvPr>
            <p:ph type="title"/>
          </p:nvPr>
        </p:nvSpPr>
        <p:spPr>
          <a:xfrm>
            <a:off x="839788" y="457200"/>
            <a:ext cx="3932237" cy="876300"/>
          </a:xfr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A7D82634-C662-4D30-A456-A3C406D01D5E}"/>
              </a:ext>
            </a:extLst>
          </p:cNvPr>
          <p:cNvSpPr>
            <a:spLocks noGrp="1"/>
          </p:cNvSpPr>
          <p:nvPr>
            <p:ph type="body" sz="half" idx="2"/>
          </p:nvPr>
        </p:nvSpPr>
        <p:spPr>
          <a:xfrm>
            <a:off x="839788" y="1446213"/>
            <a:ext cx="3932237" cy="44227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9CAE74DC-C2C7-43A6-BBF0-AF07DE2D00D1}"/>
              </a:ext>
            </a:extLst>
          </p:cNvPr>
          <p:cNvSpPr>
            <a:spLocks noGrp="1"/>
          </p:cNvSpPr>
          <p:nvPr>
            <p:ph idx="1"/>
          </p:nvPr>
        </p:nvSpPr>
        <p:spPr>
          <a:xfrm>
            <a:off x="5183188" y="1438275"/>
            <a:ext cx="6172200" cy="4422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1372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E4B68-0B79-44AD-8CC1-FFCBDF4EF0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AB490E-881C-48B0-BCF6-F629AFBAFC4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1928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B3E45-7DCB-43D9-A8F6-F996162C191E}"/>
              </a:ext>
            </a:extLst>
          </p:cNvPr>
          <p:cNvSpPr>
            <a:spLocks noGrp="1"/>
          </p:cNvSpPr>
          <p:nvPr>
            <p:ph type="title"/>
          </p:nvPr>
        </p:nvSpPr>
        <p:spPr>
          <a:xfrm>
            <a:off x="839788" y="457200"/>
            <a:ext cx="3932237" cy="876300"/>
          </a:xfr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AA0EF7B0-00F0-41BA-B6CA-13DBCA778AAB}"/>
              </a:ext>
            </a:extLst>
          </p:cNvPr>
          <p:cNvSpPr>
            <a:spLocks noGrp="1"/>
          </p:cNvSpPr>
          <p:nvPr>
            <p:ph type="body" sz="half" idx="2"/>
          </p:nvPr>
        </p:nvSpPr>
        <p:spPr>
          <a:xfrm>
            <a:off x="839788" y="18288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Picture Placeholder 2">
            <a:extLst>
              <a:ext uri="{FF2B5EF4-FFF2-40B4-BE49-F238E27FC236}">
                <a16:creationId xmlns:a16="http://schemas.microsoft.com/office/drawing/2014/main" id="{A0F4763C-A6AC-4FC2-9B24-1D1A4CF76625}"/>
              </a:ext>
            </a:extLst>
          </p:cNvPr>
          <p:cNvSpPr>
            <a:spLocks noGrp="1"/>
          </p:cNvSpPr>
          <p:nvPr>
            <p:ph type="pic" idx="1"/>
          </p:nvPr>
        </p:nvSpPr>
        <p:spPr>
          <a:xfrm>
            <a:off x="5180012" y="16097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930777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E4B68-0B79-44AD-8CC1-FFCBDF4EF0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AB490E-881C-48B0-BCF6-F629AFBAFC4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974664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mp;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F599D-6C02-48E0-8201-93256B595011}"/>
              </a:ext>
            </a:extLst>
          </p:cNvPr>
          <p:cNvSpPr>
            <a:spLocks noGrp="1"/>
          </p:cNvSpPr>
          <p:nvPr>
            <p:ph type="title"/>
          </p:nvPr>
        </p:nvSpPr>
        <p:spPr>
          <a:xfrm>
            <a:off x="838200" y="241300"/>
            <a:ext cx="10515600" cy="1325563"/>
          </a:xfrm>
        </p:spPr>
        <p:txBody>
          <a:bodyPr/>
          <a:lstStyle/>
          <a:p>
            <a:r>
              <a:rPr lang="en-US"/>
              <a:t>Click to edit Master title style</a:t>
            </a:r>
          </a:p>
        </p:txBody>
      </p:sp>
      <p:sp>
        <p:nvSpPr>
          <p:cNvPr id="7" name="Text Placeholder 6">
            <a:extLst>
              <a:ext uri="{FF2B5EF4-FFF2-40B4-BE49-F238E27FC236}">
                <a16:creationId xmlns:a16="http://schemas.microsoft.com/office/drawing/2014/main" id="{0AEDC7E3-DEC9-4498-81FE-201C83A126DE}"/>
              </a:ext>
            </a:extLst>
          </p:cNvPr>
          <p:cNvSpPr>
            <a:spLocks noGrp="1"/>
          </p:cNvSpPr>
          <p:nvPr>
            <p:ph type="body" sz="quarter" idx="10"/>
          </p:nvPr>
        </p:nvSpPr>
        <p:spPr>
          <a:xfrm>
            <a:off x="838200" y="1690688"/>
            <a:ext cx="5257800" cy="47291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9E24D776-7FA7-4215-BC62-AA2523B364B6}"/>
              </a:ext>
            </a:extLst>
          </p:cNvPr>
          <p:cNvSpPr>
            <a:spLocks noGrp="1"/>
          </p:cNvSpPr>
          <p:nvPr>
            <p:ph type="pic" sz="quarter" idx="11"/>
          </p:nvPr>
        </p:nvSpPr>
        <p:spPr>
          <a:xfrm>
            <a:off x="6096000" y="1566863"/>
            <a:ext cx="6096000" cy="5068889"/>
          </a:xfrm>
        </p:spPr>
        <p:txBody>
          <a:bodyPr/>
          <a:lstStyle/>
          <a:p>
            <a:endParaRPr lang="en-US"/>
          </a:p>
          <a:p>
            <a:endParaRPr lang="en-US"/>
          </a:p>
          <a:p>
            <a:endParaRPr lang="en-US"/>
          </a:p>
          <a:p>
            <a:r>
              <a:rPr lang="en-US"/>
              <a:t>Picture</a:t>
            </a:r>
          </a:p>
        </p:txBody>
      </p:sp>
    </p:spTree>
    <p:extLst>
      <p:ext uri="{BB962C8B-B14F-4D97-AF65-F5344CB8AC3E}">
        <p14:creationId xmlns:p14="http://schemas.microsoft.com/office/powerpoint/2010/main" val="13154497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BD1ED-4C0D-4577-AED5-A0A39410D29D}"/>
              </a:ext>
            </a:extLst>
          </p:cNvPr>
          <p:cNvSpPr>
            <a:spLocks noGrp="1"/>
          </p:cNvSpPr>
          <p:nvPr>
            <p:ph type="title"/>
          </p:nvPr>
        </p:nvSpPr>
        <p:spPr>
          <a:xfrm>
            <a:off x="838200" y="222250"/>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2053BCD-2F54-4A0A-9404-EB4BA9A7C69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ECE411C-1F59-47D8-A553-7FD149C1CA7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31926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27750-E989-42E1-85EA-B283ABB8F43F}"/>
              </a:ext>
            </a:extLst>
          </p:cNvPr>
          <p:cNvSpPr>
            <a:spLocks noGrp="1"/>
          </p:cNvSpPr>
          <p:nvPr>
            <p:ph type="title"/>
          </p:nvPr>
        </p:nvSpPr>
        <p:spPr>
          <a:xfrm>
            <a:off x="862014" y="27225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03CE5D-AEFD-4304-8BB8-521B2A47521B}"/>
              </a:ext>
            </a:extLst>
          </p:cNvPr>
          <p:cNvSpPr>
            <a:spLocks noGrp="1"/>
          </p:cNvSpPr>
          <p:nvPr>
            <p:ph type="body" idx="1"/>
          </p:nvPr>
        </p:nvSpPr>
        <p:spPr>
          <a:xfrm>
            <a:off x="862014"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16F4435-131E-4F88-9269-C3FA6101F24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8856AE-F49A-4C80-83E3-EC3B15C0D2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D6D8EA7-F412-47B2-90FD-7A9C9762B28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BDBA92D-FCC2-48A1-8A3D-C92BCE8BE6E9}"/>
              </a:ext>
            </a:extLst>
          </p:cNvPr>
          <p:cNvSpPr>
            <a:spLocks noGrp="1"/>
          </p:cNvSpPr>
          <p:nvPr>
            <p:ph type="dt" sz="half" idx="10"/>
          </p:nvPr>
        </p:nvSpPr>
        <p:spPr/>
        <p:txBody>
          <a:bodyPr/>
          <a:lstStyle/>
          <a:p>
            <a:fld id="{5205D06A-407B-46FA-A0EC-F072866C22BF}" type="datetimeFigureOut">
              <a:rPr lang="en-US" smtClean="0"/>
              <a:t>8/11/2026</a:t>
            </a:fld>
            <a:endParaRPr lang="en-US"/>
          </a:p>
        </p:txBody>
      </p:sp>
      <p:sp>
        <p:nvSpPr>
          <p:cNvPr id="8" name="Footer Placeholder 7">
            <a:extLst>
              <a:ext uri="{FF2B5EF4-FFF2-40B4-BE49-F238E27FC236}">
                <a16:creationId xmlns:a16="http://schemas.microsoft.com/office/drawing/2014/main" id="{DF6F68FA-2583-4B95-8D25-580645123F7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95FE495-09D8-428E-9C45-A3BF074E9950}"/>
              </a:ext>
            </a:extLst>
          </p:cNvPr>
          <p:cNvSpPr>
            <a:spLocks noGrp="1"/>
          </p:cNvSpPr>
          <p:nvPr>
            <p:ph type="sldNum" sz="quarter" idx="12"/>
          </p:nvPr>
        </p:nvSpPr>
        <p:spPr/>
        <p:txBody>
          <a:bodyPr/>
          <a:lstStyle/>
          <a:p>
            <a:fld id="{6B6B54E4-5A71-4511-84E9-33A1CA2A9EE3}" type="slidenum">
              <a:rPr lang="en-US" smtClean="0"/>
              <a:t>‹#›</a:t>
            </a:fld>
            <a:endParaRPr lang="en-US"/>
          </a:p>
        </p:txBody>
      </p:sp>
    </p:spTree>
    <p:extLst>
      <p:ext uri="{BB962C8B-B14F-4D97-AF65-F5344CB8AC3E}">
        <p14:creationId xmlns:p14="http://schemas.microsoft.com/office/powerpoint/2010/main" val="3368643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gradFill>
          <a:gsLst>
            <a:gs pos="0">
              <a:srgbClr val="005CB9"/>
            </a:gs>
            <a:gs pos="35000">
              <a:srgbClr val="005CB9"/>
            </a:gs>
            <a:gs pos="100000">
              <a:srgbClr val="1F4E79"/>
            </a:gs>
          </a:gsLst>
          <a:path path="circle">
            <a:fillToRect l="50000" t="-80000" r="50000" b="180000"/>
          </a:path>
        </a:gradFill>
        <a:effectLst/>
      </p:bgPr>
    </p:bg>
    <p:spTree>
      <p:nvGrpSpPr>
        <p:cNvPr id="1" name=""/>
        <p:cNvGrpSpPr/>
        <p:nvPr/>
      </p:nvGrpSpPr>
      <p:grpSpPr>
        <a:xfrm>
          <a:off x="0" y="0"/>
          <a:ext cx="0" cy="0"/>
          <a:chOff x="0" y="0"/>
          <a:chExt cx="0" cy="0"/>
        </a:xfrm>
      </p:grpSpPr>
      <p:pic>
        <p:nvPicPr>
          <p:cNvPr id="7" name="Picture 6" title="&quot;&quot;">
            <a:extLst>
              <a:ext uri="{FF2B5EF4-FFF2-40B4-BE49-F238E27FC236}">
                <a16:creationId xmlns:a16="http://schemas.microsoft.com/office/drawing/2014/main" id="{4640CF87-8DF6-4C8B-97AA-9ABBA6BC439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9614"/>
          <a:stretch/>
        </p:blipFill>
        <p:spPr>
          <a:xfrm>
            <a:off x="1" y="6014859"/>
            <a:ext cx="12192000" cy="843141"/>
          </a:xfrm>
          <a:prstGeom prst="rect">
            <a:avLst/>
          </a:prstGeom>
          <a:ln>
            <a:noFill/>
          </a:ln>
        </p:spPr>
      </p:pic>
      <p:cxnSp>
        <p:nvCxnSpPr>
          <p:cNvPr id="8" name="Straight Connector 22" title="&quot; &quot;">
            <a:extLst>
              <a:ext uri="{FF2B5EF4-FFF2-40B4-BE49-F238E27FC236}">
                <a16:creationId xmlns:a16="http://schemas.microsoft.com/office/drawing/2014/main" id="{D13F4D1B-EF1A-49B9-B402-0B004EF26F30}"/>
              </a:ext>
            </a:extLst>
          </p:cNvPr>
          <p:cNvCxnSpPr>
            <a:cxnSpLocks noChangeShapeType="1"/>
          </p:cNvCxnSpPr>
          <p:nvPr userDrawn="1"/>
        </p:nvCxnSpPr>
        <p:spPr bwMode="auto">
          <a:xfrm>
            <a:off x="0" y="5997388"/>
            <a:ext cx="12192000" cy="0"/>
          </a:xfrm>
          <a:prstGeom prst="line">
            <a:avLst/>
          </a:prstGeom>
          <a:ln w="381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pic>
        <p:nvPicPr>
          <p:cNvPr id="9" name="Picture 8" title="Texas Department of State Health Services logo">
            <a:extLst>
              <a:ext uri="{FF2B5EF4-FFF2-40B4-BE49-F238E27FC236}">
                <a16:creationId xmlns:a16="http://schemas.microsoft.com/office/drawing/2014/main" id="{CBA3BA64-CAE0-4BE1-AAB8-D83A5CA4B1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622" y="5979918"/>
            <a:ext cx="3236672" cy="872853"/>
          </a:xfrm>
          <a:prstGeom prst="rect">
            <a:avLst/>
          </a:prstGeom>
        </p:spPr>
      </p:pic>
      <p:sp>
        <p:nvSpPr>
          <p:cNvPr id="2" name="Title 1">
            <a:extLst>
              <a:ext uri="{FF2B5EF4-FFF2-40B4-BE49-F238E27FC236}">
                <a16:creationId xmlns:a16="http://schemas.microsoft.com/office/drawing/2014/main" id="{DE3F76AE-A06E-4432-81ED-28CBF6FB1A98}"/>
              </a:ext>
            </a:extLst>
          </p:cNvPr>
          <p:cNvSpPr>
            <a:spLocks noGrp="1"/>
          </p:cNvSpPr>
          <p:nvPr>
            <p:ph type="title" hasCustomPrompt="1"/>
          </p:nvPr>
        </p:nvSpPr>
        <p:spPr>
          <a:xfrm>
            <a:off x="831850" y="860611"/>
            <a:ext cx="10515600" cy="2873190"/>
          </a:xfrm>
        </p:spPr>
        <p:txBody>
          <a:bodyPr anchor="b"/>
          <a:lstStyle>
            <a:lvl1pPr>
              <a:defRPr sz="6000" b="1">
                <a:solidFill>
                  <a:schemeClr val="bg1"/>
                </a:solidFill>
                <a:latin typeface="+mn-lt"/>
              </a:defRPr>
            </a:lvl1pPr>
          </a:lstStyle>
          <a:p>
            <a:r>
              <a:rPr lang="en-US"/>
              <a:t>CLICK TO EDIT MASTER TITLE SLIDE	</a:t>
            </a:r>
          </a:p>
        </p:txBody>
      </p:sp>
      <p:sp>
        <p:nvSpPr>
          <p:cNvPr id="3" name="Text Placeholder 2">
            <a:extLst>
              <a:ext uri="{FF2B5EF4-FFF2-40B4-BE49-F238E27FC236}">
                <a16:creationId xmlns:a16="http://schemas.microsoft.com/office/drawing/2014/main" id="{D09E720B-E25C-49B3-978B-6706735DDA41}"/>
              </a:ext>
            </a:extLst>
          </p:cNvPr>
          <p:cNvSpPr>
            <a:spLocks noGrp="1"/>
          </p:cNvSpPr>
          <p:nvPr>
            <p:ph type="body" idx="1"/>
          </p:nvPr>
        </p:nvSpPr>
        <p:spPr>
          <a:xfrm>
            <a:off x="838200" y="3887608"/>
            <a:ext cx="10515600" cy="1500187"/>
          </a:xfrm>
        </p:spPr>
        <p:txBody>
          <a:bodyPr/>
          <a:lstStyle>
            <a:lvl1pPr marL="0" indent="0">
              <a:buNone/>
              <a:defRPr sz="240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7D32FE2D-EC07-4B38-9F3D-0808B11B08CC}"/>
              </a:ext>
            </a:extLst>
          </p:cNvPr>
          <p:cNvSpPr>
            <a:spLocks noGrp="1"/>
          </p:cNvSpPr>
          <p:nvPr>
            <p:ph type="ftr" sz="quarter" idx="11"/>
          </p:nvPr>
        </p:nvSpPr>
        <p:spPr>
          <a:xfrm>
            <a:off x="7896225" y="6288648"/>
            <a:ext cx="4114800" cy="365125"/>
          </a:xfrm>
        </p:spPr>
        <p:txBody>
          <a:bodyPr anchor="b" anchorCtr="1"/>
          <a:lstStyle>
            <a:lvl1pPr>
              <a:defRPr sz="1800">
                <a:solidFill>
                  <a:schemeClr val="bg1"/>
                </a:solidFill>
              </a:defRPr>
            </a:lvl1pPr>
          </a:lstStyle>
          <a:p>
            <a:r>
              <a:rPr lang="en-US"/>
              <a:t>Presentation Title</a:t>
            </a:r>
          </a:p>
        </p:txBody>
      </p:sp>
    </p:spTree>
    <p:extLst>
      <p:ext uri="{BB962C8B-B14F-4D97-AF65-F5344CB8AC3E}">
        <p14:creationId xmlns:p14="http://schemas.microsoft.com/office/powerpoint/2010/main" val="13645065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64814-3467-4D26-BFFF-52A18F78E6CD}"/>
              </a:ext>
            </a:extLst>
          </p:cNvPr>
          <p:cNvSpPr>
            <a:spLocks noGrp="1"/>
          </p:cNvSpPr>
          <p:nvPr>
            <p:ph type="title"/>
          </p:nvPr>
        </p:nvSpPr>
        <p:spPr>
          <a:xfrm>
            <a:off x="838200" y="180975"/>
            <a:ext cx="10515600" cy="1325563"/>
          </a:xfrm>
        </p:spPr>
        <p:txBody>
          <a:bodyPr/>
          <a:lstStyle/>
          <a:p>
            <a:r>
              <a:rPr lang="en-US"/>
              <a:t>Click to edit Master title style</a:t>
            </a:r>
          </a:p>
        </p:txBody>
      </p:sp>
    </p:spTree>
    <p:extLst>
      <p:ext uri="{BB962C8B-B14F-4D97-AF65-F5344CB8AC3E}">
        <p14:creationId xmlns:p14="http://schemas.microsoft.com/office/powerpoint/2010/main" val="11959650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484739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EC7CC-61B4-4A57-AEC1-6B45BD51729E}"/>
              </a:ext>
            </a:extLst>
          </p:cNvPr>
          <p:cNvSpPr>
            <a:spLocks noGrp="1"/>
          </p:cNvSpPr>
          <p:nvPr>
            <p:ph type="title"/>
          </p:nvPr>
        </p:nvSpPr>
        <p:spPr>
          <a:xfrm>
            <a:off x="839788" y="457200"/>
            <a:ext cx="3932237" cy="876300"/>
          </a:xfr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A7D82634-C662-4D30-A456-A3C406D01D5E}"/>
              </a:ext>
            </a:extLst>
          </p:cNvPr>
          <p:cNvSpPr>
            <a:spLocks noGrp="1"/>
          </p:cNvSpPr>
          <p:nvPr>
            <p:ph type="body" sz="half" idx="2"/>
          </p:nvPr>
        </p:nvSpPr>
        <p:spPr>
          <a:xfrm>
            <a:off x="839788" y="1446213"/>
            <a:ext cx="3932237" cy="44227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Content Placeholder 2">
            <a:extLst>
              <a:ext uri="{FF2B5EF4-FFF2-40B4-BE49-F238E27FC236}">
                <a16:creationId xmlns:a16="http://schemas.microsoft.com/office/drawing/2014/main" id="{9CAE74DC-C2C7-43A6-BBF0-AF07DE2D00D1}"/>
              </a:ext>
            </a:extLst>
          </p:cNvPr>
          <p:cNvSpPr>
            <a:spLocks noGrp="1"/>
          </p:cNvSpPr>
          <p:nvPr>
            <p:ph idx="1"/>
          </p:nvPr>
        </p:nvSpPr>
        <p:spPr>
          <a:xfrm>
            <a:off x="5183188" y="1438275"/>
            <a:ext cx="6172200" cy="4422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231988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B3E45-7DCB-43D9-A8F6-F996162C191E}"/>
              </a:ext>
            </a:extLst>
          </p:cNvPr>
          <p:cNvSpPr>
            <a:spLocks noGrp="1"/>
          </p:cNvSpPr>
          <p:nvPr>
            <p:ph type="title"/>
          </p:nvPr>
        </p:nvSpPr>
        <p:spPr>
          <a:xfrm>
            <a:off x="839788" y="457200"/>
            <a:ext cx="3932237" cy="876300"/>
          </a:xfr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AA0EF7B0-00F0-41BA-B6CA-13DBCA778AAB}"/>
              </a:ext>
            </a:extLst>
          </p:cNvPr>
          <p:cNvSpPr>
            <a:spLocks noGrp="1"/>
          </p:cNvSpPr>
          <p:nvPr>
            <p:ph type="body" sz="half" idx="2"/>
          </p:nvPr>
        </p:nvSpPr>
        <p:spPr>
          <a:xfrm>
            <a:off x="839788" y="18288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Picture Placeholder 2">
            <a:extLst>
              <a:ext uri="{FF2B5EF4-FFF2-40B4-BE49-F238E27FC236}">
                <a16:creationId xmlns:a16="http://schemas.microsoft.com/office/drawing/2014/main" id="{A0F4763C-A6AC-4FC2-9B24-1D1A4CF76625}"/>
              </a:ext>
            </a:extLst>
          </p:cNvPr>
          <p:cNvSpPr>
            <a:spLocks noGrp="1"/>
          </p:cNvSpPr>
          <p:nvPr>
            <p:ph type="pic" idx="1"/>
          </p:nvPr>
        </p:nvSpPr>
        <p:spPr>
          <a:xfrm>
            <a:off x="5180012" y="16097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21313651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secHead">
  <p:cSld name="Section Header">
    <p:bg>
      <p:bgPr>
        <a:gradFill>
          <a:gsLst>
            <a:gs pos="0">
              <a:srgbClr val="005CB9"/>
            </a:gs>
            <a:gs pos="35000">
              <a:srgbClr val="005CB9"/>
            </a:gs>
            <a:gs pos="100000">
              <a:srgbClr val="1F4E79"/>
            </a:gs>
          </a:gsLst>
          <a:path path="circle">
            <a:fillToRect l="50000" t="-80000" r="50000" b="180000"/>
          </a:path>
        </a:gradFill>
        <a:effectLst/>
      </p:bgPr>
    </p:bg>
    <p:spTree>
      <p:nvGrpSpPr>
        <p:cNvPr id="1" name=""/>
        <p:cNvGrpSpPr/>
        <p:nvPr/>
      </p:nvGrpSpPr>
      <p:grpSpPr>
        <a:xfrm>
          <a:off x="0" y="0"/>
          <a:ext cx="0" cy="0"/>
          <a:chOff x="0" y="0"/>
          <a:chExt cx="0" cy="0"/>
        </a:xfrm>
      </p:grpSpPr>
      <p:pic>
        <p:nvPicPr>
          <p:cNvPr id="7" name="Picture 6" title="&quot;&quot;">
            <a:extLst>
              <a:ext uri="{FF2B5EF4-FFF2-40B4-BE49-F238E27FC236}">
                <a16:creationId xmlns:a16="http://schemas.microsoft.com/office/drawing/2014/main" id="{4640CF87-8DF6-4C8B-97AA-9ABBA6BC439B}"/>
              </a:ext>
            </a:extLst>
          </p:cNvPr>
          <p:cNvPicPr>
            <a:picLocks noChangeAspect="1"/>
          </p:cNvPicPr>
          <p:nvPr/>
        </p:nvPicPr>
        <p:blipFill rotWithShape="1">
          <a:blip r:embed="rId2">
            <a:extLst>
              <a:ext uri="{28A0092B-C50C-407E-A947-70E740481C1C}">
                <a14:useLocalDpi xmlns:a14="http://schemas.microsoft.com/office/drawing/2010/main" val="0"/>
              </a:ext>
            </a:extLst>
          </a:blip>
          <a:srcRect t="89614"/>
          <a:stretch/>
        </p:blipFill>
        <p:spPr>
          <a:xfrm>
            <a:off x="1" y="6014859"/>
            <a:ext cx="12192000" cy="843141"/>
          </a:xfrm>
          <a:prstGeom prst="rect">
            <a:avLst/>
          </a:prstGeom>
          <a:ln>
            <a:noFill/>
          </a:ln>
        </p:spPr>
      </p:pic>
      <p:cxnSp>
        <p:nvCxnSpPr>
          <p:cNvPr id="8" name="Straight Connector 22" title="&quot; &quot;">
            <a:extLst>
              <a:ext uri="{FF2B5EF4-FFF2-40B4-BE49-F238E27FC236}">
                <a16:creationId xmlns:a16="http://schemas.microsoft.com/office/drawing/2014/main" id="{D13F4D1B-EF1A-49B9-B402-0B004EF26F30}"/>
              </a:ext>
            </a:extLst>
          </p:cNvPr>
          <p:cNvCxnSpPr>
            <a:cxnSpLocks noChangeShapeType="1"/>
          </p:cNvCxnSpPr>
          <p:nvPr/>
        </p:nvCxnSpPr>
        <p:spPr bwMode="auto">
          <a:xfrm>
            <a:off x="0" y="5997388"/>
            <a:ext cx="12192000" cy="0"/>
          </a:xfrm>
          <a:prstGeom prst="line">
            <a:avLst/>
          </a:prstGeom>
          <a:ln w="381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pic>
        <p:nvPicPr>
          <p:cNvPr id="9" name="Picture 8" title="Texas Department of State Health Services logo">
            <a:extLst>
              <a:ext uri="{FF2B5EF4-FFF2-40B4-BE49-F238E27FC236}">
                <a16:creationId xmlns:a16="http://schemas.microsoft.com/office/drawing/2014/main" id="{CBA3BA64-CAE0-4BE1-AAB8-D83A5CA4B1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622" y="5979918"/>
            <a:ext cx="3236672" cy="872853"/>
          </a:xfrm>
          <a:prstGeom prst="rect">
            <a:avLst/>
          </a:prstGeom>
        </p:spPr>
      </p:pic>
      <p:sp>
        <p:nvSpPr>
          <p:cNvPr id="2" name="Title 1">
            <a:extLst>
              <a:ext uri="{FF2B5EF4-FFF2-40B4-BE49-F238E27FC236}">
                <a16:creationId xmlns:a16="http://schemas.microsoft.com/office/drawing/2014/main" id="{DE3F76AE-A06E-4432-81ED-28CBF6FB1A98}"/>
              </a:ext>
            </a:extLst>
          </p:cNvPr>
          <p:cNvSpPr>
            <a:spLocks noGrp="1"/>
          </p:cNvSpPr>
          <p:nvPr>
            <p:ph type="title" hasCustomPrompt="1"/>
          </p:nvPr>
        </p:nvSpPr>
        <p:spPr>
          <a:xfrm>
            <a:off x="831850" y="860611"/>
            <a:ext cx="10515600" cy="2873190"/>
          </a:xfrm>
        </p:spPr>
        <p:txBody>
          <a:bodyPr anchor="b"/>
          <a:lstStyle>
            <a:lvl1pPr>
              <a:defRPr sz="6000" b="1">
                <a:solidFill>
                  <a:schemeClr val="bg1"/>
                </a:solidFill>
                <a:latin typeface="+mn-lt"/>
              </a:defRPr>
            </a:lvl1pPr>
          </a:lstStyle>
          <a:p>
            <a:r>
              <a:rPr lang="en-US"/>
              <a:t>CLICK TO EDIT MASTER TITLE SLIDE	</a:t>
            </a:r>
          </a:p>
        </p:txBody>
      </p:sp>
      <p:sp>
        <p:nvSpPr>
          <p:cNvPr id="3" name="Text Placeholder 2">
            <a:extLst>
              <a:ext uri="{FF2B5EF4-FFF2-40B4-BE49-F238E27FC236}">
                <a16:creationId xmlns:a16="http://schemas.microsoft.com/office/drawing/2014/main" id="{D09E720B-E25C-49B3-978B-6706735DDA41}"/>
              </a:ext>
            </a:extLst>
          </p:cNvPr>
          <p:cNvSpPr>
            <a:spLocks noGrp="1"/>
          </p:cNvSpPr>
          <p:nvPr>
            <p:ph type="body" idx="1"/>
          </p:nvPr>
        </p:nvSpPr>
        <p:spPr>
          <a:xfrm>
            <a:off x="838200" y="3887608"/>
            <a:ext cx="10515600" cy="1500187"/>
          </a:xfrm>
        </p:spPr>
        <p:txBody>
          <a:bodyPr/>
          <a:lstStyle>
            <a:lvl1pPr marL="0" indent="0">
              <a:buNone/>
              <a:defRPr sz="240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7D32FE2D-EC07-4B38-9F3D-0808B11B08CC}"/>
              </a:ext>
            </a:extLst>
          </p:cNvPr>
          <p:cNvSpPr>
            <a:spLocks noGrp="1"/>
          </p:cNvSpPr>
          <p:nvPr>
            <p:ph type="ftr" sz="quarter" idx="11"/>
          </p:nvPr>
        </p:nvSpPr>
        <p:spPr>
          <a:xfrm>
            <a:off x="7896225" y="6288648"/>
            <a:ext cx="4114800" cy="365125"/>
          </a:xfrm>
        </p:spPr>
        <p:txBody>
          <a:bodyPr anchor="b" anchorCtr="1"/>
          <a:lstStyle>
            <a:lvl1pPr>
              <a:defRPr sz="1800">
                <a:solidFill>
                  <a:schemeClr val="bg1"/>
                </a:solidFill>
              </a:defRPr>
            </a:lvl1pPr>
          </a:lstStyle>
          <a:p>
            <a:endParaRPr lang="en-US"/>
          </a:p>
        </p:txBody>
      </p:sp>
    </p:spTree>
    <p:extLst>
      <p:ext uri="{BB962C8B-B14F-4D97-AF65-F5344CB8AC3E}">
        <p14:creationId xmlns:p14="http://schemas.microsoft.com/office/powerpoint/2010/main" val="3463298600"/>
      </p:ext>
    </p:extLst>
  </p:cSld>
  <p:clrMapOvr>
    <a:masterClrMapping/>
  </p:clrMapOvr>
  <p:hf hdr="0" dt="0"/>
  <p:extLst>
    <p:ext uri="{DCECCB84-F9BA-43D5-87BE-67443E8EF086}">
      <p15:sldGuideLst xmlns:p15="http://schemas.microsoft.com/office/powerpoint/2012/main">
        <p15:guide id="1" orient="horz" pos="2208">
          <p15:clr>
            <a:srgbClr val="FBAE40"/>
          </p15:clr>
        </p15:guide>
        <p15:guide id="2"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SHS Logo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0FFC8C-FFA4-4B32-A71B-6DF399E1577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369" b="8164"/>
          <a:stretch/>
        </p:blipFill>
        <p:spPr>
          <a:xfrm>
            <a:off x="0" y="0"/>
            <a:ext cx="12192000" cy="6858000"/>
          </a:xfrm>
          <a:prstGeom prst="rect">
            <a:avLst/>
          </a:prstGeom>
          <a:ln>
            <a:noFill/>
          </a:ln>
        </p:spPr>
      </p:pic>
      <p:cxnSp>
        <p:nvCxnSpPr>
          <p:cNvPr id="8" name="Straight Connector 22" title="&quot; &quot;">
            <a:extLst>
              <a:ext uri="{FF2B5EF4-FFF2-40B4-BE49-F238E27FC236}">
                <a16:creationId xmlns:a16="http://schemas.microsoft.com/office/drawing/2014/main" id="{B0F96CC1-470A-4CE3-9A55-CB49B5FCDE62}"/>
              </a:ext>
            </a:extLst>
          </p:cNvPr>
          <p:cNvCxnSpPr>
            <a:cxnSpLocks noChangeShapeType="1"/>
          </p:cNvCxnSpPr>
          <p:nvPr userDrawn="1"/>
        </p:nvCxnSpPr>
        <p:spPr bwMode="auto">
          <a:xfrm>
            <a:off x="0" y="171256"/>
            <a:ext cx="12192000" cy="0"/>
          </a:xfrm>
          <a:prstGeom prst="line">
            <a:avLst/>
          </a:prstGeom>
          <a:ln w="762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pic>
        <p:nvPicPr>
          <p:cNvPr id="10" name="Picture 9" title="Texas Department of State Health Services logo">
            <a:extLst>
              <a:ext uri="{FF2B5EF4-FFF2-40B4-BE49-F238E27FC236}">
                <a16:creationId xmlns:a16="http://schemas.microsoft.com/office/drawing/2014/main" id="{A2B8BECE-B9F2-4BF8-901C-9069CB22B8A5}"/>
              </a:ext>
            </a:extLst>
          </p:cNvPr>
          <p:cNvPicPr>
            <a:picLocks noChangeAspect="1"/>
          </p:cNvPicPr>
          <p:nvPr userDrawn="1"/>
        </p:nvPicPr>
        <p:blipFill>
          <a:blip r:embed="rId3"/>
          <a:stretch>
            <a:fillRect/>
          </a:stretch>
        </p:blipFill>
        <p:spPr>
          <a:xfrm>
            <a:off x="1151715" y="2096908"/>
            <a:ext cx="9888569" cy="2664183"/>
          </a:xfrm>
          <a:prstGeom prst="rect">
            <a:avLst/>
          </a:prstGeom>
        </p:spPr>
      </p:pic>
    </p:spTree>
    <p:extLst>
      <p:ext uri="{BB962C8B-B14F-4D97-AF65-F5344CB8AC3E}">
        <p14:creationId xmlns:p14="http://schemas.microsoft.com/office/powerpoint/2010/main" val="751938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Content &amp; Pictur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6ABD5-C31F-46EC-9CD3-DED924A08517}"/>
              </a:ext>
            </a:extLst>
          </p:cNvPr>
          <p:cNvSpPr>
            <a:spLocks noGrp="1"/>
          </p:cNvSpPr>
          <p:nvPr>
            <p:ph type="title"/>
          </p:nvPr>
        </p:nvSpPr>
        <p:spPr>
          <a:xfrm>
            <a:off x="838200" y="365125"/>
            <a:ext cx="5181600" cy="1108807"/>
          </a:xfrm>
        </p:spPr>
        <p:txBody>
          <a:bodyPr/>
          <a:lstStyle>
            <a:lvl1pPr>
              <a:defRPr b="1">
                <a:solidFill>
                  <a:srgbClr val="003087"/>
                </a:solidFill>
                <a:latin typeface="+mn-lt"/>
              </a:defRPr>
            </a:lvl1pPr>
          </a:lstStyle>
          <a:p>
            <a:r>
              <a:rPr lang="en-US"/>
              <a:t>Click to edit Master title style</a:t>
            </a:r>
          </a:p>
        </p:txBody>
      </p:sp>
      <p:sp>
        <p:nvSpPr>
          <p:cNvPr id="10" name="Subtitle 2">
            <a:extLst>
              <a:ext uri="{FF2B5EF4-FFF2-40B4-BE49-F238E27FC236}">
                <a16:creationId xmlns:a16="http://schemas.microsoft.com/office/drawing/2014/main" id="{CB133A63-C708-47BD-ACF4-8B6CB2BD3D06}"/>
              </a:ext>
            </a:extLst>
          </p:cNvPr>
          <p:cNvSpPr>
            <a:spLocks noGrp="1"/>
          </p:cNvSpPr>
          <p:nvPr>
            <p:ph type="subTitle" idx="13"/>
          </p:nvPr>
        </p:nvSpPr>
        <p:spPr>
          <a:xfrm>
            <a:off x="838200" y="1473932"/>
            <a:ext cx="5181600" cy="408005"/>
          </a:xfrm>
        </p:spPr>
        <p:txBody>
          <a:bodyPr/>
          <a:lstStyle>
            <a:lvl1pPr marL="0" indent="0" algn="l">
              <a:buNone/>
              <a:defRPr sz="2400" b="1">
                <a:solidFill>
                  <a:srgbClr val="3F576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 name="Content Placeholder 2">
            <a:extLst>
              <a:ext uri="{FF2B5EF4-FFF2-40B4-BE49-F238E27FC236}">
                <a16:creationId xmlns:a16="http://schemas.microsoft.com/office/drawing/2014/main" id="{C9FC7437-CEE2-4D3D-ABFF-BA414C9612E1}"/>
              </a:ext>
            </a:extLst>
          </p:cNvPr>
          <p:cNvSpPr>
            <a:spLocks noGrp="1"/>
          </p:cNvSpPr>
          <p:nvPr>
            <p:ph sz="half" idx="1"/>
          </p:nvPr>
        </p:nvSpPr>
        <p:spPr>
          <a:xfrm>
            <a:off x="838200" y="2202023"/>
            <a:ext cx="5181600" cy="39749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16">
            <a:extLst>
              <a:ext uri="{FF2B5EF4-FFF2-40B4-BE49-F238E27FC236}">
                <a16:creationId xmlns:a16="http://schemas.microsoft.com/office/drawing/2014/main" id="{F01F10DD-B56D-4580-8ED0-FA1631DEED4F}"/>
              </a:ext>
            </a:extLst>
          </p:cNvPr>
          <p:cNvSpPr>
            <a:spLocks noGrp="1"/>
          </p:cNvSpPr>
          <p:nvPr>
            <p:ph type="pic" sz="quarter" idx="14"/>
          </p:nvPr>
        </p:nvSpPr>
        <p:spPr>
          <a:xfrm>
            <a:off x="6229350" y="0"/>
            <a:ext cx="5962650" cy="6626578"/>
          </a:xfrm>
        </p:spPr>
        <p:txBody>
          <a:bodyPr/>
          <a:lstStyle/>
          <a:p>
            <a:r>
              <a:rPr lang="en-US"/>
              <a:t>Click icon to add picture</a:t>
            </a:r>
          </a:p>
        </p:txBody>
      </p:sp>
      <p:sp>
        <p:nvSpPr>
          <p:cNvPr id="11" name="Pentagon 9">
            <a:extLst>
              <a:ext uri="{FF2B5EF4-FFF2-40B4-BE49-F238E27FC236}">
                <a16:creationId xmlns:a16="http://schemas.microsoft.com/office/drawing/2014/main" id="{074A4DD4-1876-4878-9EFC-2A372FE3E4E6}"/>
              </a:ext>
            </a:extLst>
          </p:cNvPr>
          <p:cNvSpPr/>
          <p:nvPr userDrawn="1"/>
        </p:nvSpPr>
        <p:spPr>
          <a:xfrm>
            <a:off x="0" y="1881937"/>
            <a:ext cx="6229350" cy="140698"/>
          </a:xfrm>
          <a:prstGeom prst="homePlate">
            <a:avLst/>
          </a:prstGeom>
          <a:solidFill>
            <a:srgbClr val="FFC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spTree>
    <p:extLst>
      <p:ext uri="{BB962C8B-B14F-4D97-AF65-F5344CB8AC3E}">
        <p14:creationId xmlns:p14="http://schemas.microsoft.com/office/powerpoint/2010/main" val="87574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6ABD5-C31F-46EC-9CD3-DED924A08517}"/>
              </a:ext>
            </a:extLst>
          </p:cNvPr>
          <p:cNvSpPr>
            <a:spLocks noGrp="1"/>
          </p:cNvSpPr>
          <p:nvPr>
            <p:ph type="title"/>
          </p:nvPr>
        </p:nvSpPr>
        <p:spPr>
          <a:xfrm>
            <a:off x="838200" y="365125"/>
            <a:ext cx="5181600" cy="1108807"/>
          </a:xfrm>
        </p:spPr>
        <p:txBody>
          <a:bodyPr/>
          <a:lstStyle>
            <a:lvl1pPr>
              <a:defRPr b="1">
                <a:solidFill>
                  <a:srgbClr val="003087"/>
                </a:solidFill>
                <a:latin typeface="+mn-lt"/>
              </a:defRPr>
            </a:lvl1pPr>
          </a:lstStyle>
          <a:p>
            <a:r>
              <a:rPr lang="en-US"/>
              <a:t>Click to edit Master title style</a:t>
            </a:r>
          </a:p>
        </p:txBody>
      </p:sp>
      <p:sp>
        <p:nvSpPr>
          <p:cNvPr id="10" name="Subtitle 2">
            <a:extLst>
              <a:ext uri="{FF2B5EF4-FFF2-40B4-BE49-F238E27FC236}">
                <a16:creationId xmlns:a16="http://schemas.microsoft.com/office/drawing/2014/main" id="{CB133A63-C708-47BD-ACF4-8B6CB2BD3D06}"/>
              </a:ext>
            </a:extLst>
          </p:cNvPr>
          <p:cNvSpPr>
            <a:spLocks noGrp="1"/>
          </p:cNvSpPr>
          <p:nvPr>
            <p:ph type="subTitle" idx="13"/>
          </p:nvPr>
        </p:nvSpPr>
        <p:spPr>
          <a:xfrm>
            <a:off x="838200" y="1473932"/>
            <a:ext cx="5181600" cy="408005"/>
          </a:xfrm>
        </p:spPr>
        <p:txBody>
          <a:bodyPr/>
          <a:lstStyle>
            <a:lvl1pPr marL="0" indent="0" algn="l">
              <a:buNone/>
              <a:defRPr sz="2400" b="1">
                <a:solidFill>
                  <a:srgbClr val="3F576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 name="Content Placeholder 2">
            <a:extLst>
              <a:ext uri="{FF2B5EF4-FFF2-40B4-BE49-F238E27FC236}">
                <a16:creationId xmlns:a16="http://schemas.microsoft.com/office/drawing/2014/main" id="{C9FC7437-CEE2-4D3D-ABFF-BA414C9612E1}"/>
              </a:ext>
            </a:extLst>
          </p:cNvPr>
          <p:cNvSpPr>
            <a:spLocks noGrp="1"/>
          </p:cNvSpPr>
          <p:nvPr>
            <p:ph sz="half" idx="1"/>
          </p:nvPr>
        </p:nvSpPr>
        <p:spPr>
          <a:xfrm>
            <a:off x="838200" y="2202023"/>
            <a:ext cx="5181600" cy="39749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hart Placeholder 4">
            <a:extLst>
              <a:ext uri="{FF2B5EF4-FFF2-40B4-BE49-F238E27FC236}">
                <a16:creationId xmlns:a16="http://schemas.microsoft.com/office/drawing/2014/main" id="{988DF98B-20B8-4A8B-B42A-3A01690B356B}"/>
              </a:ext>
            </a:extLst>
          </p:cNvPr>
          <p:cNvSpPr>
            <a:spLocks noGrp="1"/>
          </p:cNvSpPr>
          <p:nvPr>
            <p:ph type="chart" sz="quarter" idx="14"/>
          </p:nvPr>
        </p:nvSpPr>
        <p:spPr>
          <a:xfrm>
            <a:off x="6181725" y="365125"/>
            <a:ext cx="5781675" cy="5811838"/>
          </a:xfrm>
        </p:spPr>
        <p:txBody>
          <a:bodyPr/>
          <a:lstStyle/>
          <a:p>
            <a:r>
              <a:rPr lang="en-US"/>
              <a:t>Click icon to add chart</a:t>
            </a:r>
          </a:p>
        </p:txBody>
      </p:sp>
      <p:sp>
        <p:nvSpPr>
          <p:cNvPr id="11" name="Pentagon 9">
            <a:extLst>
              <a:ext uri="{FF2B5EF4-FFF2-40B4-BE49-F238E27FC236}">
                <a16:creationId xmlns:a16="http://schemas.microsoft.com/office/drawing/2014/main" id="{074A4DD4-1876-4878-9EFC-2A372FE3E4E6}"/>
              </a:ext>
            </a:extLst>
          </p:cNvPr>
          <p:cNvSpPr/>
          <p:nvPr userDrawn="1"/>
        </p:nvSpPr>
        <p:spPr>
          <a:xfrm>
            <a:off x="0" y="1881937"/>
            <a:ext cx="6181725" cy="140698"/>
          </a:xfrm>
          <a:prstGeom prst="homePlate">
            <a:avLst/>
          </a:prstGeom>
          <a:solidFill>
            <a:srgbClr val="FFC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spTree>
    <p:extLst>
      <p:ext uri="{BB962C8B-B14F-4D97-AF65-F5344CB8AC3E}">
        <p14:creationId xmlns:p14="http://schemas.microsoft.com/office/powerpoint/2010/main" val="4189129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and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6ABD5-C31F-46EC-9CD3-DED924A08517}"/>
              </a:ext>
            </a:extLst>
          </p:cNvPr>
          <p:cNvSpPr>
            <a:spLocks noGrp="1"/>
          </p:cNvSpPr>
          <p:nvPr>
            <p:ph type="title"/>
          </p:nvPr>
        </p:nvSpPr>
        <p:spPr>
          <a:xfrm>
            <a:off x="838200" y="365125"/>
            <a:ext cx="5181600" cy="1108807"/>
          </a:xfrm>
        </p:spPr>
        <p:txBody>
          <a:bodyPr/>
          <a:lstStyle>
            <a:lvl1pPr>
              <a:defRPr b="1">
                <a:solidFill>
                  <a:srgbClr val="003087"/>
                </a:solidFill>
                <a:latin typeface="+mn-lt"/>
              </a:defRPr>
            </a:lvl1pPr>
          </a:lstStyle>
          <a:p>
            <a:r>
              <a:rPr lang="en-US"/>
              <a:t>Click to edit Master title style</a:t>
            </a:r>
          </a:p>
        </p:txBody>
      </p:sp>
      <p:sp>
        <p:nvSpPr>
          <p:cNvPr id="10" name="Subtitle 2">
            <a:extLst>
              <a:ext uri="{FF2B5EF4-FFF2-40B4-BE49-F238E27FC236}">
                <a16:creationId xmlns:a16="http://schemas.microsoft.com/office/drawing/2014/main" id="{CB133A63-C708-47BD-ACF4-8B6CB2BD3D06}"/>
              </a:ext>
            </a:extLst>
          </p:cNvPr>
          <p:cNvSpPr>
            <a:spLocks noGrp="1"/>
          </p:cNvSpPr>
          <p:nvPr>
            <p:ph type="subTitle" idx="13"/>
          </p:nvPr>
        </p:nvSpPr>
        <p:spPr>
          <a:xfrm>
            <a:off x="838200" y="1473932"/>
            <a:ext cx="5181600" cy="408005"/>
          </a:xfrm>
        </p:spPr>
        <p:txBody>
          <a:bodyPr/>
          <a:lstStyle>
            <a:lvl1pPr marL="0" indent="0" algn="l">
              <a:buNone/>
              <a:defRPr sz="2400" b="1">
                <a:solidFill>
                  <a:srgbClr val="3F576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 name="Content Placeholder 2">
            <a:extLst>
              <a:ext uri="{FF2B5EF4-FFF2-40B4-BE49-F238E27FC236}">
                <a16:creationId xmlns:a16="http://schemas.microsoft.com/office/drawing/2014/main" id="{C9FC7437-CEE2-4D3D-ABFF-BA414C9612E1}"/>
              </a:ext>
            </a:extLst>
          </p:cNvPr>
          <p:cNvSpPr>
            <a:spLocks noGrp="1"/>
          </p:cNvSpPr>
          <p:nvPr>
            <p:ph sz="half" idx="1"/>
          </p:nvPr>
        </p:nvSpPr>
        <p:spPr>
          <a:xfrm>
            <a:off x="838200" y="2202023"/>
            <a:ext cx="5181600" cy="39749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martArt Placeholder 5">
            <a:extLst>
              <a:ext uri="{FF2B5EF4-FFF2-40B4-BE49-F238E27FC236}">
                <a16:creationId xmlns:a16="http://schemas.microsoft.com/office/drawing/2014/main" id="{93B84CD7-E3DE-4EAD-B020-8FA723115259}"/>
              </a:ext>
            </a:extLst>
          </p:cNvPr>
          <p:cNvSpPr>
            <a:spLocks noGrp="1"/>
          </p:cNvSpPr>
          <p:nvPr>
            <p:ph type="dgm" sz="quarter" idx="14"/>
          </p:nvPr>
        </p:nvSpPr>
        <p:spPr>
          <a:xfrm>
            <a:off x="6191250" y="365124"/>
            <a:ext cx="5899150" cy="5811837"/>
          </a:xfrm>
        </p:spPr>
        <p:txBody>
          <a:bodyPr/>
          <a:lstStyle/>
          <a:p>
            <a:r>
              <a:rPr lang="en-US"/>
              <a:t>Click icon to add SmartArt graphic</a:t>
            </a:r>
          </a:p>
        </p:txBody>
      </p:sp>
      <p:sp>
        <p:nvSpPr>
          <p:cNvPr id="11" name="Pentagon 9" title="&quot;&quot;">
            <a:extLst>
              <a:ext uri="{FF2B5EF4-FFF2-40B4-BE49-F238E27FC236}">
                <a16:creationId xmlns:a16="http://schemas.microsoft.com/office/drawing/2014/main" id="{074A4DD4-1876-4878-9EFC-2A372FE3E4E6}"/>
              </a:ext>
            </a:extLst>
          </p:cNvPr>
          <p:cNvSpPr/>
          <p:nvPr userDrawn="1"/>
        </p:nvSpPr>
        <p:spPr>
          <a:xfrm>
            <a:off x="0" y="1881937"/>
            <a:ext cx="6191250" cy="140698"/>
          </a:xfrm>
          <a:prstGeom prst="homePlate">
            <a:avLst/>
          </a:prstGeom>
          <a:solidFill>
            <a:srgbClr val="FFC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spTree>
    <p:extLst>
      <p:ext uri="{BB962C8B-B14F-4D97-AF65-F5344CB8AC3E}">
        <p14:creationId xmlns:p14="http://schemas.microsoft.com/office/powerpoint/2010/main" val="3560554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71F0F69E-33C8-46AD-AFE8-E682F31FDB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B042E3-8A59-4CF8-BACD-284F3D6047A3}"/>
              </a:ext>
            </a:extLst>
          </p:cNvPr>
          <p:cNvSpPr>
            <a:spLocks noGrp="1"/>
          </p:cNvSpPr>
          <p:nvPr>
            <p:ph type="body" idx="1" hasCustomPrompt="1"/>
          </p:nvPr>
        </p:nvSpPr>
        <p:spPr>
          <a:xfrm>
            <a:off x="839788" y="1681163"/>
            <a:ext cx="5157787" cy="823912"/>
          </a:xfrm>
        </p:spPr>
        <p:txBody>
          <a:bodyPr anchor="b"/>
          <a:lstStyle>
            <a:lvl1pPr marL="0" indent="0">
              <a:buNone/>
              <a:defRPr sz="2400" b="1">
                <a:solidFill>
                  <a:srgbClr val="3F576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a:t>Click to edit Master subtitle style</a:t>
            </a:r>
          </a:p>
        </p:txBody>
      </p:sp>
      <p:sp>
        <p:nvSpPr>
          <p:cNvPr id="4" name="Content Placeholder 3">
            <a:extLst>
              <a:ext uri="{FF2B5EF4-FFF2-40B4-BE49-F238E27FC236}">
                <a16:creationId xmlns:a16="http://schemas.microsoft.com/office/drawing/2014/main" id="{43085664-0946-473B-868A-BEEF5B70497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5B17778-023B-49CB-BE94-DEB9D1F32C95}"/>
              </a:ext>
            </a:extLst>
          </p:cNvPr>
          <p:cNvSpPr>
            <a:spLocks noGrp="1"/>
          </p:cNvSpPr>
          <p:nvPr>
            <p:ph type="body" sz="quarter" idx="3" hasCustomPrompt="1"/>
          </p:nvPr>
        </p:nvSpPr>
        <p:spPr>
          <a:xfrm>
            <a:off x="6172200" y="1681163"/>
            <a:ext cx="5183188" cy="823912"/>
          </a:xfrm>
        </p:spPr>
        <p:txBody>
          <a:bodyPr anchor="b"/>
          <a:lstStyle>
            <a:lvl1pPr marL="0" indent="0">
              <a:buNone/>
              <a:defRPr sz="2400" b="1">
                <a:solidFill>
                  <a:srgbClr val="3F576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a:t>Click to edit Master subtitle style</a:t>
            </a:r>
          </a:p>
        </p:txBody>
      </p:sp>
      <p:sp>
        <p:nvSpPr>
          <p:cNvPr id="6" name="Content Placeholder 5">
            <a:extLst>
              <a:ext uri="{FF2B5EF4-FFF2-40B4-BE49-F238E27FC236}">
                <a16:creationId xmlns:a16="http://schemas.microsoft.com/office/drawing/2014/main" id="{D22EBC45-D549-45B7-9284-C4D9BD44FB7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FD8CA6-BCA5-4C41-AE0B-6F8E3F3EF031}"/>
              </a:ext>
            </a:extLst>
          </p:cNvPr>
          <p:cNvSpPr>
            <a:spLocks noGrp="1"/>
          </p:cNvSpPr>
          <p:nvPr>
            <p:ph type="dt" sz="half" idx="10"/>
          </p:nvPr>
        </p:nvSpPr>
        <p:spPr/>
        <p:txBody>
          <a:bodyPr/>
          <a:lstStyle/>
          <a:p>
            <a:fld id="{DE9FCCAD-7EC3-41F9-AF25-DBEBDFD2D03C}" type="datetimeFigureOut">
              <a:rPr lang="en-US" smtClean="0"/>
              <a:t>8/11/2026</a:t>
            </a:fld>
            <a:endParaRPr lang="en-US"/>
          </a:p>
        </p:txBody>
      </p:sp>
      <p:sp>
        <p:nvSpPr>
          <p:cNvPr id="8" name="Footer Placeholder 7">
            <a:extLst>
              <a:ext uri="{FF2B5EF4-FFF2-40B4-BE49-F238E27FC236}">
                <a16:creationId xmlns:a16="http://schemas.microsoft.com/office/drawing/2014/main" id="{0805082F-CA85-447C-980B-AF8AD0CF45D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9554CB-67B2-405D-AA12-5203EF6BE27B}"/>
              </a:ext>
            </a:extLst>
          </p:cNvPr>
          <p:cNvSpPr>
            <a:spLocks noGrp="1"/>
          </p:cNvSpPr>
          <p:nvPr>
            <p:ph type="sldNum" sz="quarter" idx="12"/>
          </p:nvPr>
        </p:nvSpPr>
        <p:spPr/>
        <p:txBody>
          <a:bodyPr/>
          <a:lstStyle/>
          <a:p>
            <a:fld id="{2AF131E7-C65A-4205-BD59-AD27FEB0E13B}" type="slidenum">
              <a:rPr lang="en-US" smtClean="0"/>
              <a:t>‹#›</a:t>
            </a:fld>
            <a:endParaRPr lang="en-US"/>
          </a:p>
        </p:txBody>
      </p:sp>
      <p:sp>
        <p:nvSpPr>
          <p:cNvPr id="10" name="Pentagon 9" title="&quot;&quot;">
            <a:extLst>
              <a:ext uri="{FF2B5EF4-FFF2-40B4-BE49-F238E27FC236}">
                <a16:creationId xmlns:a16="http://schemas.microsoft.com/office/drawing/2014/main" id="{227EE276-2340-47AD-808D-8111F32104A8}"/>
              </a:ext>
            </a:extLst>
          </p:cNvPr>
          <p:cNvSpPr/>
          <p:nvPr userDrawn="1"/>
        </p:nvSpPr>
        <p:spPr>
          <a:xfrm>
            <a:off x="0" y="1633333"/>
            <a:ext cx="6581872" cy="140698"/>
          </a:xfrm>
          <a:prstGeom prst="homePlate">
            <a:avLst/>
          </a:prstGeom>
          <a:solidFill>
            <a:srgbClr val="FFC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spTree>
    <p:extLst>
      <p:ext uri="{BB962C8B-B14F-4D97-AF65-F5344CB8AC3E}">
        <p14:creationId xmlns:p14="http://schemas.microsoft.com/office/powerpoint/2010/main" val="2037881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71F0F69E-33C8-46AD-AFE8-E682F31FDB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Date Placeholder 6">
            <a:extLst>
              <a:ext uri="{FF2B5EF4-FFF2-40B4-BE49-F238E27FC236}">
                <a16:creationId xmlns:a16="http://schemas.microsoft.com/office/drawing/2014/main" id="{D6FD8CA6-BCA5-4C41-AE0B-6F8E3F3EF031}"/>
              </a:ext>
            </a:extLst>
          </p:cNvPr>
          <p:cNvSpPr>
            <a:spLocks noGrp="1"/>
          </p:cNvSpPr>
          <p:nvPr>
            <p:ph type="dt" sz="half" idx="10"/>
          </p:nvPr>
        </p:nvSpPr>
        <p:spPr/>
        <p:txBody>
          <a:bodyPr/>
          <a:lstStyle/>
          <a:p>
            <a:fld id="{DE9FCCAD-7EC3-41F9-AF25-DBEBDFD2D03C}" type="datetimeFigureOut">
              <a:rPr lang="en-US" smtClean="0"/>
              <a:t>8/11/2026</a:t>
            </a:fld>
            <a:endParaRPr lang="en-US"/>
          </a:p>
        </p:txBody>
      </p:sp>
      <p:sp>
        <p:nvSpPr>
          <p:cNvPr id="8" name="Footer Placeholder 7">
            <a:extLst>
              <a:ext uri="{FF2B5EF4-FFF2-40B4-BE49-F238E27FC236}">
                <a16:creationId xmlns:a16="http://schemas.microsoft.com/office/drawing/2014/main" id="{0805082F-CA85-447C-980B-AF8AD0CF45D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9554CB-67B2-405D-AA12-5203EF6BE27B}"/>
              </a:ext>
            </a:extLst>
          </p:cNvPr>
          <p:cNvSpPr>
            <a:spLocks noGrp="1"/>
          </p:cNvSpPr>
          <p:nvPr>
            <p:ph type="sldNum" sz="quarter" idx="12"/>
          </p:nvPr>
        </p:nvSpPr>
        <p:spPr/>
        <p:txBody>
          <a:bodyPr/>
          <a:lstStyle/>
          <a:p>
            <a:fld id="{2AF131E7-C65A-4205-BD59-AD27FEB0E13B}" type="slidenum">
              <a:rPr lang="en-US" smtClean="0"/>
              <a:t>‹#›</a:t>
            </a:fld>
            <a:endParaRPr lang="en-US"/>
          </a:p>
        </p:txBody>
      </p:sp>
      <p:sp>
        <p:nvSpPr>
          <p:cNvPr id="10" name="Pentagon 9" title="&quot;&quot;">
            <a:extLst>
              <a:ext uri="{FF2B5EF4-FFF2-40B4-BE49-F238E27FC236}">
                <a16:creationId xmlns:a16="http://schemas.microsoft.com/office/drawing/2014/main" id="{227EE276-2340-47AD-808D-8111F32104A8}"/>
              </a:ext>
            </a:extLst>
          </p:cNvPr>
          <p:cNvSpPr/>
          <p:nvPr userDrawn="1"/>
        </p:nvSpPr>
        <p:spPr>
          <a:xfrm>
            <a:off x="0" y="1633333"/>
            <a:ext cx="6581872" cy="140698"/>
          </a:xfrm>
          <a:prstGeom prst="homePlate">
            <a:avLst/>
          </a:prstGeom>
          <a:solidFill>
            <a:srgbClr val="FFC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sp>
        <p:nvSpPr>
          <p:cNvPr id="12" name="Table Placeholder 11">
            <a:extLst>
              <a:ext uri="{FF2B5EF4-FFF2-40B4-BE49-F238E27FC236}">
                <a16:creationId xmlns:a16="http://schemas.microsoft.com/office/drawing/2014/main" id="{AE97D9D6-D5E6-4AB6-931A-C7DAD67FF1B1}"/>
              </a:ext>
            </a:extLst>
          </p:cNvPr>
          <p:cNvSpPr>
            <a:spLocks noGrp="1"/>
          </p:cNvSpPr>
          <p:nvPr>
            <p:ph type="tbl" sz="quarter" idx="13"/>
          </p:nvPr>
        </p:nvSpPr>
        <p:spPr>
          <a:xfrm>
            <a:off x="838201" y="1982479"/>
            <a:ext cx="10515599" cy="4165423"/>
          </a:xfrm>
        </p:spPr>
        <p:txBody>
          <a:bodyPr/>
          <a:lstStyle/>
          <a:p>
            <a:r>
              <a:rPr lang="en-US"/>
              <a:t>Click icon to add table</a:t>
            </a:r>
          </a:p>
        </p:txBody>
      </p:sp>
    </p:spTree>
    <p:extLst>
      <p:ext uri="{BB962C8B-B14F-4D97-AF65-F5344CB8AC3E}">
        <p14:creationId xmlns:p14="http://schemas.microsoft.com/office/powerpoint/2010/main" val="2265095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E5682-FAE2-42A3-AF81-49944D0B838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547DC5-63BB-42E8-BDA7-AA9FEFE752EA}"/>
              </a:ext>
            </a:extLst>
          </p:cNvPr>
          <p:cNvSpPr>
            <a:spLocks noGrp="1"/>
          </p:cNvSpPr>
          <p:nvPr>
            <p:ph type="dt" sz="half" idx="10"/>
          </p:nvPr>
        </p:nvSpPr>
        <p:spPr/>
        <p:txBody>
          <a:bodyPr/>
          <a:lstStyle/>
          <a:p>
            <a:fld id="{DE9FCCAD-7EC3-41F9-AF25-DBEBDFD2D03C}" type="datetimeFigureOut">
              <a:rPr lang="en-US" smtClean="0"/>
              <a:t>8/11/2026</a:t>
            </a:fld>
            <a:endParaRPr lang="en-US"/>
          </a:p>
        </p:txBody>
      </p:sp>
      <p:sp>
        <p:nvSpPr>
          <p:cNvPr id="4" name="Footer Placeholder 3">
            <a:extLst>
              <a:ext uri="{FF2B5EF4-FFF2-40B4-BE49-F238E27FC236}">
                <a16:creationId xmlns:a16="http://schemas.microsoft.com/office/drawing/2014/main" id="{B07C0EFE-8E38-48E6-9C30-91250D0891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0EF709-0170-4F0E-8BA7-0BCC93770675}"/>
              </a:ext>
            </a:extLst>
          </p:cNvPr>
          <p:cNvSpPr>
            <a:spLocks noGrp="1"/>
          </p:cNvSpPr>
          <p:nvPr>
            <p:ph type="sldNum" sz="quarter" idx="12"/>
          </p:nvPr>
        </p:nvSpPr>
        <p:spPr/>
        <p:txBody>
          <a:bodyPr/>
          <a:lstStyle/>
          <a:p>
            <a:fld id="{2AF131E7-C65A-4205-BD59-AD27FEB0E13B}" type="slidenum">
              <a:rPr lang="en-US" smtClean="0"/>
              <a:t>‹#›</a:t>
            </a:fld>
            <a:endParaRPr lang="en-US"/>
          </a:p>
        </p:txBody>
      </p:sp>
    </p:spTree>
    <p:extLst>
      <p:ext uri="{BB962C8B-B14F-4D97-AF65-F5344CB8AC3E}">
        <p14:creationId xmlns:p14="http://schemas.microsoft.com/office/powerpoint/2010/main" val="3565710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image" Target="../media/image1.png"/><Relationship Id="rId5" Type="http://schemas.openxmlformats.org/officeDocument/2006/relationships/slideLayout" Target="../slideLayouts/slideLayout20.xml"/><Relationship Id="rId10" Type="http://schemas.openxmlformats.org/officeDocument/2006/relationships/theme" Target="../theme/theme2.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8443D7-7F30-4B8B-A2B9-80AFCA4338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4033437-94B2-48B2-B9DF-D0A124C361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6196B4-59A7-4F55-AB1F-E472546A9C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9FCCAD-7EC3-41F9-AF25-DBEBDFD2D03C}" type="datetimeFigureOut">
              <a:rPr lang="en-US" smtClean="0"/>
              <a:t>8/11/2026</a:t>
            </a:fld>
            <a:endParaRPr lang="en-US"/>
          </a:p>
        </p:txBody>
      </p:sp>
      <p:sp>
        <p:nvSpPr>
          <p:cNvPr id="5" name="Footer Placeholder 4">
            <a:extLst>
              <a:ext uri="{FF2B5EF4-FFF2-40B4-BE49-F238E27FC236}">
                <a16:creationId xmlns:a16="http://schemas.microsoft.com/office/drawing/2014/main" id="{0ED6C522-DAE5-4E68-AFB5-CB47A0262C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25248E-2126-4CBB-924B-FEEF06B72F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F131E7-C65A-4205-BD59-AD27FEB0E13B}" type="slidenum">
              <a:rPr lang="en-US" smtClean="0"/>
              <a:t>‹#›</a:t>
            </a:fld>
            <a:endParaRPr lang="en-US"/>
          </a:p>
        </p:txBody>
      </p:sp>
      <p:pic>
        <p:nvPicPr>
          <p:cNvPr id="9" name="Picture 8">
            <a:extLst>
              <a:ext uri="{FF2B5EF4-FFF2-40B4-BE49-F238E27FC236}">
                <a16:creationId xmlns:a16="http://schemas.microsoft.com/office/drawing/2014/main" id="{0F482BAF-12B2-4620-96B5-33302AEFD9DE}"/>
              </a:ext>
            </a:extLst>
          </p:cNvPr>
          <p:cNvPicPr>
            <a:picLocks noChangeAspect="1"/>
          </p:cNvPicPr>
          <p:nvPr userDrawn="1"/>
        </p:nvPicPr>
        <p:blipFill rotWithShape="1">
          <a:blip r:embed="rId17">
            <a:extLst>
              <a:ext uri="{28A0092B-C50C-407E-A947-70E740481C1C}">
                <a14:useLocalDpi xmlns:a14="http://schemas.microsoft.com/office/drawing/2010/main" val="0"/>
              </a:ext>
            </a:extLst>
          </a:blip>
          <a:srcRect t="89614" b="8157"/>
          <a:stretch/>
        </p:blipFill>
        <p:spPr>
          <a:xfrm>
            <a:off x="0" y="6677025"/>
            <a:ext cx="12192000" cy="180975"/>
          </a:xfrm>
          <a:prstGeom prst="rect">
            <a:avLst/>
          </a:prstGeom>
          <a:ln>
            <a:noFill/>
          </a:ln>
        </p:spPr>
      </p:pic>
      <p:cxnSp>
        <p:nvCxnSpPr>
          <p:cNvPr id="10" name="Straight Connector 22" title="&quot; &quot;">
            <a:extLst>
              <a:ext uri="{FF2B5EF4-FFF2-40B4-BE49-F238E27FC236}">
                <a16:creationId xmlns:a16="http://schemas.microsoft.com/office/drawing/2014/main" id="{4242C5BE-DB79-4DCF-961F-CD36C176BAAD}"/>
              </a:ext>
            </a:extLst>
          </p:cNvPr>
          <p:cNvCxnSpPr>
            <a:cxnSpLocks noChangeShapeType="1"/>
          </p:cNvCxnSpPr>
          <p:nvPr userDrawn="1"/>
        </p:nvCxnSpPr>
        <p:spPr bwMode="auto">
          <a:xfrm>
            <a:off x="-1" y="6659554"/>
            <a:ext cx="12192000" cy="0"/>
          </a:xfrm>
          <a:prstGeom prst="line">
            <a:avLst/>
          </a:prstGeom>
          <a:ln w="381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27328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defTabSz="914400" rtl="0" eaLnBrk="1" latinLnBrk="0" hangingPunct="1">
        <a:lnSpc>
          <a:spcPct val="90000"/>
        </a:lnSpc>
        <a:spcBef>
          <a:spcPct val="0"/>
        </a:spcBef>
        <a:buNone/>
        <a:defRPr sz="4400" b="1" kern="1200">
          <a:solidFill>
            <a:srgbClr val="003087"/>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7" name="Rectangle 6" title="&quot;&quot;">
            <a:extLst>
              <a:ext uri="{FF2B5EF4-FFF2-40B4-BE49-F238E27FC236}">
                <a16:creationId xmlns:a16="http://schemas.microsoft.com/office/drawing/2014/main" id="{48752905-4F9E-4308-9D7D-79136CE22E29}"/>
              </a:ext>
            </a:extLst>
          </p:cNvPr>
          <p:cNvSpPr/>
          <p:nvPr userDrawn="1"/>
        </p:nvSpPr>
        <p:spPr>
          <a:xfrm>
            <a:off x="0" y="-24702"/>
            <a:ext cx="12192001" cy="8986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entagon 12" title="&quot;&quot;">
            <a:extLst>
              <a:ext uri="{FF2B5EF4-FFF2-40B4-BE49-F238E27FC236}">
                <a16:creationId xmlns:a16="http://schemas.microsoft.com/office/drawing/2014/main" id="{26D6B718-8D13-46EE-A2EA-3EC07DCA572F}"/>
              </a:ext>
            </a:extLst>
          </p:cNvPr>
          <p:cNvSpPr/>
          <p:nvPr userDrawn="1"/>
        </p:nvSpPr>
        <p:spPr>
          <a:xfrm>
            <a:off x="6480961" y="513145"/>
            <a:ext cx="5711040" cy="743040"/>
          </a:xfrm>
          <a:prstGeom prst="homePlate">
            <a:avLst/>
          </a:prstGeom>
          <a:solidFill>
            <a:srgbClr val="FFC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sp>
        <p:nvSpPr>
          <p:cNvPr id="9" name="Pentagon 13" title="&quot;&quot;">
            <a:extLst>
              <a:ext uri="{FF2B5EF4-FFF2-40B4-BE49-F238E27FC236}">
                <a16:creationId xmlns:a16="http://schemas.microsoft.com/office/drawing/2014/main" id="{ED62EF45-C9C0-4413-81FE-899E260FD808}"/>
              </a:ext>
            </a:extLst>
          </p:cNvPr>
          <p:cNvSpPr/>
          <p:nvPr userDrawn="1"/>
        </p:nvSpPr>
        <p:spPr>
          <a:xfrm>
            <a:off x="0" y="365125"/>
            <a:ext cx="9481334" cy="1039080"/>
          </a:xfrm>
          <a:prstGeom prst="homePlate">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pic>
        <p:nvPicPr>
          <p:cNvPr id="11" name="Picture 10" title="&quot;&quot;">
            <a:extLst>
              <a:ext uri="{FF2B5EF4-FFF2-40B4-BE49-F238E27FC236}">
                <a16:creationId xmlns:a16="http://schemas.microsoft.com/office/drawing/2014/main" id="{53B8FF7F-B71D-4E67-925E-01F7866EB63E}"/>
              </a:ext>
            </a:extLst>
          </p:cNvPr>
          <p:cNvPicPr>
            <a:picLocks noChangeAspect="1"/>
          </p:cNvPicPr>
          <p:nvPr userDrawn="1"/>
        </p:nvPicPr>
        <p:blipFill rotWithShape="1">
          <a:blip r:embed="rId11">
            <a:extLst>
              <a:ext uri="{28A0092B-C50C-407E-A947-70E740481C1C}">
                <a14:useLocalDpi xmlns:a14="http://schemas.microsoft.com/office/drawing/2010/main" val="0"/>
              </a:ext>
            </a:extLst>
          </a:blip>
          <a:srcRect t="89614" b="8157"/>
          <a:stretch/>
        </p:blipFill>
        <p:spPr>
          <a:xfrm>
            <a:off x="0" y="6677025"/>
            <a:ext cx="12192000" cy="180975"/>
          </a:xfrm>
          <a:prstGeom prst="rect">
            <a:avLst/>
          </a:prstGeom>
          <a:ln>
            <a:noFill/>
          </a:ln>
        </p:spPr>
      </p:pic>
      <p:sp>
        <p:nvSpPr>
          <p:cNvPr id="2" name="Title Placeholder 1">
            <a:extLst>
              <a:ext uri="{FF2B5EF4-FFF2-40B4-BE49-F238E27FC236}">
                <a16:creationId xmlns:a16="http://schemas.microsoft.com/office/drawing/2014/main" id="{5D2D2514-FF0E-43CF-9DEC-E8FFEC1363A7}"/>
              </a:ext>
            </a:extLst>
          </p:cNvPr>
          <p:cNvSpPr>
            <a:spLocks noGrp="1"/>
          </p:cNvSpPr>
          <p:nvPr>
            <p:ph type="title"/>
          </p:nvPr>
        </p:nvSpPr>
        <p:spPr>
          <a:xfrm>
            <a:off x="838200" y="21113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F43C64B-EE6C-49CE-AC9C-4EF026EBE3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643558-8669-4E59-AFD4-2D647B0279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05D06A-407B-46FA-A0EC-F072866C22BF}" type="datetimeFigureOut">
              <a:rPr lang="en-US" smtClean="0"/>
              <a:t>8/11/2026</a:t>
            </a:fld>
            <a:endParaRPr lang="en-US"/>
          </a:p>
        </p:txBody>
      </p:sp>
      <p:sp>
        <p:nvSpPr>
          <p:cNvPr id="5" name="Footer Placeholder 4">
            <a:extLst>
              <a:ext uri="{FF2B5EF4-FFF2-40B4-BE49-F238E27FC236}">
                <a16:creationId xmlns:a16="http://schemas.microsoft.com/office/drawing/2014/main" id="{C21AD61A-3E46-4A91-9409-1DF22E3CDD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65899FE-B918-439A-8725-B7C5440198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6B54E4-5A71-4511-84E9-33A1CA2A9EE3}" type="slidenum">
              <a:rPr lang="en-US" smtClean="0"/>
              <a:t>‹#›</a:t>
            </a:fld>
            <a:endParaRPr lang="en-US"/>
          </a:p>
        </p:txBody>
      </p:sp>
      <p:cxnSp>
        <p:nvCxnSpPr>
          <p:cNvPr id="10" name="Straight Connector 22" title="&quot; &quot;">
            <a:extLst>
              <a:ext uri="{FF2B5EF4-FFF2-40B4-BE49-F238E27FC236}">
                <a16:creationId xmlns:a16="http://schemas.microsoft.com/office/drawing/2014/main" id="{6E5C70A8-3EE5-4D69-8AA3-93C6F7056F47}"/>
              </a:ext>
            </a:extLst>
          </p:cNvPr>
          <p:cNvCxnSpPr>
            <a:cxnSpLocks noChangeShapeType="1"/>
          </p:cNvCxnSpPr>
          <p:nvPr userDrawn="1"/>
        </p:nvCxnSpPr>
        <p:spPr bwMode="auto">
          <a:xfrm>
            <a:off x="-1" y="6659554"/>
            <a:ext cx="12192000" cy="0"/>
          </a:xfrm>
          <a:prstGeom prst="line">
            <a:avLst/>
          </a:prstGeom>
          <a:ln w="381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986377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Lst>
  <p:txStyles>
    <p:titleStyle>
      <a:lvl1pPr algn="l" defTabSz="914400" rtl="0" eaLnBrk="1" latinLnBrk="0" hangingPunct="1">
        <a:lnSpc>
          <a:spcPct val="90000"/>
        </a:lnSpc>
        <a:spcBef>
          <a:spcPct val="0"/>
        </a:spcBef>
        <a:buNone/>
        <a:defRPr sz="44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chart" Target="../charts/char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6A2A6-ECE2-2C9F-9C3B-3A2F46FC30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30F4-0636-009C-5635-0614C507F424}"/>
              </a:ext>
            </a:extLst>
          </p:cNvPr>
          <p:cNvSpPr>
            <a:spLocks noGrp="1"/>
          </p:cNvSpPr>
          <p:nvPr>
            <p:ph type="title"/>
          </p:nvPr>
        </p:nvSpPr>
        <p:spPr/>
        <p:txBody>
          <a:bodyPr>
            <a:normAutofit/>
          </a:bodyPr>
          <a:lstStyle/>
          <a:p>
            <a:r>
              <a:rPr lang="en-US" sz="5400" dirty="0">
                <a:latin typeface="Rockwell"/>
                <a:ea typeface="Calibri"/>
                <a:cs typeface="Calibri"/>
              </a:rPr>
              <a:t>Immunization Coverage Rates</a:t>
            </a:r>
            <a:endParaRPr lang="en-US" sz="5400" dirty="0"/>
          </a:p>
        </p:txBody>
      </p:sp>
      <p:sp>
        <p:nvSpPr>
          <p:cNvPr id="3" name="Text Placeholder 2">
            <a:extLst>
              <a:ext uri="{FF2B5EF4-FFF2-40B4-BE49-F238E27FC236}">
                <a16:creationId xmlns:a16="http://schemas.microsoft.com/office/drawing/2014/main" id="{47D2628E-AAEF-6FF0-B67D-EBA08D4685CC}"/>
              </a:ext>
            </a:extLst>
          </p:cNvPr>
          <p:cNvSpPr>
            <a:spLocks noGrp="1"/>
          </p:cNvSpPr>
          <p:nvPr>
            <p:ph type="body" idx="1"/>
          </p:nvPr>
        </p:nvSpPr>
        <p:spPr/>
        <p:txBody>
          <a:bodyPr/>
          <a:lstStyle/>
          <a:p>
            <a:r>
              <a:rPr lang="en-US" dirty="0"/>
              <a:t>Rey Velazquez, MBA</a:t>
            </a:r>
          </a:p>
          <a:p>
            <a:r>
              <a:rPr lang="en-US" dirty="0"/>
              <a:t>Immunization Section Director</a:t>
            </a:r>
          </a:p>
          <a:p>
            <a:r>
              <a:rPr lang="en-US" dirty="0"/>
              <a:t>Infectious Disease Prevention Division, DSHS</a:t>
            </a:r>
          </a:p>
        </p:txBody>
      </p:sp>
    </p:spTree>
    <p:extLst>
      <p:ext uri="{BB962C8B-B14F-4D97-AF65-F5344CB8AC3E}">
        <p14:creationId xmlns:p14="http://schemas.microsoft.com/office/powerpoint/2010/main" val="2443136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2A85D37-9F7E-163A-CC50-5BD7259F5B27}"/>
              </a:ext>
            </a:extLst>
          </p:cNvPr>
          <p:cNvSpPr>
            <a:spLocks noGrp="1"/>
          </p:cNvSpPr>
          <p:nvPr>
            <p:ph type="title"/>
          </p:nvPr>
        </p:nvSpPr>
        <p:spPr/>
        <p:txBody>
          <a:bodyPr>
            <a:normAutofit/>
          </a:bodyPr>
          <a:lstStyle/>
          <a:p>
            <a:r>
              <a:rPr lang="en-US" sz="4300" dirty="0"/>
              <a:t>Process for Requesting An Exemption</a:t>
            </a:r>
          </a:p>
        </p:txBody>
      </p:sp>
      <p:sp>
        <p:nvSpPr>
          <p:cNvPr id="6" name="Content Placeholder 5">
            <a:extLst>
              <a:ext uri="{FF2B5EF4-FFF2-40B4-BE49-F238E27FC236}">
                <a16:creationId xmlns:a16="http://schemas.microsoft.com/office/drawing/2014/main" id="{74F9A1D2-B6FA-70D0-4DD5-F7E0C791E6D2}"/>
              </a:ext>
            </a:extLst>
          </p:cNvPr>
          <p:cNvSpPr>
            <a:spLocks noGrp="1"/>
          </p:cNvSpPr>
          <p:nvPr>
            <p:ph idx="1"/>
          </p:nvPr>
        </p:nvSpPr>
        <p:spPr/>
        <p:txBody>
          <a:bodyPr>
            <a:normAutofit fontScale="92500" lnSpcReduction="10000"/>
          </a:bodyPr>
          <a:lstStyle/>
          <a:p>
            <a:pPr lvl="1">
              <a:lnSpc>
                <a:spcPct val="100000"/>
              </a:lnSpc>
              <a:spcBef>
                <a:spcPts val="600"/>
              </a:spcBef>
            </a:pPr>
            <a:r>
              <a:rPr lang="en-US" sz="2000" dirty="0"/>
              <a:t>House Bill 1586, 89th Legislature, Regular Session, passed and amended  HSC, Chapter 161.0041. HSC, Chapter 161.0041, states that a person claiming an exemption from a required immunization based on reasons of conscience, including a religious belief, must complete the blank affidavit form provided by DSHS.  The blank affidavit form is available on the DSHS immunization website.</a:t>
            </a:r>
          </a:p>
          <a:p>
            <a:pPr lvl="1">
              <a:lnSpc>
                <a:spcPct val="100000"/>
              </a:lnSpc>
              <a:spcBef>
                <a:spcPts val="600"/>
              </a:spcBef>
            </a:pPr>
            <a:endParaRPr lang="en-US" sz="2000" dirty="0"/>
          </a:p>
          <a:p>
            <a:pPr lvl="1">
              <a:lnSpc>
                <a:spcPct val="100000"/>
              </a:lnSpc>
              <a:spcBef>
                <a:spcPts val="600"/>
              </a:spcBef>
            </a:pPr>
            <a:r>
              <a:rPr lang="en-US" sz="2000" dirty="0"/>
              <a:t>Parents or guardians may download the blank affidavit themselves from the DSHS Immunization website or use the old method using the Affidavit Request for Exemption from Immunizations for Reasons of Conscience website. </a:t>
            </a:r>
          </a:p>
          <a:p>
            <a:pPr lvl="1">
              <a:lnSpc>
                <a:spcPct val="100000"/>
              </a:lnSpc>
              <a:spcBef>
                <a:spcPts val="600"/>
              </a:spcBef>
            </a:pPr>
            <a:endParaRPr lang="en-US" sz="2000" dirty="0"/>
          </a:p>
          <a:p>
            <a:pPr lvl="1">
              <a:lnSpc>
                <a:spcPct val="100000"/>
              </a:lnSpc>
              <a:spcBef>
                <a:spcPts val="600"/>
              </a:spcBef>
            </a:pPr>
            <a:r>
              <a:rPr lang="en-US" sz="2000" dirty="0"/>
              <a:t>Parents or guardians fill out the affidavit, have it notarized, and submit to the respective school.</a:t>
            </a:r>
          </a:p>
          <a:p>
            <a:pPr lvl="1">
              <a:lnSpc>
                <a:spcPct val="100000"/>
              </a:lnSpc>
              <a:spcBef>
                <a:spcPts val="600"/>
              </a:spcBef>
            </a:pPr>
            <a:endParaRPr lang="en-US" sz="2000" dirty="0"/>
          </a:p>
          <a:p>
            <a:pPr lvl="1">
              <a:lnSpc>
                <a:spcPct val="100000"/>
              </a:lnSpc>
              <a:spcBef>
                <a:spcPts val="600"/>
              </a:spcBef>
            </a:pPr>
            <a:r>
              <a:rPr lang="en-US" sz="2000" dirty="0"/>
              <a:t>DSHS may maintain a record of the total number of times an affidavit form was accessed on the department’s website or when a written request to obtain the affidavit form is sent to the department via fax, mail, online, or delivered in person (email is not accepted)</a:t>
            </a:r>
          </a:p>
        </p:txBody>
      </p:sp>
    </p:spTree>
    <p:extLst>
      <p:ext uri="{BB962C8B-B14F-4D97-AF65-F5344CB8AC3E}">
        <p14:creationId xmlns:p14="http://schemas.microsoft.com/office/powerpoint/2010/main" val="2814888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C0778-F823-1DB7-E476-078C3C004704}"/>
              </a:ext>
            </a:extLst>
          </p:cNvPr>
          <p:cNvSpPr>
            <a:spLocks noGrp="1"/>
          </p:cNvSpPr>
          <p:nvPr>
            <p:ph type="title"/>
          </p:nvPr>
        </p:nvSpPr>
        <p:spPr/>
        <p:txBody>
          <a:bodyPr/>
          <a:lstStyle/>
          <a:p>
            <a:r>
              <a:rPr lang="en-US" dirty="0"/>
              <a:t>Exemption Forms Mailed 2024-2026</a:t>
            </a:r>
          </a:p>
        </p:txBody>
      </p:sp>
      <p:graphicFrame>
        <p:nvGraphicFramePr>
          <p:cNvPr id="4" name="Object 5">
            <a:extLst>
              <a:ext uri="{FF2B5EF4-FFF2-40B4-BE49-F238E27FC236}">
                <a16:creationId xmlns:a16="http://schemas.microsoft.com/office/drawing/2014/main" id="{BE5B56EC-07DD-6B09-AB08-359C838AD44B}"/>
              </a:ext>
            </a:extLst>
          </p:cNvPr>
          <p:cNvGraphicFramePr>
            <a:graphicFrameLocks noGrp="1" noChangeAspect="1"/>
          </p:cNvGraphicFramePr>
          <p:nvPr>
            <p:ph idx="1"/>
            <p:extLst>
              <p:ext uri="{D42A27DB-BD31-4B8C-83A1-F6EECF244321}">
                <p14:modId xmlns:p14="http://schemas.microsoft.com/office/powerpoint/2010/main" val="2425189001"/>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06638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2697A8A-06A5-8773-2A57-C79F0743BD57}"/>
              </a:ext>
            </a:extLst>
          </p:cNvPr>
          <p:cNvSpPr>
            <a:spLocks noGrp="1"/>
          </p:cNvSpPr>
          <p:nvPr>
            <p:ph type="title"/>
          </p:nvPr>
        </p:nvSpPr>
        <p:spPr/>
        <p:txBody>
          <a:bodyPr/>
          <a:lstStyle/>
          <a:p>
            <a:r>
              <a:rPr lang="en-US" dirty="0"/>
              <a:t>Number of Clicks – Blank Affidavit</a:t>
            </a:r>
          </a:p>
        </p:txBody>
      </p:sp>
      <p:graphicFrame>
        <p:nvGraphicFramePr>
          <p:cNvPr id="9" name="Content Placeholder 8">
            <a:extLst>
              <a:ext uri="{FF2B5EF4-FFF2-40B4-BE49-F238E27FC236}">
                <a16:creationId xmlns:a16="http://schemas.microsoft.com/office/drawing/2014/main" id="{DB0E9B0A-DF24-E141-1F6D-AA0BC162CA5F}"/>
              </a:ext>
            </a:extLst>
          </p:cNvPr>
          <p:cNvGraphicFramePr>
            <a:graphicFrameLocks noGrp="1"/>
          </p:cNvGraphicFramePr>
          <p:nvPr>
            <p:ph idx="1"/>
            <p:extLst>
              <p:ext uri="{D42A27DB-BD31-4B8C-83A1-F6EECF244321}">
                <p14:modId xmlns:p14="http://schemas.microsoft.com/office/powerpoint/2010/main" val="1640265462"/>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63019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03544-3EDC-49E3-4FAD-229A8FF510BE}"/>
              </a:ext>
            </a:extLst>
          </p:cNvPr>
          <p:cNvSpPr>
            <a:spLocks noGrp="1"/>
          </p:cNvSpPr>
          <p:nvPr>
            <p:ph type="title"/>
          </p:nvPr>
        </p:nvSpPr>
        <p:spPr/>
        <p:txBody>
          <a:bodyPr/>
          <a:lstStyle/>
          <a:p>
            <a:r>
              <a:rPr lang="en-US" dirty="0"/>
              <a:t>Thank you.</a:t>
            </a:r>
          </a:p>
        </p:txBody>
      </p:sp>
      <p:sp>
        <p:nvSpPr>
          <p:cNvPr id="4" name="Text Placeholder 3">
            <a:extLst>
              <a:ext uri="{FF2B5EF4-FFF2-40B4-BE49-F238E27FC236}">
                <a16:creationId xmlns:a16="http://schemas.microsoft.com/office/drawing/2014/main" id="{BD12C939-23B7-8710-2D3F-8281CDC1697B}"/>
              </a:ext>
            </a:extLst>
          </p:cNvPr>
          <p:cNvSpPr>
            <a:spLocks noGrp="1"/>
          </p:cNvSpPr>
          <p:nvPr>
            <p:ph type="body" sz="quarter" idx="10"/>
          </p:nvPr>
        </p:nvSpPr>
        <p:spPr/>
        <p:txBody>
          <a:bodyPr/>
          <a:lstStyle/>
          <a:p>
            <a:r>
              <a:rPr lang="en-US" dirty="0"/>
              <a:t>Reynaldo Velazquez, MBA</a:t>
            </a:r>
          </a:p>
          <a:p>
            <a:r>
              <a:rPr lang="en-US" dirty="0"/>
              <a:t>Reynaldo.Velazquez@dshs.texas.gov</a:t>
            </a:r>
          </a:p>
        </p:txBody>
      </p:sp>
    </p:spTree>
    <p:extLst>
      <p:ext uri="{BB962C8B-B14F-4D97-AF65-F5344CB8AC3E}">
        <p14:creationId xmlns:p14="http://schemas.microsoft.com/office/powerpoint/2010/main" val="4094158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6BBDD-FE03-CE36-E4B3-DB5F9A4CA36D}"/>
              </a:ext>
            </a:extLst>
          </p:cNvPr>
          <p:cNvSpPr>
            <a:spLocks noGrp="1"/>
          </p:cNvSpPr>
          <p:nvPr>
            <p:ph type="title"/>
          </p:nvPr>
        </p:nvSpPr>
        <p:spPr/>
        <p:txBody>
          <a:bodyPr>
            <a:normAutofit/>
          </a:bodyPr>
          <a:lstStyle/>
          <a:p>
            <a:r>
              <a:rPr lang="en-US" sz="4000" dirty="0"/>
              <a:t>National Immunization Survey – </a:t>
            </a:r>
            <a:br>
              <a:rPr lang="en-US" sz="4000" dirty="0"/>
            </a:br>
            <a:r>
              <a:rPr lang="en-US" sz="4000" dirty="0"/>
              <a:t>Child and Teen </a:t>
            </a:r>
            <a:r>
              <a:rPr lang="en-US" sz="3600" dirty="0"/>
              <a:t>2024</a:t>
            </a:r>
            <a:endParaRPr lang="en-US" sz="4000" dirty="0"/>
          </a:p>
        </p:txBody>
      </p:sp>
      <p:sp>
        <p:nvSpPr>
          <p:cNvPr id="3" name="Content Placeholder 2">
            <a:extLst>
              <a:ext uri="{FF2B5EF4-FFF2-40B4-BE49-F238E27FC236}">
                <a16:creationId xmlns:a16="http://schemas.microsoft.com/office/drawing/2014/main" id="{8CF7BCCC-5782-337C-51A1-696A3ACE626F}"/>
              </a:ext>
            </a:extLst>
          </p:cNvPr>
          <p:cNvSpPr>
            <a:spLocks noGrp="1"/>
          </p:cNvSpPr>
          <p:nvPr>
            <p:ph idx="1"/>
          </p:nvPr>
        </p:nvSpPr>
        <p:spPr/>
        <p:txBody>
          <a:bodyPr/>
          <a:lstStyle/>
          <a:p>
            <a:r>
              <a:rPr lang="en-US" dirty="0"/>
              <a:t>NIS-Child is an annual survey conducted by the CDC.</a:t>
            </a:r>
          </a:p>
          <a:p>
            <a:r>
              <a:rPr lang="en-US" dirty="0"/>
              <a:t>It is a phone interview with the parents/guardians, followed by a verification process with medical staff to confirm the vaccinations occurred.</a:t>
            </a:r>
          </a:p>
          <a:p>
            <a:r>
              <a:rPr lang="en-US" dirty="0"/>
              <a:t>National data is reported by CDC.</a:t>
            </a:r>
          </a:p>
          <a:p>
            <a:r>
              <a:rPr lang="en-US" dirty="0"/>
              <a:t>Texas specific data is summarized and reported on our website.</a:t>
            </a:r>
          </a:p>
          <a:p>
            <a:pPr lvl="1"/>
            <a:endParaRPr lang="en-US" dirty="0"/>
          </a:p>
        </p:txBody>
      </p:sp>
    </p:spTree>
    <p:extLst>
      <p:ext uri="{BB962C8B-B14F-4D97-AF65-F5344CB8AC3E}">
        <p14:creationId xmlns:p14="http://schemas.microsoft.com/office/powerpoint/2010/main" val="3451779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C7E66-6A92-A703-8FD4-28F814C3816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C6FA483-146C-767A-45FB-33313BD6AED9}"/>
              </a:ext>
            </a:extLst>
          </p:cNvPr>
          <p:cNvSpPr>
            <a:spLocks noGrp="1"/>
          </p:cNvSpPr>
          <p:nvPr>
            <p:ph type="title"/>
          </p:nvPr>
        </p:nvSpPr>
        <p:spPr>
          <a:xfrm>
            <a:off x="0" y="499638"/>
            <a:ext cx="9094839" cy="853440"/>
          </a:xfrm>
        </p:spPr>
        <p:txBody>
          <a:bodyPr>
            <a:normAutofit/>
          </a:bodyPr>
          <a:lstStyle/>
          <a:p>
            <a:r>
              <a:rPr lang="en-US" sz="2400" dirty="0">
                <a:latin typeface="Rockwell" panose="02060603020205020403" pitchFamily="18" charset="0"/>
                <a:ea typeface="Verdana" panose="020B0604030504040204" pitchFamily="34" charset="0"/>
              </a:rPr>
              <a:t>NIS-Child Immunization Coverage in the U.S and Texas: 2015 - 2024</a:t>
            </a:r>
          </a:p>
        </p:txBody>
      </p:sp>
      <p:graphicFrame>
        <p:nvGraphicFramePr>
          <p:cNvPr id="2" name="Chart 1">
            <a:extLst>
              <a:ext uri="{FF2B5EF4-FFF2-40B4-BE49-F238E27FC236}">
                <a16:creationId xmlns:a16="http://schemas.microsoft.com/office/drawing/2014/main" id="{1C6A0651-0AA4-00D3-233A-BFADFDEEA1D6}"/>
              </a:ext>
            </a:extLst>
          </p:cNvPr>
          <p:cNvGraphicFramePr>
            <a:graphicFrameLocks/>
          </p:cNvGraphicFramePr>
          <p:nvPr/>
        </p:nvGraphicFramePr>
        <p:xfrm>
          <a:off x="3895725" y="1581149"/>
          <a:ext cx="7477125" cy="26289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D7F15C3B-AE34-B9EA-630E-F16BC525EEA4}"/>
              </a:ext>
            </a:extLst>
          </p:cNvPr>
          <p:cNvGraphicFramePr>
            <a:graphicFrameLocks/>
          </p:cNvGraphicFramePr>
          <p:nvPr/>
        </p:nvGraphicFramePr>
        <p:xfrm>
          <a:off x="3971925" y="4029075"/>
          <a:ext cx="7133370" cy="2628901"/>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632932B0-648A-FB7C-26C1-2671906FD94E}"/>
              </a:ext>
            </a:extLst>
          </p:cNvPr>
          <p:cNvSpPr txBox="1"/>
          <p:nvPr/>
        </p:nvSpPr>
        <p:spPr>
          <a:xfrm>
            <a:off x="504825" y="2187713"/>
            <a:ext cx="318135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alibri" panose="020F0502020204030204"/>
                <a:ea typeface="+mn-ea"/>
                <a:cs typeface="+mn-cs"/>
              </a:rPr>
              <a:t>Vaccination coverage among children in US</a:t>
            </a:r>
          </a:p>
        </p:txBody>
      </p:sp>
      <p:sp>
        <p:nvSpPr>
          <p:cNvPr id="6" name="TextBox 5">
            <a:extLst>
              <a:ext uri="{FF2B5EF4-FFF2-40B4-BE49-F238E27FC236}">
                <a16:creationId xmlns:a16="http://schemas.microsoft.com/office/drawing/2014/main" id="{E8F5C39F-8A59-B1D7-4810-FC3E89167D65}"/>
              </a:ext>
            </a:extLst>
          </p:cNvPr>
          <p:cNvSpPr txBox="1"/>
          <p:nvPr/>
        </p:nvSpPr>
        <p:spPr>
          <a:xfrm>
            <a:off x="581025" y="4416563"/>
            <a:ext cx="318135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alibri" panose="020F0502020204030204"/>
                <a:ea typeface="+mn-ea"/>
                <a:cs typeface="+mn-cs"/>
              </a:rPr>
              <a:t>Vaccination coverage among children in Texas</a:t>
            </a:r>
          </a:p>
        </p:txBody>
      </p:sp>
      <p:sp>
        <p:nvSpPr>
          <p:cNvPr id="7" name="TextBox 6">
            <a:extLst>
              <a:ext uri="{FF2B5EF4-FFF2-40B4-BE49-F238E27FC236}">
                <a16:creationId xmlns:a16="http://schemas.microsoft.com/office/drawing/2014/main" id="{BF8AFC2A-7B2A-AC42-A49D-FDB93FBD7737}"/>
              </a:ext>
            </a:extLst>
          </p:cNvPr>
          <p:cNvSpPr txBox="1"/>
          <p:nvPr/>
        </p:nvSpPr>
        <p:spPr>
          <a:xfrm>
            <a:off x="904875" y="6306859"/>
            <a:ext cx="499977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*4:3:1:3:3:1:4 includes 4+ DTaP (diphtheria, tetanus, and acellular pertussis), 3+polio, 1+MMR (measles, mumps and rubella), 3 or 4 doses Hib, depending on vaccine type, 3+HepB, 1+varicella, and 4+PCV</a:t>
            </a:r>
          </a:p>
        </p:txBody>
      </p:sp>
    </p:spTree>
    <p:extLst>
      <p:ext uri="{BB962C8B-B14F-4D97-AF65-F5344CB8AC3E}">
        <p14:creationId xmlns:p14="http://schemas.microsoft.com/office/powerpoint/2010/main" val="2600434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6EE93-8F90-0D91-5782-74002998B8E9}"/>
              </a:ext>
            </a:extLst>
          </p:cNvPr>
          <p:cNvSpPr>
            <a:spLocks noGrp="1"/>
          </p:cNvSpPr>
          <p:nvPr>
            <p:ph type="title"/>
          </p:nvPr>
        </p:nvSpPr>
        <p:spPr>
          <a:xfrm>
            <a:off x="1859" y="241300"/>
            <a:ext cx="9140283" cy="1325563"/>
          </a:xfrm>
        </p:spPr>
        <p:txBody>
          <a:bodyPr/>
          <a:lstStyle/>
          <a:p>
            <a:r>
              <a:rPr lang="en-US" sz="2400" dirty="0">
                <a:latin typeface="Rockwell" panose="02060603020205020403" pitchFamily="18" charset="0"/>
                <a:ea typeface="Verdana" panose="020B0604030504040204" pitchFamily="34" charset="0"/>
                <a:cs typeface="Calibri"/>
              </a:rPr>
              <a:t>Vaccination Coverage Estimates in Texas and U.S. by 24 Months of Age, by Birth Year, NIS-Child 2024</a:t>
            </a:r>
          </a:p>
        </p:txBody>
      </p:sp>
      <p:graphicFrame>
        <p:nvGraphicFramePr>
          <p:cNvPr id="12" name="Table 11">
            <a:extLst>
              <a:ext uri="{FF2B5EF4-FFF2-40B4-BE49-F238E27FC236}">
                <a16:creationId xmlns:a16="http://schemas.microsoft.com/office/drawing/2014/main" id="{D67D5517-B1FC-7E33-3621-728A90599858}"/>
              </a:ext>
            </a:extLst>
          </p:cNvPr>
          <p:cNvGraphicFramePr>
            <a:graphicFrameLocks noGrp="1"/>
          </p:cNvGraphicFramePr>
          <p:nvPr>
            <p:extLst>
              <p:ext uri="{D42A27DB-BD31-4B8C-83A1-F6EECF244321}">
                <p14:modId xmlns:p14="http://schemas.microsoft.com/office/powerpoint/2010/main" val="1580535826"/>
              </p:ext>
            </p:extLst>
          </p:nvPr>
        </p:nvGraphicFramePr>
        <p:xfrm>
          <a:off x="1067148" y="1479767"/>
          <a:ext cx="8705845" cy="4006968"/>
        </p:xfrm>
        <a:graphic>
          <a:graphicData uri="http://schemas.openxmlformats.org/drawingml/2006/table">
            <a:tbl>
              <a:tblPr firstRow="1" firstCol="1" bandRow="1">
                <a:tableStyleId>{5C22544A-7EE6-4342-B048-85BDC9FD1C3A}</a:tableStyleId>
              </a:tblPr>
              <a:tblGrid>
                <a:gridCol w="3122352">
                  <a:extLst>
                    <a:ext uri="{9D8B030D-6E8A-4147-A177-3AD203B41FA5}">
                      <a16:colId xmlns:a16="http://schemas.microsoft.com/office/drawing/2014/main" val="2950314824"/>
                    </a:ext>
                  </a:extLst>
                </a:gridCol>
                <a:gridCol w="1371384">
                  <a:extLst>
                    <a:ext uri="{9D8B030D-6E8A-4147-A177-3AD203B41FA5}">
                      <a16:colId xmlns:a16="http://schemas.microsoft.com/office/drawing/2014/main" val="1678143650"/>
                    </a:ext>
                  </a:extLst>
                </a:gridCol>
                <a:gridCol w="1371384">
                  <a:extLst>
                    <a:ext uri="{9D8B030D-6E8A-4147-A177-3AD203B41FA5}">
                      <a16:colId xmlns:a16="http://schemas.microsoft.com/office/drawing/2014/main" val="4251685627"/>
                    </a:ext>
                  </a:extLst>
                </a:gridCol>
                <a:gridCol w="1371384">
                  <a:extLst>
                    <a:ext uri="{9D8B030D-6E8A-4147-A177-3AD203B41FA5}">
                      <a16:colId xmlns:a16="http://schemas.microsoft.com/office/drawing/2014/main" val="2994386583"/>
                    </a:ext>
                  </a:extLst>
                </a:gridCol>
                <a:gridCol w="1469341">
                  <a:extLst>
                    <a:ext uri="{9D8B030D-6E8A-4147-A177-3AD203B41FA5}">
                      <a16:colId xmlns:a16="http://schemas.microsoft.com/office/drawing/2014/main" val="2493569813"/>
                    </a:ext>
                  </a:extLst>
                </a:gridCol>
              </a:tblGrid>
              <a:tr h="616368">
                <a:tc>
                  <a:txBody>
                    <a:bodyPr/>
                    <a:lstStyle/>
                    <a:p>
                      <a:pPr marL="85725" marR="85725" algn="ctr">
                        <a:buNone/>
                      </a:pPr>
                      <a:r>
                        <a:rPr lang="en-US" sz="1100">
                          <a:solidFill>
                            <a:schemeClr val="bg1"/>
                          </a:solidFill>
                          <a:effectLst/>
                          <a:latin typeface="Verdana"/>
                          <a:ea typeface="Verdana"/>
                        </a:rPr>
                        <a:t>Vaccine</a:t>
                      </a:r>
                    </a:p>
                  </a:txBody>
                  <a:tcPr marL="68580" marR="68580" marT="0" marB="0" anchor="b"/>
                </a:tc>
                <a:tc>
                  <a:txBody>
                    <a:bodyPr/>
                    <a:lstStyle/>
                    <a:p>
                      <a:pPr marL="85725" marR="85725" algn="ctr">
                        <a:buNone/>
                      </a:pPr>
                      <a:r>
                        <a:rPr lang="en-US" sz="1100">
                          <a:solidFill>
                            <a:schemeClr val="bg1"/>
                          </a:solidFill>
                          <a:effectLst/>
                          <a:latin typeface="Verdana"/>
                          <a:ea typeface="Verdana"/>
                        </a:rPr>
                        <a:t>U.S. </a:t>
                      </a:r>
                    </a:p>
                    <a:p>
                      <a:pPr marL="85725" marR="85725" algn="ctr">
                        <a:buNone/>
                      </a:pPr>
                      <a:r>
                        <a:rPr lang="en-US" sz="1100">
                          <a:solidFill>
                            <a:schemeClr val="bg1"/>
                          </a:solidFill>
                          <a:effectLst/>
                          <a:latin typeface="Verdana"/>
                          <a:ea typeface="Verdana"/>
                        </a:rPr>
                        <a:t>Children born 2022</a:t>
                      </a:r>
                      <a:r>
                        <a:rPr lang="en-US" sz="1100" baseline="30000">
                          <a:solidFill>
                            <a:schemeClr val="bg1"/>
                          </a:solidFill>
                          <a:effectLst/>
                          <a:latin typeface="Verdana"/>
                          <a:ea typeface="Verdana"/>
                        </a:rPr>
                        <a:t>b</a:t>
                      </a:r>
                      <a:endParaRPr lang="en-US" sz="1100">
                        <a:solidFill>
                          <a:schemeClr val="bg1"/>
                        </a:solidFill>
                        <a:effectLst/>
                        <a:latin typeface="Verdana"/>
                        <a:ea typeface="Verdana"/>
                      </a:endParaRPr>
                    </a:p>
                  </a:txBody>
                  <a:tcPr marL="68580" marR="68580" marT="0" marB="0" anchor="b"/>
                </a:tc>
                <a:tc>
                  <a:txBody>
                    <a:bodyPr/>
                    <a:lstStyle/>
                    <a:p>
                      <a:pPr marL="85725" marR="85725" algn="ctr">
                        <a:buNone/>
                      </a:pPr>
                      <a:r>
                        <a:rPr lang="en-US" sz="1100">
                          <a:solidFill>
                            <a:schemeClr val="bg1"/>
                          </a:solidFill>
                          <a:effectLst/>
                          <a:latin typeface="Verdana"/>
                          <a:ea typeface="Verdana"/>
                        </a:rPr>
                        <a:t>Texas </a:t>
                      </a:r>
                    </a:p>
                    <a:p>
                      <a:pPr marL="85725" marR="85725" algn="ctr">
                        <a:buNone/>
                      </a:pPr>
                      <a:r>
                        <a:rPr lang="en-US" sz="1100">
                          <a:solidFill>
                            <a:schemeClr val="bg1"/>
                          </a:solidFill>
                          <a:effectLst/>
                          <a:latin typeface="Verdana"/>
                          <a:ea typeface="Verdana"/>
                        </a:rPr>
                        <a:t>Children born 2021</a:t>
                      </a:r>
                    </a:p>
                  </a:txBody>
                  <a:tcPr marL="68580" marR="68580" marT="0" marB="0" anchor="b"/>
                </a:tc>
                <a:tc>
                  <a:txBody>
                    <a:bodyPr/>
                    <a:lstStyle/>
                    <a:p>
                      <a:pPr marL="85725" marR="85725" algn="ctr">
                        <a:buNone/>
                      </a:pPr>
                      <a:r>
                        <a:rPr lang="en-US" sz="1100">
                          <a:solidFill>
                            <a:schemeClr val="bg1"/>
                          </a:solidFill>
                          <a:effectLst/>
                          <a:latin typeface="Verdana"/>
                          <a:ea typeface="Verdana"/>
                        </a:rPr>
                        <a:t>Texas </a:t>
                      </a:r>
                    </a:p>
                    <a:p>
                      <a:pPr marL="85725" marR="85725" algn="ctr">
                        <a:buNone/>
                      </a:pPr>
                      <a:r>
                        <a:rPr lang="en-US" sz="1100">
                          <a:solidFill>
                            <a:schemeClr val="bg1"/>
                          </a:solidFill>
                          <a:effectLst/>
                          <a:latin typeface="Verdana"/>
                          <a:ea typeface="Verdana"/>
                        </a:rPr>
                        <a:t>Children born 2022</a:t>
                      </a:r>
                      <a:r>
                        <a:rPr lang="en-US" sz="1100" baseline="30000">
                          <a:solidFill>
                            <a:schemeClr val="bg1"/>
                          </a:solidFill>
                          <a:effectLst/>
                          <a:latin typeface="Verdana"/>
                          <a:ea typeface="Verdana"/>
                        </a:rPr>
                        <a:t>b</a:t>
                      </a:r>
                      <a:endParaRPr lang="en-US" sz="1100">
                        <a:solidFill>
                          <a:schemeClr val="bg1"/>
                        </a:solidFill>
                        <a:effectLst/>
                        <a:latin typeface="Verdana"/>
                        <a:ea typeface="Verdana"/>
                      </a:endParaRPr>
                    </a:p>
                  </a:txBody>
                  <a:tcPr marL="68580" marR="68580" marT="0" marB="0" anchor="b"/>
                </a:tc>
                <a:tc>
                  <a:txBody>
                    <a:bodyPr/>
                    <a:lstStyle/>
                    <a:p>
                      <a:pPr marL="85725" marR="85725" algn="ctr">
                        <a:buNone/>
                      </a:pPr>
                      <a:r>
                        <a:rPr lang="en-US" sz="1100">
                          <a:solidFill>
                            <a:schemeClr val="bg1"/>
                          </a:solidFill>
                          <a:effectLst/>
                          <a:latin typeface="Verdana"/>
                          <a:ea typeface="Verdana"/>
                        </a:rPr>
                        <a:t>Texas Percentage point difference</a:t>
                      </a:r>
                    </a:p>
                  </a:txBody>
                  <a:tcPr marL="68580" marR="68580" marT="0" marB="0" anchor="b"/>
                </a:tc>
                <a:extLst>
                  <a:ext uri="{0D108BD9-81ED-4DB2-BD59-A6C34878D82A}">
                    <a16:rowId xmlns:a16="http://schemas.microsoft.com/office/drawing/2014/main" val="2100743469"/>
                  </a:ext>
                </a:extLst>
              </a:tr>
              <a:tr h="312783">
                <a:tc>
                  <a:txBody>
                    <a:bodyPr/>
                    <a:lstStyle/>
                    <a:p>
                      <a:pPr marL="85725" marR="85725" algn="r">
                        <a:buNone/>
                      </a:pPr>
                      <a:r>
                        <a:rPr lang="en-US" sz="1100">
                          <a:solidFill>
                            <a:schemeClr val="bg1"/>
                          </a:solidFill>
                          <a:effectLst/>
                          <a:latin typeface="Verdana"/>
                          <a:ea typeface="Verdana"/>
                        </a:rPr>
                        <a:t>≥4 doses diphtheria, tetanus, acellular pertussis (4+DTaP)</a:t>
                      </a:r>
                    </a:p>
                  </a:txBody>
                  <a:tcPr marL="68580" marR="68580" marT="0" marB="0" anchor="ctr"/>
                </a:tc>
                <a:tc>
                  <a:txBody>
                    <a:bodyPr/>
                    <a:lstStyle/>
                    <a:p>
                      <a:pPr marL="85725" marR="85725" algn="ctr">
                        <a:buNone/>
                      </a:pPr>
                      <a:r>
                        <a:rPr lang="en-US" sz="1100">
                          <a:solidFill>
                            <a:srgbClr val="000000"/>
                          </a:solidFill>
                          <a:effectLst/>
                          <a:latin typeface="Verdana"/>
                          <a:ea typeface="Verdana"/>
                        </a:rPr>
                        <a:t>80.9%</a:t>
                      </a:r>
                      <a:endParaRPr lang="en-US" sz="1100">
                        <a:effectLst/>
                        <a:latin typeface="Verdana"/>
                        <a:ea typeface="Verdana"/>
                      </a:endParaRPr>
                    </a:p>
                  </a:txBody>
                  <a:tcPr marL="68580" marR="68580" marT="0" marB="0" anchor="ctr"/>
                </a:tc>
                <a:tc>
                  <a:txBody>
                    <a:bodyPr/>
                    <a:lstStyle/>
                    <a:p>
                      <a:pPr marL="85725" marR="85725" algn="ctr">
                        <a:buNone/>
                      </a:pPr>
                      <a:r>
                        <a:rPr lang="en-US" sz="1100">
                          <a:solidFill>
                            <a:srgbClr val="000000"/>
                          </a:solidFill>
                          <a:effectLst/>
                          <a:latin typeface="Verdana"/>
                          <a:ea typeface="Verdana"/>
                        </a:rPr>
                        <a:t>80.9%</a:t>
                      </a:r>
                      <a:endParaRPr lang="en-US" sz="1100">
                        <a:effectLst/>
                        <a:latin typeface="Verdana"/>
                        <a:ea typeface="Verdana"/>
                      </a:endParaRPr>
                    </a:p>
                  </a:txBody>
                  <a:tcPr marL="68580" marR="68580" marT="0" marB="0" anchor="ctr"/>
                </a:tc>
                <a:tc>
                  <a:txBody>
                    <a:bodyPr/>
                    <a:lstStyle/>
                    <a:p>
                      <a:pPr marL="85725" marR="85725" algn="ctr">
                        <a:buNone/>
                      </a:pPr>
                      <a:r>
                        <a:rPr lang="en-US" sz="1100">
                          <a:solidFill>
                            <a:srgbClr val="000000"/>
                          </a:solidFill>
                          <a:effectLst/>
                          <a:latin typeface="Verdana"/>
                          <a:ea typeface="Verdana"/>
                        </a:rPr>
                        <a:t>79.9%</a:t>
                      </a:r>
                      <a:endParaRPr lang="en-US" sz="1100">
                        <a:effectLst/>
                        <a:latin typeface="Verdana"/>
                        <a:ea typeface="Verdana"/>
                      </a:endParaRPr>
                    </a:p>
                  </a:txBody>
                  <a:tcPr marL="68580" marR="68580" marT="0" marB="0" anchor="ctr"/>
                </a:tc>
                <a:tc>
                  <a:txBody>
                    <a:bodyPr/>
                    <a:lstStyle/>
                    <a:p>
                      <a:pPr marL="85725" marR="85725" algn="ctr">
                        <a:buNone/>
                      </a:pPr>
                      <a:r>
                        <a:rPr lang="en-US" sz="1100" dirty="0">
                          <a:solidFill>
                            <a:srgbClr val="FF0000"/>
                          </a:solidFill>
                          <a:effectLst/>
                          <a:latin typeface="Verdana"/>
                          <a:ea typeface="Verdana"/>
                        </a:rPr>
                        <a:t>-1.02%</a:t>
                      </a:r>
                    </a:p>
                  </a:txBody>
                  <a:tcPr marL="68580" marR="68580" marT="0" marB="0" anchor="ctr"/>
                </a:tc>
                <a:extLst>
                  <a:ext uri="{0D108BD9-81ED-4DB2-BD59-A6C34878D82A}">
                    <a16:rowId xmlns:a16="http://schemas.microsoft.com/office/drawing/2014/main" val="408205107"/>
                  </a:ext>
                </a:extLst>
              </a:tr>
              <a:tr h="312783">
                <a:tc>
                  <a:txBody>
                    <a:bodyPr/>
                    <a:lstStyle/>
                    <a:p>
                      <a:pPr marL="85725" marR="85725" algn="r">
                        <a:buNone/>
                      </a:pPr>
                      <a:r>
                        <a:rPr lang="en-US" sz="1100" dirty="0">
                          <a:solidFill>
                            <a:schemeClr val="bg1"/>
                          </a:solidFill>
                          <a:effectLst/>
                          <a:latin typeface="Verdana"/>
                          <a:ea typeface="Verdana"/>
                        </a:rPr>
                        <a:t>≥3 doses inactivated poliovirus (3+Polio)</a:t>
                      </a:r>
                    </a:p>
                  </a:txBody>
                  <a:tcPr marL="68580" marR="68580" marT="0" marB="0" anchor="ctr">
                    <a:lnB w="38100" cap="flat" cmpd="sng" algn="ctr">
                      <a:solidFill>
                        <a:srgbClr val="FFFF00"/>
                      </a:solidFill>
                      <a:prstDash val="solid"/>
                      <a:round/>
                      <a:headEnd type="none" w="med" len="med"/>
                      <a:tailEnd type="none" w="med" len="med"/>
                    </a:lnB>
                  </a:tcPr>
                </a:tc>
                <a:tc>
                  <a:txBody>
                    <a:bodyPr/>
                    <a:lstStyle/>
                    <a:p>
                      <a:pPr marL="85725" marR="85725" algn="ctr">
                        <a:buNone/>
                      </a:pPr>
                      <a:r>
                        <a:rPr lang="en-US" sz="1100">
                          <a:solidFill>
                            <a:srgbClr val="000000"/>
                          </a:solidFill>
                          <a:effectLst/>
                          <a:latin typeface="Verdana"/>
                          <a:ea typeface="Verdana"/>
                        </a:rPr>
                        <a:t>92.3%</a:t>
                      </a:r>
                      <a:endParaRPr lang="en-US" sz="1100">
                        <a:effectLst/>
                        <a:latin typeface="Verdana"/>
                        <a:ea typeface="Verdana"/>
                      </a:endParaRPr>
                    </a:p>
                  </a:txBody>
                  <a:tcPr marL="68580" marR="68580" marT="0" marB="0" anchor="ctr">
                    <a:lnB w="38100" cap="flat" cmpd="sng" algn="ctr">
                      <a:solidFill>
                        <a:srgbClr val="FFFF00"/>
                      </a:solidFill>
                      <a:prstDash val="solid"/>
                      <a:round/>
                      <a:headEnd type="none" w="med" len="med"/>
                      <a:tailEnd type="none" w="med" len="med"/>
                    </a:lnB>
                  </a:tcPr>
                </a:tc>
                <a:tc>
                  <a:txBody>
                    <a:bodyPr/>
                    <a:lstStyle/>
                    <a:p>
                      <a:pPr marL="85725" marR="85725" algn="ctr">
                        <a:buNone/>
                      </a:pPr>
                      <a:r>
                        <a:rPr lang="en-US" sz="1100">
                          <a:solidFill>
                            <a:srgbClr val="000000"/>
                          </a:solidFill>
                          <a:effectLst/>
                          <a:latin typeface="Verdana"/>
                          <a:ea typeface="Verdana"/>
                        </a:rPr>
                        <a:t>92.2%</a:t>
                      </a:r>
                      <a:endParaRPr lang="en-US" sz="1100">
                        <a:effectLst/>
                        <a:latin typeface="Verdana"/>
                        <a:ea typeface="Verdana"/>
                      </a:endParaRPr>
                    </a:p>
                  </a:txBody>
                  <a:tcPr marL="68580" marR="68580" marT="0" marB="0" anchor="ctr">
                    <a:lnB w="38100" cap="flat" cmpd="sng" algn="ctr">
                      <a:solidFill>
                        <a:srgbClr val="FFFF00"/>
                      </a:solidFill>
                      <a:prstDash val="solid"/>
                      <a:round/>
                      <a:headEnd type="none" w="med" len="med"/>
                      <a:tailEnd type="none" w="med" len="med"/>
                    </a:lnB>
                  </a:tcPr>
                </a:tc>
                <a:tc>
                  <a:txBody>
                    <a:bodyPr/>
                    <a:lstStyle/>
                    <a:p>
                      <a:pPr marL="85725" marR="85725" algn="ctr">
                        <a:buNone/>
                      </a:pPr>
                      <a:r>
                        <a:rPr lang="en-US" sz="1100">
                          <a:solidFill>
                            <a:srgbClr val="000000"/>
                          </a:solidFill>
                          <a:effectLst/>
                          <a:latin typeface="Verdana"/>
                          <a:ea typeface="Verdana"/>
                        </a:rPr>
                        <a:t>90.2%</a:t>
                      </a:r>
                      <a:endParaRPr lang="en-US" sz="1100">
                        <a:effectLst/>
                        <a:latin typeface="Verdana"/>
                        <a:ea typeface="Verdana"/>
                      </a:endParaRPr>
                    </a:p>
                  </a:txBody>
                  <a:tcPr marL="68580" marR="68580" marT="0" marB="0" anchor="ctr">
                    <a:lnB w="38100" cap="flat" cmpd="sng" algn="ctr">
                      <a:solidFill>
                        <a:srgbClr val="FFFF00"/>
                      </a:solidFill>
                      <a:prstDash val="solid"/>
                      <a:round/>
                      <a:headEnd type="none" w="med" len="med"/>
                      <a:tailEnd type="none" w="med" len="med"/>
                    </a:lnB>
                  </a:tcPr>
                </a:tc>
                <a:tc>
                  <a:txBody>
                    <a:bodyPr/>
                    <a:lstStyle/>
                    <a:p>
                      <a:pPr marL="85725" marR="85725" algn="ctr">
                        <a:buNone/>
                      </a:pPr>
                      <a:r>
                        <a:rPr lang="en-US" sz="1100" dirty="0">
                          <a:solidFill>
                            <a:srgbClr val="FF0000"/>
                          </a:solidFill>
                          <a:effectLst/>
                          <a:latin typeface="Verdana"/>
                          <a:ea typeface="Verdana"/>
                        </a:rPr>
                        <a:t>-2.0%</a:t>
                      </a:r>
                    </a:p>
                  </a:txBody>
                  <a:tcPr marL="68580" marR="68580" marT="0" marB="0" anchor="ctr">
                    <a:lnB w="38100" cap="flat" cmpd="sng" algn="ctr">
                      <a:solidFill>
                        <a:srgbClr val="FFFF00"/>
                      </a:solidFill>
                      <a:prstDash val="solid"/>
                      <a:round/>
                      <a:headEnd type="none" w="med" len="med"/>
                      <a:tailEnd type="none" w="med" len="med"/>
                    </a:lnB>
                  </a:tcPr>
                </a:tc>
                <a:extLst>
                  <a:ext uri="{0D108BD9-81ED-4DB2-BD59-A6C34878D82A}">
                    <a16:rowId xmlns:a16="http://schemas.microsoft.com/office/drawing/2014/main" val="32026900"/>
                  </a:ext>
                </a:extLst>
              </a:tr>
              <a:tr h="312783">
                <a:tc>
                  <a:txBody>
                    <a:bodyPr/>
                    <a:lstStyle/>
                    <a:p>
                      <a:pPr marL="85725" marR="85725" algn="r">
                        <a:buNone/>
                      </a:pPr>
                      <a:r>
                        <a:rPr lang="en-US" sz="1100" dirty="0">
                          <a:solidFill>
                            <a:schemeClr val="bg1"/>
                          </a:solidFill>
                          <a:effectLst/>
                          <a:latin typeface="Verdana"/>
                          <a:ea typeface="Verdana"/>
                        </a:rPr>
                        <a:t>≥1 dose measles, mumps, rubella (1+MMR)</a:t>
                      </a:r>
                    </a:p>
                  </a:txBody>
                  <a:tcPr marL="68580" marR="6858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p>
                      <a:pPr marL="85725" marR="85725" algn="ctr">
                        <a:buNone/>
                      </a:pPr>
                      <a:r>
                        <a:rPr lang="en-US" sz="1100" dirty="0">
                          <a:solidFill>
                            <a:srgbClr val="000000"/>
                          </a:solidFill>
                          <a:effectLst/>
                          <a:latin typeface="Verdana"/>
                          <a:ea typeface="Verdana"/>
                        </a:rPr>
                        <a:t>91.4%</a:t>
                      </a:r>
                      <a:endParaRPr lang="en-US" sz="1100" dirty="0">
                        <a:effectLst/>
                        <a:latin typeface="Verdana"/>
                        <a:ea typeface="Verdana"/>
                      </a:endParaRPr>
                    </a:p>
                  </a:txBody>
                  <a:tcPr marL="68580" marR="6858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p>
                      <a:pPr marL="85725" marR="85725" algn="ctr">
                        <a:buNone/>
                      </a:pPr>
                      <a:r>
                        <a:rPr lang="en-US" sz="1100" dirty="0">
                          <a:solidFill>
                            <a:srgbClr val="000000"/>
                          </a:solidFill>
                          <a:effectLst/>
                          <a:latin typeface="Verdana"/>
                          <a:ea typeface="Verdana"/>
                        </a:rPr>
                        <a:t>92.2%</a:t>
                      </a:r>
                      <a:endParaRPr lang="en-US" sz="1100" dirty="0">
                        <a:effectLst/>
                        <a:latin typeface="Verdana"/>
                        <a:ea typeface="Verdana"/>
                      </a:endParaRPr>
                    </a:p>
                  </a:txBody>
                  <a:tcPr marL="68580" marR="6858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p>
                      <a:pPr marL="85725" marR="85725" algn="ctr">
                        <a:buNone/>
                      </a:pPr>
                      <a:r>
                        <a:rPr lang="en-US" sz="1100" dirty="0">
                          <a:solidFill>
                            <a:srgbClr val="000000"/>
                          </a:solidFill>
                          <a:effectLst/>
                          <a:latin typeface="Verdana"/>
                          <a:ea typeface="Verdana"/>
                        </a:rPr>
                        <a:t>90.3%</a:t>
                      </a:r>
                      <a:r>
                        <a:rPr lang="en-US" sz="1100" baseline="30000" dirty="0">
                          <a:solidFill>
                            <a:srgbClr val="000000"/>
                          </a:solidFill>
                          <a:effectLst/>
                          <a:latin typeface="Verdana"/>
                          <a:ea typeface="Verdana"/>
                        </a:rPr>
                        <a:t>g</a:t>
                      </a:r>
                      <a:endParaRPr lang="en-US" sz="1100" dirty="0">
                        <a:effectLst/>
                        <a:latin typeface="Verdana"/>
                        <a:ea typeface="Verdana"/>
                      </a:endParaRPr>
                    </a:p>
                  </a:txBody>
                  <a:tcPr marL="68580" marR="6858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p>
                      <a:pPr marL="85725" marR="85725" algn="ctr">
                        <a:buNone/>
                      </a:pPr>
                      <a:r>
                        <a:rPr lang="en-US" sz="1100" dirty="0">
                          <a:solidFill>
                            <a:srgbClr val="FF0000"/>
                          </a:solidFill>
                          <a:effectLst/>
                          <a:latin typeface="Verdana"/>
                          <a:ea typeface="Verdana"/>
                        </a:rPr>
                        <a:t>-1.8%</a:t>
                      </a:r>
                      <a:r>
                        <a:rPr lang="en-US" sz="1100" baseline="30000" dirty="0">
                          <a:solidFill>
                            <a:srgbClr val="FF0000"/>
                          </a:solidFill>
                          <a:effectLst/>
                          <a:latin typeface="Verdana"/>
                          <a:ea typeface="Verdana"/>
                        </a:rPr>
                        <a:t>h</a:t>
                      </a:r>
                      <a:endParaRPr lang="en-US" sz="1100" dirty="0">
                        <a:solidFill>
                          <a:srgbClr val="FF0000"/>
                        </a:solidFill>
                        <a:effectLst/>
                        <a:latin typeface="Verdana"/>
                        <a:ea typeface="Verdana"/>
                      </a:endParaRPr>
                    </a:p>
                  </a:txBody>
                  <a:tcPr marL="68580" marR="6858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extLst>
                  <a:ext uri="{0D108BD9-81ED-4DB2-BD59-A6C34878D82A}">
                    <a16:rowId xmlns:a16="http://schemas.microsoft.com/office/drawing/2014/main" val="1584666213"/>
                  </a:ext>
                </a:extLst>
              </a:tr>
              <a:tr h="321983">
                <a:tc>
                  <a:txBody>
                    <a:bodyPr/>
                    <a:lstStyle/>
                    <a:p>
                      <a:pPr marL="85725" marR="85725" algn="r">
                        <a:buNone/>
                      </a:pPr>
                      <a:r>
                        <a:rPr lang="en-US" sz="1100" i="1" dirty="0" err="1">
                          <a:solidFill>
                            <a:schemeClr val="bg1"/>
                          </a:solidFill>
                          <a:effectLst/>
                          <a:latin typeface="Verdana"/>
                          <a:ea typeface="Verdana"/>
                        </a:rPr>
                        <a:t>Haemophilus</a:t>
                      </a:r>
                      <a:r>
                        <a:rPr lang="en-US" sz="1100" i="1" dirty="0">
                          <a:solidFill>
                            <a:schemeClr val="bg1"/>
                          </a:solidFill>
                          <a:effectLst/>
                          <a:latin typeface="Verdana"/>
                          <a:ea typeface="Verdana"/>
                        </a:rPr>
                        <a:t> influenzae </a:t>
                      </a:r>
                      <a:r>
                        <a:rPr lang="en-US" sz="1100" dirty="0">
                          <a:solidFill>
                            <a:schemeClr val="bg1"/>
                          </a:solidFill>
                          <a:effectLst/>
                          <a:latin typeface="Verdana"/>
                          <a:ea typeface="Verdana"/>
                        </a:rPr>
                        <a:t>full series (Hib-FS)</a:t>
                      </a:r>
                      <a:r>
                        <a:rPr lang="en-US" sz="1100" baseline="30000" dirty="0">
                          <a:solidFill>
                            <a:schemeClr val="bg1"/>
                          </a:solidFill>
                          <a:effectLst/>
                          <a:latin typeface="Verdana"/>
                          <a:ea typeface="Verdana"/>
                        </a:rPr>
                        <a:t>c</a:t>
                      </a:r>
                      <a:endParaRPr lang="en-US" sz="1100" dirty="0">
                        <a:solidFill>
                          <a:schemeClr val="bg1"/>
                        </a:solidFill>
                        <a:effectLst/>
                        <a:latin typeface="Verdana"/>
                        <a:ea typeface="Verdana"/>
                      </a:endParaRPr>
                    </a:p>
                  </a:txBody>
                  <a:tcPr marL="68580" marR="68580" marT="0" marB="0" anchor="ctr">
                    <a:lnT w="38100" cap="flat" cmpd="sng" algn="ctr">
                      <a:solidFill>
                        <a:srgbClr val="FFFF00"/>
                      </a:solidFill>
                      <a:prstDash val="solid"/>
                      <a:round/>
                      <a:headEnd type="none" w="med" len="med"/>
                      <a:tailEnd type="none" w="med" len="med"/>
                    </a:lnT>
                  </a:tcPr>
                </a:tc>
                <a:tc>
                  <a:txBody>
                    <a:bodyPr/>
                    <a:lstStyle/>
                    <a:p>
                      <a:pPr marL="85725" marR="85725" algn="ctr">
                        <a:buNone/>
                      </a:pPr>
                      <a:r>
                        <a:rPr lang="en-US" sz="1100">
                          <a:solidFill>
                            <a:srgbClr val="000000"/>
                          </a:solidFill>
                          <a:effectLst/>
                          <a:latin typeface="Verdana"/>
                          <a:ea typeface="Verdana"/>
                        </a:rPr>
                        <a:t>78.2%</a:t>
                      </a:r>
                      <a:endParaRPr lang="en-US" sz="1100">
                        <a:effectLst/>
                        <a:latin typeface="Verdana"/>
                        <a:ea typeface="Verdana"/>
                      </a:endParaRPr>
                    </a:p>
                  </a:txBody>
                  <a:tcPr marL="68580" marR="68580" marT="0" marB="0" anchor="ctr">
                    <a:lnT w="38100" cap="flat" cmpd="sng" algn="ctr">
                      <a:solidFill>
                        <a:srgbClr val="FFFF00"/>
                      </a:solidFill>
                      <a:prstDash val="solid"/>
                      <a:round/>
                      <a:headEnd type="none" w="med" len="med"/>
                      <a:tailEnd type="none" w="med" len="med"/>
                    </a:lnT>
                  </a:tcPr>
                </a:tc>
                <a:tc>
                  <a:txBody>
                    <a:bodyPr/>
                    <a:lstStyle/>
                    <a:p>
                      <a:pPr marL="85725" marR="85725" algn="ctr">
                        <a:buNone/>
                      </a:pPr>
                      <a:r>
                        <a:rPr lang="en-US" sz="1100">
                          <a:solidFill>
                            <a:srgbClr val="000000"/>
                          </a:solidFill>
                          <a:effectLst/>
                          <a:latin typeface="Verdana"/>
                          <a:ea typeface="Verdana"/>
                        </a:rPr>
                        <a:t>75.6%</a:t>
                      </a:r>
                      <a:endParaRPr lang="en-US" sz="1100">
                        <a:effectLst/>
                        <a:latin typeface="Verdana"/>
                        <a:ea typeface="Verdana"/>
                      </a:endParaRPr>
                    </a:p>
                  </a:txBody>
                  <a:tcPr marL="68580" marR="68580" marT="0" marB="0" anchor="ctr">
                    <a:lnT w="38100" cap="flat" cmpd="sng" algn="ctr">
                      <a:solidFill>
                        <a:srgbClr val="FFFF00"/>
                      </a:solidFill>
                      <a:prstDash val="solid"/>
                      <a:round/>
                      <a:headEnd type="none" w="med" len="med"/>
                      <a:tailEnd type="none" w="med" len="med"/>
                    </a:lnT>
                  </a:tcPr>
                </a:tc>
                <a:tc>
                  <a:txBody>
                    <a:bodyPr/>
                    <a:lstStyle/>
                    <a:p>
                      <a:pPr marL="85725" marR="85725" algn="ctr">
                        <a:buNone/>
                      </a:pPr>
                      <a:r>
                        <a:rPr lang="en-US" sz="1100">
                          <a:solidFill>
                            <a:srgbClr val="000000"/>
                          </a:solidFill>
                          <a:effectLst/>
                          <a:latin typeface="Verdana"/>
                          <a:ea typeface="Verdana"/>
                        </a:rPr>
                        <a:t>74.3%</a:t>
                      </a:r>
                      <a:endParaRPr lang="en-US" sz="1100">
                        <a:effectLst/>
                        <a:latin typeface="Verdana"/>
                        <a:ea typeface="Verdana"/>
                      </a:endParaRPr>
                    </a:p>
                  </a:txBody>
                  <a:tcPr marL="68580" marR="68580" marT="0" marB="0" anchor="ctr">
                    <a:lnT w="38100" cap="flat" cmpd="sng" algn="ctr">
                      <a:solidFill>
                        <a:srgbClr val="FFFF00"/>
                      </a:solidFill>
                      <a:prstDash val="solid"/>
                      <a:round/>
                      <a:headEnd type="none" w="med" len="med"/>
                      <a:tailEnd type="none" w="med" len="med"/>
                    </a:lnT>
                  </a:tcPr>
                </a:tc>
                <a:tc>
                  <a:txBody>
                    <a:bodyPr/>
                    <a:lstStyle/>
                    <a:p>
                      <a:pPr marL="85725" marR="85725" algn="ctr">
                        <a:buNone/>
                      </a:pPr>
                      <a:r>
                        <a:rPr lang="en-US" sz="1100" dirty="0">
                          <a:solidFill>
                            <a:srgbClr val="FF0000"/>
                          </a:solidFill>
                          <a:effectLst/>
                          <a:latin typeface="Verdana"/>
                          <a:ea typeface="Verdana"/>
                        </a:rPr>
                        <a:t>-1.3%</a:t>
                      </a:r>
                    </a:p>
                  </a:txBody>
                  <a:tcPr marL="68580" marR="68580" marT="0" marB="0" anchor="ctr">
                    <a:lnT w="38100" cap="flat" cmpd="sng" algn="ctr">
                      <a:solidFill>
                        <a:srgbClr val="FFFF00"/>
                      </a:solidFill>
                      <a:prstDash val="solid"/>
                      <a:round/>
                      <a:headEnd type="none" w="med" len="med"/>
                      <a:tailEnd type="none" w="med" len="med"/>
                    </a:lnT>
                  </a:tcPr>
                </a:tc>
                <a:extLst>
                  <a:ext uri="{0D108BD9-81ED-4DB2-BD59-A6C34878D82A}">
                    <a16:rowId xmlns:a16="http://schemas.microsoft.com/office/drawing/2014/main" val="4294925929"/>
                  </a:ext>
                </a:extLst>
              </a:tr>
              <a:tr h="312783">
                <a:tc>
                  <a:txBody>
                    <a:bodyPr/>
                    <a:lstStyle/>
                    <a:p>
                      <a:pPr marL="85725" marR="85725" algn="r">
                        <a:buNone/>
                      </a:pPr>
                      <a:r>
                        <a:rPr lang="en-US" sz="1100">
                          <a:solidFill>
                            <a:schemeClr val="bg1"/>
                          </a:solidFill>
                          <a:effectLst/>
                          <a:latin typeface="Verdana"/>
                          <a:ea typeface="Verdana"/>
                        </a:rPr>
                        <a:t>1 dose Hepatitis B in first 3 days of life (Hep B Birth)</a:t>
                      </a:r>
                    </a:p>
                  </a:txBody>
                  <a:tcPr marL="68580" marR="68580" marT="0" marB="0" anchor="ctr"/>
                </a:tc>
                <a:tc>
                  <a:txBody>
                    <a:bodyPr/>
                    <a:lstStyle/>
                    <a:p>
                      <a:pPr marL="85725" marR="85725" algn="ctr">
                        <a:buNone/>
                      </a:pPr>
                      <a:r>
                        <a:rPr lang="en-US" sz="1100">
                          <a:solidFill>
                            <a:srgbClr val="000000"/>
                          </a:solidFill>
                          <a:effectLst/>
                          <a:latin typeface="Verdana"/>
                          <a:ea typeface="Verdana"/>
                        </a:rPr>
                        <a:t>79.0%</a:t>
                      </a:r>
                      <a:endParaRPr lang="en-US" sz="1100">
                        <a:effectLst/>
                        <a:latin typeface="Verdana"/>
                        <a:ea typeface="Verdana"/>
                      </a:endParaRPr>
                    </a:p>
                  </a:txBody>
                  <a:tcPr marL="68580" marR="68580" marT="0" marB="0" anchor="ctr"/>
                </a:tc>
                <a:tc>
                  <a:txBody>
                    <a:bodyPr/>
                    <a:lstStyle/>
                    <a:p>
                      <a:pPr marL="85725" marR="85725" algn="ctr">
                        <a:buNone/>
                      </a:pPr>
                      <a:r>
                        <a:rPr lang="en-US" sz="1100">
                          <a:solidFill>
                            <a:srgbClr val="000000"/>
                          </a:solidFill>
                          <a:effectLst/>
                          <a:latin typeface="Verdana"/>
                          <a:ea typeface="Verdana"/>
                        </a:rPr>
                        <a:t>81.3%</a:t>
                      </a:r>
                      <a:endParaRPr lang="en-US" sz="1100">
                        <a:effectLst/>
                        <a:latin typeface="Verdana"/>
                        <a:ea typeface="Verdana"/>
                      </a:endParaRPr>
                    </a:p>
                  </a:txBody>
                  <a:tcPr marL="68580" marR="68580" marT="0" marB="0" anchor="ctr"/>
                </a:tc>
                <a:tc>
                  <a:txBody>
                    <a:bodyPr/>
                    <a:lstStyle/>
                    <a:p>
                      <a:pPr marL="85725" marR="85725" algn="ctr">
                        <a:buNone/>
                      </a:pPr>
                      <a:r>
                        <a:rPr lang="en-US" sz="1100">
                          <a:solidFill>
                            <a:srgbClr val="000000"/>
                          </a:solidFill>
                          <a:effectLst/>
                          <a:latin typeface="Verdana"/>
                          <a:ea typeface="Verdana"/>
                        </a:rPr>
                        <a:t>76.8%</a:t>
                      </a:r>
                      <a:endParaRPr lang="en-US" sz="1100">
                        <a:effectLst/>
                        <a:latin typeface="Verdana"/>
                        <a:ea typeface="Verdana"/>
                      </a:endParaRPr>
                    </a:p>
                  </a:txBody>
                  <a:tcPr marL="68580" marR="68580" marT="0" marB="0" anchor="ctr"/>
                </a:tc>
                <a:tc>
                  <a:txBody>
                    <a:bodyPr/>
                    <a:lstStyle/>
                    <a:p>
                      <a:pPr marL="85725" marR="85725" algn="ctr">
                        <a:buNone/>
                      </a:pPr>
                      <a:r>
                        <a:rPr lang="en-US" sz="1100" dirty="0">
                          <a:solidFill>
                            <a:srgbClr val="FF0000"/>
                          </a:solidFill>
                          <a:effectLst/>
                          <a:latin typeface="Verdana"/>
                          <a:ea typeface="Verdana"/>
                        </a:rPr>
                        <a:t>-4.5%</a:t>
                      </a:r>
                    </a:p>
                  </a:txBody>
                  <a:tcPr marL="68580" marR="68580" marT="0" marB="0" anchor="ctr"/>
                </a:tc>
                <a:extLst>
                  <a:ext uri="{0D108BD9-81ED-4DB2-BD59-A6C34878D82A}">
                    <a16:rowId xmlns:a16="http://schemas.microsoft.com/office/drawing/2014/main" val="782413240"/>
                  </a:ext>
                </a:extLst>
              </a:tr>
              <a:tr h="220788">
                <a:tc>
                  <a:txBody>
                    <a:bodyPr/>
                    <a:lstStyle/>
                    <a:p>
                      <a:pPr marL="85725" marR="85725" algn="r">
                        <a:buNone/>
                      </a:pPr>
                      <a:r>
                        <a:rPr lang="en-US" sz="1100">
                          <a:solidFill>
                            <a:schemeClr val="bg1"/>
                          </a:solidFill>
                          <a:effectLst/>
                          <a:latin typeface="Verdana"/>
                          <a:ea typeface="Verdana"/>
                        </a:rPr>
                        <a:t>≥3 doses Hepatitis B (3+HepB)</a:t>
                      </a:r>
                    </a:p>
                  </a:txBody>
                  <a:tcPr marL="68580" marR="68580" marT="0" marB="0" anchor="ctr"/>
                </a:tc>
                <a:tc>
                  <a:txBody>
                    <a:bodyPr/>
                    <a:lstStyle/>
                    <a:p>
                      <a:pPr marL="85725" marR="85725" algn="ctr">
                        <a:buNone/>
                      </a:pPr>
                      <a:r>
                        <a:rPr lang="en-US" sz="1100">
                          <a:solidFill>
                            <a:srgbClr val="000000"/>
                          </a:solidFill>
                          <a:effectLst/>
                          <a:latin typeface="Verdana"/>
                          <a:ea typeface="Verdana"/>
                        </a:rPr>
                        <a:t>91.7%</a:t>
                      </a:r>
                      <a:endParaRPr lang="en-US" sz="1100">
                        <a:effectLst/>
                        <a:latin typeface="Verdana"/>
                        <a:ea typeface="Verdana"/>
                      </a:endParaRPr>
                    </a:p>
                  </a:txBody>
                  <a:tcPr marL="68580" marR="68580" marT="0" marB="0" anchor="ctr"/>
                </a:tc>
                <a:tc>
                  <a:txBody>
                    <a:bodyPr/>
                    <a:lstStyle/>
                    <a:p>
                      <a:pPr marL="85725" marR="85725" algn="ctr">
                        <a:buNone/>
                      </a:pPr>
                      <a:r>
                        <a:rPr lang="en-US" sz="1100">
                          <a:solidFill>
                            <a:srgbClr val="000000"/>
                          </a:solidFill>
                          <a:effectLst/>
                          <a:latin typeface="Verdana"/>
                          <a:ea typeface="Verdana"/>
                        </a:rPr>
                        <a:t>90.6%</a:t>
                      </a:r>
                      <a:endParaRPr lang="en-US" sz="1100">
                        <a:effectLst/>
                        <a:latin typeface="Verdana"/>
                        <a:ea typeface="Verdana"/>
                      </a:endParaRPr>
                    </a:p>
                  </a:txBody>
                  <a:tcPr marL="68580" marR="68580" marT="0" marB="0" anchor="ctr"/>
                </a:tc>
                <a:tc>
                  <a:txBody>
                    <a:bodyPr/>
                    <a:lstStyle/>
                    <a:p>
                      <a:pPr marL="85725" marR="85725" algn="ctr">
                        <a:buNone/>
                      </a:pPr>
                      <a:r>
                        <a:rPr lang="en-US" sz="1100">
                          <a:solidFill>
                            <a:srgbClr val="000000"/>
                          </a:solidFill>
                          <a:effectLst/>
                          <a:latin typeface="Verdana"/>
                          <a:ea typeface="Verdana"/>
                        </a:rPr>
                        <a:t>89.9%</a:t>
                      </a:r>
                      <a:endParaRPr lang="en-US" sz="1100">
                        <a:effectLst/>
                        <a:latin typeface="Verdana"/>
                        <a:ea typeface="Verdana"/>
                      </a:endParaRPr>
                    </a:p>
                  </a:txBody>
                  <a:tcPr marL="68580" marR="68580" marT="0" marB="0" anchor="ctr"/>
                </a:tc>
                <a:tc>
                  <a:txBody>
                    <a:bodyPr/>
                    <a:lstStyle/>
                    <a:p>
                      <a:pPr marL="85725" marR="85725" algn="ctr">
                        <a:buNone/>
                      </a:pPr>
                      <a:r>
                        <a:rPr lang="en-US" sz="1100" dirty="0">
                          <a:solidFill>
                            <a:srgbClr val="00B050"/>
                          </a:solidFill>
                          <a:effectLst/>
                          <a:latin typeface="Verdana"/>
                          <a:ea typeface="Verdana"/>
                        </a:rPr>
                        <a:t>0.8%</a:t>
                      </a:r>
                    </a:p>
                  </a:txBody>
                  <a:tcPr marL="68580" marR="68580" marT="0" marB="0" anchor="ctr"/>
                </a:tc>
                <a:extLst>
                  <a:ext uri="{0D108BD9-81ED-4DB2-BD59-A6C34878D82A}">
                    <a16:rowId xmlns:a16="http://schemas.microsoft.com/office/drawing/2014/main" val="1224719182"/>
                  </a:ext>
                </a:extLst>
              </a:tr>
              <a:tr h="220788">
                <a:tc>
                  <a:txBody>
                    <a:bodyPr/>
                    <a:lstStyle/>
                    <a:p>
                      <a:pPr marL="85725" marR="85725" algn="r">
                        <a:buNone/>
                      </a:pPr>
                      <a:r>
                        <a:rPr lang="en-US" sz="1100">
                          <a:solidFill>
                            <a:schemeClr val="bg1"/>
                          </a:solidFill>
                          <a:effectLst/>
                          <a:latin typeface="Verdana"/>
                          <a:ea typeface="Verdana"/>
                        </a:rPr>
                        <a:t>≥1 dose varicella (1+Var)</a:t>
                      </a:r>
                    </a:p>
                  </a:txBody>
                  <a:tcPr marL="68580" marR="68580" marT="0" marB="0" anchor="ctr"/>
                </a:tc>
                <a:tc>
                  <a:txBody>
                    <a:bodyPr/>
                    <a:lstStyle/>
                    <a:p>
                      <a:pPr marL="85725" marR="85725" algn="ctr">
                        <a:buNone/>
                      </a:pPr>
                      <a:r>
                        <a:rPr lang="en-US" sz="1100">
                          <a:solidFill>
                            <a:srgbClr val="000000"/>
                          </a:solidFill>
                          <a:effectLst/>
                          <a:latin typeface="Verdana"/>
                          <a:ea typeface="Verdana"/>
                        </a:rPr>
                        <a:t>90.6%</a:t>
                      </a:r>
                      <a:endParaRPr lang="en-US" sz="1100">
                        <a:effectLst/>
                        <a:latin typeface="Verdana"/>
                        <a:ea typeface="Verdana"/>
                      </a:endParaRPr>
                    </a:p>
                  </a:txBody>
                  <a:tcPr marL="68580" marR="68580" marT="0" marB="0" anchor="ctr"/>
                </a:tc>
                <a:tc>
                  <a:txBody>
                    <a:bodyPr/>
                    <a:lstStyle/>
                    <a:p>
                      <a:pPr marL="85725" marR="85725" algn="ctr">
                        <a:buNone/>
                      </a:pPr>
                      <a:r>
                        <a:rPr lang="en-US" sz="1100">
                          <a:solidFill>
                            <a:srgbClr val="000000"/>
                          </a:solidFill>
                          <a:effectLst/>
                          <a:latin typeface="Verdana"/>
                          <a:ea typeface="Verdana"/>
                        </a:rPr>
                        <a:t>91.2%</a:t>
                      </a:r>
                      <a:endParaRPr lang="en-US" sz="1100">
                        <a:effectLst/>
                        <a:latin typeface="Verdana"/>
                        <a:ea typeface="Verdana"/>
                      </a:endParaRPr>
                    </a:p>
                  </a:txBody>
                  <a:tcPr marL="68580" marR="68580" marT="0" marB="0" anchor="ctr"/>
                </a:tc>
                <a:tc>
                  <a:txBody>
                    <a:bodyPr/>
                    <a:lstStyle/>
                    <a:p>
                      <a:pPr marL="85725" marR="85725" algn="ctr">
                        <a:buNone/>
                      </a:pPr>
                      <a:r>
                        <a:rPr lang="en-US" sz="1100">
                          <a:solidFill>
                            <a:srgbClr val="000000"/>
                          </a:solidFill>
                          <a:effectLst/>
                          <a:latin typeface="Verdana"/>
                          <a:ea typeface="Verdana"/>
                        </a:rPr>
                        <a:t>90.1%</a:t>
                      </a:r>
                      <a:r>
                        <a:rPr lang="en-US" sz="1100" baseline="30000">
                          <a:solidFill>
                            <a:srgbClr val="000000"/>
                          </a:solidFill>
                          <a:effectLst/>
                          <a:latin typeface="Verdana"/>
                          <a:ea typeface="Verdana"/>
                        </a:rPr>
                        <a:t>g</a:t>
                      </a:r>
                      <a:endParaRPr lang="en-US" sz="1100">
                        <a:effectLst/>
                        <a:latin typeface="Verdana"/>
                        <a:ea typeface="Verdana"/>
                      </a:endParaRPr>
                    </a:p>
                  </a:txBody>
                  <a:tcPr marL="68580" marR="68580" marT="0" marB="0" anchor="ctr"/>
                </a:tc>
                <a:tc>
                  <a:txBody>
                    <a:bodyPr/>
                    <a:lstStyle/>
                    <a:p>
                      <a:pPr marL="85725" marR="85725" algn="ctr">
                        <a:buNone/>
                      </a:pPr>
                      <a:r>
                        <a:rPr lang="en-US" sz="1100" dirty="0">
                          <a:solidFill>
                            <a:srgbClr val="FF0000"/>
                          </a:solidFill>
                          <a:effectLst/>
                          <a:latin typeface="Verdana"/>
                          <a:ea typeface="Verdana"/>
                        </a:rPr>
                        <a:t>-1.14%</a:t>
                      </a:r>
                      <a:r>
                        <a:rPr lang="en-US" sz="1100" baseline="30000" dirty="0">
                          <a:solidFill>
                            <a:srgbClr val="FF0000"/>
                          </a:solidFill>
                          <a:effectLst/>
                          <a:latin typeface="Verdana"/>
                          <a:ea typeface="Verdana"/>
                        </a:rPr>
                        <a:t>h</a:t>
                      </a:r>
                      <a:endParaRPr lang="en-US" sz="1100" dirty="0">
                        <a:solidFill>
                          <a:srgbClr val="FF0000"/>
                        </a:solidFill>
                        <a:effectLst/>
                        <a:latin typeface="Verdana"/>
                        <a:ea typeface="Verdana"/>
                      </a:endParaRPr>
                    </a:p>
                  </a:txBody>
                  <a:tcPr marL="68580" marR="68580" marT="0" marB="0" anchor="ctr"/>
                </a:tc>
                <a:extLst>
                  <a:ext uri="{0D108BD9-81ED-4DB2-BD59-A6C34878D82A}">
                    <a16:rowId xmlns:a16="http://schemas.microsoft.com/office/drawing/2014/main" val="2991043694"/>
                  </a:ext>
                </a:extLst>
              </a:tr>
              <a:tr h="312783">
                <a:tc>
                  <a:txBody>
                    <a:bodyPr/>
                    <a:lstStyle/>
                    <a:p>
                      <a:pPr marL="85725" marR="85725" algn="r">
                        <a:buNone/>
                      </a:pPr>
                      <a:r>
                        <a:rPr lang="en-US" sz="1100" dirty="0">
                          <a:solidFill>
                            <a:schemeClr val="bg1"/>
                          </a:solidFill>
                          <a:effectLst/>
                          <a:latin typeface="Verdana"/>
                          <a:ea typeface="Verdana"/>
                        </a:rPr>
                        <a:t>≥4 doses pneumococcal conjugate (4+PCV)</a:t>
                      </a:r>
                    </a:p>
                  </a:txBody>
                  <a:tcPr marL="68580" marR="68580" marT="0" marB="0" anchor="ctr"/>
                </a:tc>
                <a:tc>
                  <a:txBody>
                    <a:bodyPr/>
                    <a:lstStyle/>
                    <a:p>
                      <a:pPr marL="85725" marR="85725" algn="ctr">
                        <a:buNone/>
                      </a:pPr>
                      <a:r>
                        <a:rPr lang="en-US" sz="1100">
                          <a:solidFill>
                            <a:srgbClr val="000000"/>
                          </a:solidFill>
                          <a:effectLst/>
                          <a:latin typeface="Verdana"/>
                          <a:ea typeface="Verdana"/>
                        </a:rPr>
                        <a:t>80.4%</a:t>
                      </a:r>
                      <a:endParaRPr lang="en-US" sz="1100">
                        <a:effectLst/>
                        <a:latin typeface="Verdana"/>
                        <a:ea typeface="Verdana"/>
                      </a:endParaRPr>
                    </a:p>
                  </a:txBody>
                  <a:tcPr marL="68580" marR="68580" marT="0" marB="0" anchor="ctr"/>
                </a:tc>
                <a:tc>
                  <a:txBody>
                    <a:bodyPr/>
                    <a:lstStyle/>
                    <a:p>
                      <a:pPr marL="85725" marR="85725" algn="ctr">
                        <a:buNone/>
                      </a:pPr>
                      <a:r>
                        <a:rPr lang="en-US" sz="1100">
                          <a:solidFill>
                            <a:srgbClr val="000000"/>
                          </a:solidFill>
                          <a:effectLst/>
                          <a:latin typeface="Verdana"/>
                          <a:ea typeface="Verdana"/>
                        </a:rPr>
                        <a:t>80.2%</a:t>
                      </a:r>
                      <a:endParaRPr lang="en-US" sz="1100">
                        <a:effectLst/>
                        <a:latin typeface="Verdana"/>
                        <a:ea typeface="Verdana"/>
                      </a:endParaRPr>
                    </a:p>
                  </a:txBody>
                  <a:tcPr marL="68580" marR="68580" marT="0" marB="0" anchor="ctr"/>
                </a:tc>
                <a:tc>
                  <a:txBody>
                    <a:bodyPr/>
                    <a:lstStyle/>
                    <a:p>
                      <a:pPr marL="85725" marR="85725" algn="ctr">
                        <a:buNone/>
                      </a:pPr>
                      <a:r>
                        <a:rPr lang="en-US" sz="1100">
                          <a:solidFill>
                            <a:srgbClr val="000000"/>
                          </a:solidFill>
                          <a:effectLst/>
                          <a:latin typeface="Verdana"/>
                          <a:ea typeface="Verdana"/>
                        </a:rPr>
                        <a:t>71.3%</a:t>
                      </a:r>
                      <a:endParaRPr lang="en-US" sz="1100">
                        <a:effectLst/>
                        <a:latin typeface="Verdana"/>
                        <a:ea typeface="Verdana"/>
                      </a:endParaRPr>
                    </a:p>
                  </a:txBody>
                  <a:tcPr marL="68580" marR="68580" marT="0" marB="0" anchor="ctr"/>
                </a:tc>
                <a:tc>
                  <a:txBody>
                    <a:bodyPr/>
                    <a:lstStyle/>
                    <a:p>
                      <a:pPr marL="85725" marR="85725" algn="ctr">
                        <a:buNone/>
                      </a:pPr>
                      <a:r>
                        <a:rPr lang="en-US" sz="1100" dirty="0">
                          <a:solidFill>
                            <a:srgbClr val="FF0000"/>
                          </a:solidFill>
                          <a:effectLst/>
                          <a:latin typeface="Verdana"/>
                          <a:ea typeface="Verdana"/>
                        </a:rPr>
                        <a:t>-8.95%</a:t>
                      </a:r>
                    </a:p>
                  </a:txBody>
                  <a:tcPr marL="68580" marR="68580" marT="0" marB="0" anchor="ctr"/>
                </a:tc>
                <a:extLst>
                  <a:ext uri="{0D108BD9-81ED-4DB2-BD59-A6C34878D82A}">
                    <a16:rowId xmlns:a16="http://schemas.microsoft.com/office/drawing/2014/main" val="84303434"/>
                  </a:ext>
                </a:extLst>
              </a:tr>
              <a:tr h="220788">
                <a:tc>
                  <a:txBody>
                    <a:bodyPr/>
                    <a:lstStyle/>
                    <a:p>
                      <a:pPr marL="85725" marR="85725" algn="r">
                        <a:buNone/>
                      </a:pPr>
                      <a:r>
                        <a:rPr lang="en-US" sz="1100">
                          <a:solidFill>
                            <a:schemeClr val="bg1"/>
                          </a:solidFill>
                          <a:effectLst/>
                          <a:latin typeface="Verdana"/>
                          <a:ea typeface="Verdana"/>
                        </a:rPr>
                        <a:t>≥ 1 dose Hepatitis A (1+HepA) </a:t>
                      </a:r>
                    </a:p>
                  </a:txBody>
                  <a:tcPr marL="68580" marR="68580" marT="0" marB="0" anchor="ctr"/>
                </a:tc>
                <a:tc>
                  <a:txBody>
                    <a:bodyPr/>
                    <a:lstStyle/>
                    <a:p>
                      <a:pPr marL="85725" marR="85725" algn="ctr">
                        <a:buNone/>
                      </a:pPr>
                      <a:r>
                        <a:rPr lang="en-US" sz="1100">
                          <a:solidFill>
                            <a:srgbClr val="000000"/>
                          </a:solidFill>
                          <a:effectLst/>
                          <a:latin typeface="Verdana"/>
                          <a:ea typeface="Verdana"/>
                        </a:rPr>
                        <a:t>87.1%</a:t>
                      </a:r>
                      <a:endParaRPr lang="en-US" sz="1100">
                        <a:effectLst/>
                        <a:latin typeface="Verdana"/>
                        <a:ea typeface="Verdana"/>
                      </a:endParaRPr>
                    </a:p>
                  </a:txBody>
                  <a:tcPr marL="68580" marR="68580" marT="0" marB="0" anchor="ctr"/>
                </a:tc>
                <a:tc>
                  <a:txBody>
                    <a:bodyPr/>
                    <a:lstStyle/>
                    <a:p>
                      <a:pPr marL="85725" marR="85725" algn="ctr">
                        <a:buNone/>
                      </a:pPr>
                      <a:r>
                        <a:rPr lang="en-US" sz="1100">
                          <a:solidFill>
                            <a:srgbClr val="000000"/>
                          </a:solidFill>
                          <a:effectLst/>
                          <a:latin typeface="Verdana"/>
                          <a:ea typeface="Verdana"/>
                        </a:rPr>
                        <a:t>88.9%</a:t>
                      </a:r>
                      <a:endParaRPr lang="en-US" sz="1100">
                        <a:effectLst/>
                        <a:latin typeface="Verdana"/>
                        <a:ea typeface="Verdana"/>
                      </a:endParaRPr>
                    </a:p>
                  </a:txBody>
                  <a:tcPr marL="68580" marR="68580" marT="0" marB="0" anchor="ctr"/>
                </a:tc>
                <a:tc>
                  <a:txBody>
                    <a:bodyPr/>
                    <a:lstStyle/>
                    <a:p>
                      <a:pPr marL="85725" marR="85725" algn="ctr">
                        <a:buNone/>
                      </a:pPr>
                      <a:r>
                        <a:rPr lang="en-US" sz="1100">
                          <a:solidFill>
                            <a:srgbClr val="000000"/>
                          </a:solidFill>
                          <a:effectLst/>
                          <a:latin typeface="Verdana"/>
                          <a:ea typeface="Verdana"/>
                        </a:rPr>
                        <a:t>90.7%</a:t>
                      </a:r>
                      <a:r>
                        <a:rPr lang="en-US" sz="1100" baseline="30000">
                          <a:solidFill>
                            <a:srgbClr val="000000"/>
                          </a:solidFill>
                          <a:effectLst/>
                          <a:latin typeface="Verdana"/>
                          <a:ea typeface="Verdana"/>
                        </a:rPr>
                        <a:t>g</a:t>
                      </a:r>
                      <a:endParaRPr lang="en-US" sz="1100">
                        <a:effectLst/>
                        <a:latin typeface="Verdana"/>
                        <a:ea typeface="Verdana"/>
                      </a:endParaRPr>
                    </a:p>
                  </a:txBody>
                  <a:tcPr marL="68580" marR="68580" marT="0" marB="0" anchor="ctr"/>
                </a:tc>
                <a:tc>
                  <a:txBody>
                    <a:bodyPr/>
                    <a:lstStyle/>
                    <a:p>
                      <a:pPr marL="85725" marR="85725" algn="ctr">
                        <a:buNone/>
                      </a:pPr>
                      <a:r>
                        <a:rPr lang="en-US" sz="1100" dirty="0">
                          <a:solidFill>
                            <a:srgbClr val="00B050"/>
                          </a:solidFill>
                          <a:effectLst/>
                          <a:latin typeface="Verdana"/>
                          <a:ea typeface="Verdana"/>
                        </a:rPr>
                        <a:t>1.8%</a:t>
                      </a:r>
                    </a:p>
                  </a:txBody>
                  <a:tcPr marL="68580" marR="68580" marT="0" marB="0" anchor="ctr"/>
                </a:tc>
                <a:extLst>
                  <a:ext uri="{0D108BD9-81ED-4DB2-BD59-A6C34878D82A}">
                    <a16:rowId xmlns:a16="http://schemas.microsoft.com/office/drawing/2014/main" val="3696074721"/>
                  </a:ext>
                </a:extLst>
              </a:tr>
              <a:tr h="220788">
                <a:tc>
                  <a:txBody>
                    <a:bodyPr/>
                    <a:lstStyle/>
                    <a:p>
                      <a:pPr marL="85725" marR="85725" algn="r">
                        <a:buNone/>
                      </a:pPr>
                      <a:r>
                        <a:rPr lang="en-US" sz="1100">
                          <a:solidFill>
                            <a:schemeClr val="bg1"/>
                          </a:solidFill>
                          <a:effectLst/>
                          <a:latin typeface="Verdana"/>
                          <a:ea typeface="Verdana"/>
                        </a:rPr>
                        <a:t>Rotavirus series (Rota)</a:t>
                      </a:r>
                      <a:r>
                        <a:rPr lang="en-US" sz="1100" baseline="30000">
                          <a:solidFill>
                            <a:schemeClr val="bg1"/>
                          </a:solidFill>
                          <a:effectLst/>
                          <a:latin typeface="Verdana"/>
                          <a:ea typeface="Verdana"/>
                        </a:rPr>
                        <a:t>d</a:t>
                      </a:r>
                      <a:endParaRPr lang="en-US" sz="1100">
                        <a:solidFill>
                          <a:schemeClr val="bg1"/>
                        </a:solidFill>
                        <a:effectLst/>
                        <a:latin typeface="Verdana"/>
                        <a:ea typeface="Verdana"/>
                      </a:endParaRPr>
                    </a:p>
                  </a:txBody>
                  <a:tcPr marL="68580" marR="68580" marT="0" marB="0" anchor="ctr"/>
                </a:tc>
                <a:tc>
                  <a:txBody>
                    <a:bodyPr/>
                    <a:lstStyle/>
                    <a:p>
                      <a:pPr marL="85725" marR="85725" algn="ctr">
                        <a:buNone/>
                      </a:pPr>
                      <a:r>
                        <a:rPr lang="en-US" sz="1100">
                          <a:solidFill>
                            <a:srgbClr val="000000"/>
                          </a:solidFill>
                          <a:effectLst/>
                          <a:latin typeface="Verdana"/>
                          <a:ea typeface="Verdana"/>
                        </a:rPr>
                        <a:t>73.8%</a:t>
                      </a:r>
                      <a:endParaRPr lang="en-US" sz="1100">
                        <a:effectLst/>
                        <a:latin typeface="Verdana"/>
                        <a:ea typeface="Verdana"/>
                      </a:endParaRPr>
                    </a:p>
                  </a:txBody>
                  <a:tcPr marL="68580" marR="68580" marT="0" marB="0" anchor="ctr"/>
                </a:tc>
                <a:tc>
                  <a:txBody>
                    <a:bodyPr/>
                    <a:lstStyle/>
                    <a:p>
                      <a:pPr marL="85725" marR="85725" algn="ctr">
                        <a:buNone/>
                      </a:pPr>
                      <a:r>
                        <a:rPr lang="en-US" sz="1100">
                          <a:solidFill>
                            <a:srgbClr val="000000"/>
                          </a:solidFill>
                          <a:effectLst/>
                          <a:latin typeface="Verdana"/>
                          <a:ea typeface="Verdana"/>
                        </a:rPr>
                        <a:t>71.5%</a:t>
                      </a:r>
                      <a:endParaRPr lang="en-US" sz="1100">
                        <a:effectLst/>
                        <a:latin typeface="Verdana"/>
                        <a:ea typeface="Verdana"/>
                      </a:endParaRPr>
                    </a:p>
                  </a:txBody>
                  <a:tcPr marL="68580" marR="68580" marT="0" marB="0" anchor="ctr"/>
                </a:tc>
                <a:tc>
                  <a:txBody>
                    <a:bodyPr/>
                    <a:lstStyle/>
                    <a:p>
                      <a:pPr marL="85725" marR="85725" algn="ctr">
                        <a:buNone/>
                      </a:pPr>
                      <a:r>
                        <a:rPr lang="en-US" sz="1100">
                          <a:solidFill>
                            <a:srgbClr val="000000"/>
                          </a:solidFill>
                          <a:effectLst/>
                          <a:latin typeface="Verdana"/>
                          <a:ea typeface="Verdana"/>
                        </a:rPr>
                        <a:t>65.4%</a:t>
                      </a:r>
                      <a:endParaRPr lang="en-US" sz="1100">
                        <a:effectLst/>
                        <a:latin typeface="Verdana"/>
                        <a:ea typeface="Verdana"/>
                      </a:endParaRPr>
                    </a:p>
                  </a:txBody>
                  <a:tcPr marL="68580" marR="68580" marT="0" marB="0" anchor="ctr"/>
                </a:tc>
                <a:tc>
                  <a:txBody>
                    <a:bodyPr/>
                    <a:lstStyle/>
                    <a:p>
                      <a:pPr marL="85725" marR="85725" algn="ctr">
                        <a:buNone/>
                      </a:pPr>
                      <a:r>
                        <a:rPr lang="en-US" sz="1100" dirty="0">
                          <a:solidFill>
                            <a:srgbClr val="FF0000"/>
                          </a:solidFill>
                          <a:effectLst/>
                          <a:latin typeface="Verdana"/>
                          <a:ea typeface="Verdana"/>
                        </a:rPr>
                        <a:t>-6.1%</a:t>
                      </a:r>
                    </a:p>
                  </a:txBody>
                  <a:tcPr marL="68580" marR="68580" marT="0" marB="0" anchor="ctr"/>
                </a:tc>
                <a:extLst>
                  <a:ext uri="{0D108BD9-81ED-4DB2-BD59-A6C34878D82A}">
                    <a16:rowId xmlns:a16="http://schemas.microsoft.com/office/drawing/2014/main" val="776398012"/>
                  </a:ext>
                </a:extLst>
              </a:tr>
              <a:tr h="220788">
                <a:tc>
                  <a:txBody>
                    <a:bodyPr/>
                    <a:lstStyle/>
                    <a:p>
                      <a:pPr marL="85725" marR="85725" algn="r">
                        <a:buNone/>
                      </a:pPr>
                      <a:r>
                        <a:rPr lang="en-US" sz="1100">
                          <a:solidFill>
                            <a:schemeClr val="bg1"/>
                          </a:solidFill>
                          <a:effectLst/>
                          <a:latin typeface="Verdana"/>
                          <a:ea typeface="Verdana"/>
                        </a:rPr>
                        <a:t>≥2 doses influenza (2+Flu)</a:t>
                      </a:r>
                      <a:r>
                        <a:rPr lang="en-US" sz="1100" baseline="30000">
                          <a:solidFill>
                            <a:schemeClr val="bg1"/>
                          </a:solidFill>
                          <a:effectLst/>
                          <a:latin typeface="Verdana"/>
                          <a:ea typeface="Verdana"/>
                        </a:rPr>
                        <a:t>e</a:t>
                      </a:r>
                      <a:endParaRPr lang="en-US" sz="1100">
                        <a:solidFill>
                          <a:schemeClr val="bg1"/>
                        </a:solidFill>
                        <a:effectLst/>
                        <a:latin typeface="Verdana"/>
                        <a:ea typeface="Verdana"/>
                      </a:endParaRPr>
                    </a:p>
                  </a:txBody>
                  <a:tcPr marL="68580" marR="68580" marT="0" marB="0" anchor="ctr"/>
                </a:tc>
                <a:tc>
                  <a:txBody>
                    <a:bodyPr/>
                    <a:lstStyle/>
                    <a:p>
                      <a:pPr marL="85725" marR="85725" algn="ctr">
                        <a:buNone/>
                      </a:pPr>
                      <a:r>
                        <a:rPr lang="en-US" sz="1100">
                          <a:solidFill>
                            <a:srgbClr val="000000"/>
                          </a:solidFill>
                          <a:effectLst/>
                          <a:latin typeface="Verdana"/>
                          <a:ea typeface="Verdana"/>
                        </a:rPr>
                        <a:t>51.8%</a:t>
                      </a:r>
                      <a:endParaRPr lang="en-US" sz="1100">
                        <a:effectLst/>
                        <a:latin typeface="Verdana"/>
                        <a:ea typeface="Verdana"/>
                      </a:endParaRPr>
                    </a:p>
                  </a:txBody>
                  <a:tcPr marL="68580" marR="68580" marT="0" marB="0" anchor="ctr"/>
                </a:tc>
                <a:tc>
                  <a:txBody>
                    <a:bodyPr/>
                    <a:lstStyle/>
                    <a:p>
                      <a:pPr marL="85725" marR="85725" algn="ctr">
                        <a:buNone/>
                      </a:pPr>
                      <a:r>
                        <a:rPr lang="en-US" sz="1100">
                          <a:solidFill>
                            <a:srgbClr val="000000"/>
                          </a:solidFill>
                          <a:effectLst/>
                          <a:latin typeface="Verdana"/>
                          <a:ea typeface="Verdana"/>
                        </a:rPr>
                        <a:t>50.1%</a:t>
                      </a:r>
                      <a:endParaRPr lang="en-US" sz="1100">
                        <a:effectLst/>
                        <a:latin typeface="Verdana"/>
                        <a:ea typeface="Verdana"/>
                      </a:endParaRPr>
                    </a:p>
                  </a:txBody>
                  <a:tcPr marL="68580" marR="68580" marT="0" marB="0" anchor="ctr"/>
                </a:tc>
                <a:tc>
                  <a:txBody>
                    <a:bodyPr/>
                    <a:lstStyle/>
                    <a:p>
                      <a:pPr marL="85725" marR="85725" algn="ctr">
                        <a:buNone/>
                      </a:pPr>
                      <a:r>
                        <a:rPr lang="en-US" sz="1100">
                          <a:solidFill>
                            <a:srgbClr val="000000"/>
                          </a:solidFill>
                          <a:effectLst/>
                          <a:latin typeface="Verdana"/>
                          <a:ea typeface="Verdana"/>
                        </a:rPr>
                        <a:t>44.7%</a:t>
                      </a:r>
                      <a:endParaRPr lang="en-US" sz="1100">
                        <a:effectLst/>
                        <a:latin typeface="Verdana"/>
                        <a:ea typeface="Verdana"/>
                      </a:endParaRPr>
                    </a:p>
                  </a:txBody>
                  <a:tcPr marL="68580" marR="68580" marT="0" marB="0" anchor="ctr"/>
                </a:tc>
                <a:tc>
                  <a:txBody>
                    <a:bodyPr/>
                    <a:lstStyle/>
                    <a:p>
                      <a:pPr marL="85725" marR="85725" algn="ctr">
                        <a:buNone/>
                      </a:pPr>
                      <a:r>
                        <a:rPr lang="en-US" sz="1100" dirty="0">
                          <a:solidFill>
                            <a:srgbClr val="FF0000"/>
                          </a:solidFill>
                          <a:effectLst/>
                          <a:latin typeface="Verdana"/>
                          <a:ea typeface="Verdana"/>
                        </a:rPr>
                        <a:t>-5.4%</a:t>
                      </a:r>
                    </a:p>
                  </a:txBody>
                  <a:tcPr marL="68580" marR="68580" marT="0" marB="0" anchor="ctr"/>
                </a:tc>
                <a:extLst>
                  <a:ext uri="{0D108BD9-81ED-4DB2-BD59-A6C34878D82A}">
                    <a16:rowId xmlns:a16="http://schemas.microsoft.com/office/drawing/2014/main" val="1631730298"/>
                  </a:ext>
                </a:extLst>
              </a:tr>
              <a:tr h="220788">
                <a:tc>
                  <a:txBody>
                    <a:bodyPr/>
                    <a:lstStyle/>
                    <a:p>
                      <a:pPr marL="85725" marR="85725" algn="r">
                        <a:buNone/>
                      </a:pPr>
                      <a:r>
                        <a:rPr lang="en-US" sz="1100">
                          <a:solidFill>
                            <a:schemeClr val="bg1"/>
                          </a:solidFill>
                          <a:effectLst/>
                          <a:latin typeface="Verdana"/>
                          <a:ea typeface="Verdana"/>
                        </a:rPr>
                        <a:t>7-vaccine series (4:3:1:3</a:t>
                      </a:r>
                      <a:r>
                        <a:rPr lang="en-US" sz="1100" baseline="30000">
                          <a:solidFill>
                            <a:schemeClr val="bg1"/>
                          </a:solidFill>
                          <a:effectLst/>
                          <a:latin typeface="Verdana"/>
                          <a:ea typeface="Verdana"/>
                        </a:rPr>
                        <a:t>c</a:t>
                      </a:r>
                      <a:r>
                        <a:rPr lang="en-US" sz="1100">
                          <a:solidFill>
                            <a:schemeClr val="bg1"/>
                          </a:solidFill>
                          <a:effectLst/>
                          <a:latin typeface="Verdana"/>
                          <a:ea typeface="Verdana"/>
                        </a:rPr>
                        <a:t>:3:1:4)</a:t>
                      </a:r>
                      <a:r>
                        <a:rPr lang="en-US" sz="1100" baseline="30000">
                          <a:solidFill>
                            <a:schemeClr val="bg1"/>
                          </a:solidFill>
                          <a:effectLst/>
                          <a:latin typeface="Verdana"/>
                          <a:ea typeface="Verdana"/>
                        </a:rPr>
                        <a:t>f</a:t>
                      </a:r>
                      <a:endParaRPr lang="en-US" sz="1100">
                        <a:solidFill>
                          <a:schemeClr val="bg1"/>
                        </a:solidFill>
                        <a:effectLst/>
                        <a:latin typeface="Verdana"/>
                        <a:ea typeface="Verdana"/>
                      </a:endParaRPr>
                    </a:p>
                  </a:txBody>
                  <a:tcPr marL="68580" marR="68580" marT="0" marB="0" anchor="ctr"/>
                </a:tc>
                <a:tc>
                  <a:txBody>
                    <a:bodyPr/>
                    <a:lstStyle/>
                    <a:p>
                      <a:pPr marL="85725" marR="85725" algn="ctr">
                        <a:buNone/>
                      </a:pPr>
                      <a:r>
                        <a:rPr lang="en-US" sz="1100">
                          <a:solidFill>
                            <a:srgbClr val="000000"/>
                          </a:solidFill>
                          <a:effectLst/>
                          <a:latin typeface="Verdana"/>
                          <a:ea typeface="Verdana"/>
                        </a:rPr>
                        <a:t>69.0%</a:t>
                      </a:r>
                      <a:endParaRPr lang="en-US" sz="1100">
                        <a:effectLst/>
                        <a:latin typeface="Verdana"/>
                        <a:ea typeface="Verdana"/>
                      </a:endParaRPr>
                    </a:p>
                  </a:txBody>
                  <a:tcPr marL="68580" marR="68580" marT="0" marB="0" anchor="ctr"/>
                </a:tc>
                <a:tc>
                  <a:txBody>
                    <a:bodyPr/>
                    <a:lstStyle/>
                    <a:p>
                      <a:pPr marL="85725" marR="85725" algn="ctr">
                        <a:buNone/>
                      </a:pPr>
                      <a:r>
                        <a:rPr lang="en-US" sz="1100">
                          <a:solidFill>
                            <a:srgbClr val="000000"/>
                          </a:solidFill>
                          <a:effectLst/>
                          <a:latin typeface="Verdana"/>
                          <a:ea typeface="Verdana"/>
                        </a:rPr>
                        <a:t>67.3%</a:t>
                      </a:r>
                      <a:endParaRPr lang="en-US" sz="1100">
                        <a:effectLst/>
                        <a:latin typeface="Verdana"/>
                        <a:ea typeface="Verdana"/>
                      </a:endParaRPr>
                    </a:p>
                  </a:txBody>
                  <a:tcPr marL="68580" marR="68580" marT="0" marB="0" anchor="ctr"/>
                </a:tc>
                <a:tc>
                  <a:txBody>
                    <a:bodyPr/>
                    <a:lstStyle/>
                    <a:p>
                      <a:pPr marL="85725" marR="85725" algn="ctr">
                        <a:buNone/>
                      </a:pPr>
                      <a:r>
                        <a:rPr lang="en-US" sz="1100">
                          <a:solidFill>
                            <a:srgbClr val="000000"/>
                          </a:solidFill>
                          <a:effectLst/>
                          <a:latin typeface="Verdana"/>
                          <a:ea typeface="Verdana"/>
                        </a:rPr>
                        <a:t>62.0%</a:t>
                      </a:r>
                      <a:endParaRPr lang="en-US" sz="1100">
                        <a:effectLst/>
                        <a:latin typeface="Verdana"/>
                        <a:ea typeface="Verdana"/>
                      </a:endParaRPr>
                    </a:p>
                  </a:txBody>
                  <a:tcPr marL="68580" marR="68580" marT="0" marB="0" anchor="ctr"/>
                </a:tc>
                <a:tc>
                  <a:txBody>
                    <a:bodyPr/>
                    <a:lstStyle/>
                    <a:p>
                      <a:pPr marL="85725" marR="85725" algn="ctr">
                        <a:buNone/>
                      </a:pPr>
                      <a:r>
                        <a:rPr lang="en-US" sz="1100" dirty="0">
                          <a:solidFill>
                            <a:srgbClr val="FF0000"/>
                          </a:solidFill>
                          <a:effectLst/>
                          <a:latin typeface="Verdana"/>
                          <a:ea typeface="Verdana"/>
                        </a:rPr>
                        <a:t>-5.3%</a:t>
                      </a:r>
                    </a:p>
                  </a:txBody>
                  <a:tcPr marL="68580" marR="68580" marT="0" marB="0" anchor="ctr"/>
                </a:tc>
                <a:extLst>
                  <a:ext uri="{0D108BD9-81ED-4DB2-BD59-A6C34878D82A}">
                    <a16:rowId xmlns:a16="http://schemas.microsoft.com/office/drawing/2014/main" val="2872503019"/>
                  </a:ext>
                </a:extLst>
              </a:tr>
            </a:tbl>
          </a:graphicData>
        </a:graphic>
      </p:graphicFrame>
      <p:sp>
        <p:nvSpPr>
          <p:cNvPr id="14" name="TextBox 13">
            <a:extLst>
              <a:ext uri="{FF2B5EF4-FFF2-40B4-BE49-F238E27FC236}">
                <a16:creationId xmlns:a16="http://schemas.microsoft.com/office/drawing/2014/main" id="{65F80BEE-F38A-8176-547D-DFCFF5462B81}"/>
              </a:ext>
            </a:extLst>
          </p:cNvPr>
          <p:cNvSpPr txBox="1"/>
          <p:nvPr/>
        </p:nvSpPr>
        <p:spPr>
          <a:xfrm>
            <a:off x="977357" y="5503126"/>
            <a:ext cx="9708994"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30000" noProof="0" dirty="0">
                <a:ln>
                  <a:noFill/>
                </a:ln>
                <a:solidFill>
                  <a:prstClr val="black"/>
                </a:solidFill>
                <a:effectLst/>
                <a:uLnTx/>
                <a:uFillTx/>
                <a:latin typeface="Verdana"/>
                <a:ea typeface="Verdana"/>
                <a:cs typeface="+mn-cs"/>
              </a:rPr>
              <a:t>a </a:t>
            </a:r>
            <a:r>
              <a:rPr kumimoji="0" lang="en-US" sz="700" b="0" i="0" u="none" strike="noStrike" kern="1200" cap="none" spc="0" normalizeH="0" baseline="0" noProof="0" dirty="0">
                <a:ln>
                  <a:noFill/>
                </a:ln>
                <a:solidFill>
                  <a:prstClr val="black"/>
                </a:solidFill>
                <a:effectLst/>
                <a:uLnTx/>
                <a:uFillTx/>
                <a:latin typeface="Verdana"/>
                <a:ea typeface="Verdana"/>
                <a:cs typeface="+mn-cs"/>
              </a:rPr>
              <a:t>Coverage estimates are at 24 months unless otherwise noted (i.e. rotavirus vaccine coverage assessed at 8 months)</a:t>
            </a:r>
            <a:r>
              <a:rPr kumimoji="0" lang="en-US" sz="700" b="0" i="0" u="sng" strike="noStrike" kern="1200" cap="none" spc="0" normalizeH="0" baseline="0" noProof="0" dirty="0">
                <a:ln>
                  <a:noFill/>
                </a:ln>
                <a:solidFill>
                  <a:prstClr val="black"/>
                </a:solidFill>
                <a:effectLst/>
                <a:uLnTx/>
                <a:uFillTx/>
                <a:latin typeface="Verdana"/>
                <a:ea typeface="Verdana"/>
                <a:cs typeface="+mn-cs"/>
              </a:rPr>
              <a: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30000" noProof="0" dirty="0">
                <a:ln>
                  <a:noFill/>
                </a:ln>
                <a:solidFill>
                  <a:prstClr val="black"/>
                </a:solidFill>
                <a:effectLst/>
                <a:uLnTx/>
                <a:uFillTx/>
                <a:latin typeface="Verdana"/>
                <a:ea typeface="Verdana"/>
                <a:cs typeface="+mn-cs"/>
              </a:rPr>
              <a:t>b</a:t>
            </a:r>
            <a:r>
              <a:rPr kumimoji="0" lang="en-US" sz="600" b="0" i="0" u="none" strike="noStrike" kern="1200" cap="none" spc="0" normalizeH="0" baseline="0" noProof="0" dirty="0">
                <a:ln>
                  <a:noFill/>
                </a:ln>
                <a:solidFill>
                  <a:prstClr val="black"/>
                </a:solidFill>
                <a:effectLst/>
                <a:uLnTx/>
                <a:uFillTx/>
                <a:latin typeface="Calibri" panose="020F0502020204030204"/>
                <a:ea typeface="Calibri" panose="020F0502020204030204"/>
                <a:cs typeface="Calibri" panose="020F0502020204030204"/>
              </a:rPr>
              <a:t> </a:t>
            </a:r>
            <a:r>
              <a:rPr lang="en-US" sz="800" dirty="0">
                <a:effectLst/>
                <a:latin typeface="Verdana" panose="020B0604030504040204" pitchFamily="34" charset="0"/>
                <a:ea typeface="Verdana" panose="020B0604030504040204" pitchFamily="34" charset="0"/>
                <a:cs typeface="Aptos"/>
              </a:rPr>
              <a:t>Data for the 2021 birth year are from survey years 2022, 2023, and 2024; data for the 2022 birth year are considered preliminary and come from survey years 2023 and 2024 (data from survey year 2025 are not yet available)</a:t>
            </a:r>
            <a:r>
              <a:rPr kumimoji="0" lang="en-US" sz="700" b="0" i="0" u="sng" strike="noStrike" kern="1200" cap="none" spc="0" normalizeH="0" baseline="0" noProof="0" dirty="0">
                <a:ln>
                  <a:noFill/>
                </a:ln>
                <a:solidFill>
                  <a:prstClr val="black"/>
                </a:solidFill>
                <a:effectLst/>
                <a:uLnTx/>
                <a:uFillTx/>
                <a:latin typeface="Verdana"/>
                <a:ea typeface="Verdana"/>
                <a:cs typeface="+mn-cs"/>
              </a:rPr>
              <a: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30000" noProof="0" dirty="0">
                <a:ln>
                  <a:noFill/>
                </a:ln>
                <a:solidFill>
                  <a:prstClr val="black"/>
                </a:solidFill>
                <a:effectLst/>
                <a:uLnTx/>
                <a:uFillTx/>
                <a:latin typeface="Verdana"/>
                <a:ea typeface="Verdana"/>
                <a:cs typeface="+mn-cs"/>
              </a:rPr>
              <a:t>c</a:t>
            </a:r>
            <a:r>
              <a:rPr kumimoji="0" lang="en-US" sz="600" b="0" i="0" u="none" strike="noStrike" kern="1200" cap="none" spc="0" normalizeH="0" baseline="0" noProof="0" dirty="0">
                <a:ln>
                  <a:noFill/>
                </a:ln>
                <a:solidFill>
                  <a:prstClr val="black"/>
                </a:solidFill>
                <a:effectLst/>
                <a:uLnTx/>
                <a:uFillTx/>
                <a:latin typeface="Verdana"/>
                <a:ea typeface="Verdana"/>
                <a:cs typeface="+mn-cs"/>
              </a:rPr>
              <a:t> </a:t>
            </a:r>
            <a:r>
              <a:rPr kumimoji="0" lang="en-US" sz="700" b="0" i="0" u="none" strike="noStrike" kern="1200" cap="none" spc="0" normalizeH="0" baseline="0" noProof="0" dirty="0">
                <a:ln>
                  <a:noFill/>
                </a:ln>
                <a:solidFill>
                  <a:prstClr val="black"/>
                </a:solidFill>
                <a:effectLst/>
                <a:uLnTx/>
                <a:uFillTx/>
                <a:latin typeface="Verdana"/>
                <a:ea typeface="Verdana"/>
                <a:cs typeface="+mn-cs"/>
              </a:rPr>
              <a:t>Full series (FS) of either 3 or 4 doses of Hib conjugate vaccine, depending on vaccine type</a:t>
            </a:r>
            <a:r>
              <a:rPr kumimoji="0" lang="en-US" sz="700" b="0" i="0" u="sng" strike="noStrike" kern="1200" cap="none" spc="0" normalizeH="0" baseline="0" noProof="0" dirty="0">
                <a:ln>
                  <a:noFill/>
                </a:ln>
                <a:solidFill>
                  <a:prstClr val="black"/>
                </a:solidFill>
                <a:effectLst/>
                <a:uLnTx/>
                <a:uFillTx/>
                <a:latin typeface="Verdana"/>
                <a:ea typeface="Verdana"/>
                <a:cs typeface="+mn-cs"/>
              </a:rPr>
              <a: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30000" noProof="0" dirty="0">
                <a:ln>
                  <a:noFill/>
                </a:ln>
                <a:solidFill>
                  <a:prstClr val="black"/>
                </a:solidFill>
                <a:effectLst/>
                <a:uLnTx/>
                <a:uFillTx/>
                <a:latin typeface="Verdana"/>
                <a:ea typeface="Verdana"/>
                <a:cs typeface="+mn-cs"/>
              </a:rPr>
              <a:t>d </a:t>
            </a:r>
            <a:r>
              <a:rPr kumimoji="0" lang="en-US" sz="700" b="0" i="0" u="none" strike="noStrike" kern="1200" cap="none" spc="0" normalizeH="0" baseline="0" noProof="0" dirty="0">
                <a:ln>
                  <a:noFill/>
                </a:ln>
                <a:solidFill>
                  <a:prstClr val="black"/>
                </a:solidFill>
                <a:effectLst/>
                <a:uLnTx/>
                <a:uFillTx/>
                <a:latin typeface="Verdana"/>
                <a:ea typeface="Verdana"/>
                <a:cs typeface="+mn-cs"/>
              </a:rPr>
              <a:t>Either ≥2 or ≥3 doses of rotavirus vaccine, depending on product used</a:t>
            </a:r>
            <a:r>
              <a:rPr kumimoji="0" lang="en-US" sz="700" b="0" i="0" u="sng" strike="noStrike" kern="1200" cap="none" spc="0" normalizeH="0" baseline="0" noProof="0" dirty="0">
                <a:ln>
                  <a:noFill/>
                </a:ln>
                <a:solidFill>
                  <a:prstClr val="black"/>
                </a:solidFill>
                <a:effectLst/>
                <a:uLnTx/>
                <a:uFillTx/>
                <a:latin typeface="Verdana"/>
                <a:ea typeface="Verdana"/>
                <a:cs typeface="+mn-cs"/>
              </a:rPr>
              <a: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30000" noProof="0" dirty="0">
                <a:ln>
                  <a:noFill/>
                </a:ln>
                <a:solidFill>
                  <a:prstClr val="black"/>
                </a:solidFill>
                <a:effectLst/>
                <a:uLnTx/>
                <a:uFillTx/>
                <a:latin typeface="Verdana"/>
                <a:ea typeface="Verdana"/>
                <a:cs typeface="+mn-cs"/>
              </a:rPr>
              <a:t>e </a:t>
            </a:r>
            <a:r>
              <a:rPr kumimoji="0" lang="en-US" sz="700" b="0" i="0" u="none" strike="noStrike" kern="1200" cap="none" spc="0" normalizeH="0" baseline="0" noProof="0" dirty="0">
                <a:ln>
                  <a:noFill/>
                </a:ln>
                <a:solidFill>
                  <a:prstClr val="black"/>
                </a:solidFill>
                <a:effectLst/>
                <a:uLnTx/>
                <a:uFillTx/>
                <a:latin typeface="Verdana"/>
                <a:ea typeface="Verdana"/>
                <a:cs typeface="+mn-cs"/>
              </a:rPr>
              <a:t>Doses must be at least 24 days apart (four weeks, with a four-day grace period)</a:t>
            </a:r>
            <a:r>
              <a:rPr kumimoji="0" lang="en-US" sz="700" b="0" i="0" u="sng" strike="noStrike" kern="1200" cap="none" spc="0" normalizeH="0" baseline="0" noProof="0" dirty="0">
                <a:ln>
                  <a:noFill/>
                </a:ln>
                <a:solidFill>
                  <a:prstClr val="black"/>
                </a:solidFill>
                <a:effectLst/>
                <a:uLnTx/>
                <a:uFillTx/>
                <a:latin typeface="Verdana"/>
                <a:ea typeface="Verdana"/>
                <a:cs typeface="+mn-cs"/>
              </a:rPr>
              <a: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30000" noProof="0" dirty="0">
                <a:ln>
                  <a:noFill/>
                </a:ln>
                <a:solidFill>
                  <a:prstClr val="black"/>
                </a:solidFill>
                <a:effectLst/>
                <a:uLnTx/>
                <a:uFillTx/>
                <a:latin typeface="Verdana"/>
                <a:ea typeface="Verdana"/>
                <a:cs typeface="+mn-cs"/>
              </a:rPr>
              <a:t>f</a:t>
            </a:r>
            <a:r>
              <a:rPr kumimoji="0" lang="en-US" sz="600" b="0" i="0" u="none" strike="noStrike" kern="1200" cap="none" spc="0" normalizeH="0" baseline="0" noProof="0" dirty="0">
                <a:ln>
                  <a:noFill/>
                </a:ln>
                <a:solidFill>
                  <a:prstClr val="black"/>
                </a:solidFill>
                <a:effectLst/>
                <a:uLnTx/>
                <a:uFillTx/>
                <a:latin typeface="Verdana"/>
                <a:ea typeface="Verdana"/>
                <a:cs typeface="+mn-cs"/>
              </a:rPr>
              <a:t> </a:t>
            </a:r>
            <a:r>
              <a:rPr kumimoji="0" lang="en-US" sz="700" b="0" i="0" u="none" strike="noStrike" kern="1200" cap="none" spc="0" normalizeH="0" baseline="0" noProof="0" dirty="0">
                <a:ln>
                  <a:noFill/>
                </a:ln>
                <a:solidFill>
                  <a:prstClr val="black"/>
                </a:solidFill>
                <a:effectLst/>
                <a:uLnTx/>
                <a:uFillTx/>
                <a:latin typeface="Verdana"/>
                <a:ea typeface="Verdana"/>
                <a:cs typeface="+mn-cs"/>
              </a:rPr>
              <a:t>4:3:1:3:3:1:4 includes 4+ DTaP (diphtheria, tetanus, and acellular pertussis), 3+polio, 1+MMR (measles, mumps and rubella), 3 or 4 doses Hib, depending on vaccine type, 3+Hep B, 1+varicella, and 4+PCV</a:t>
            </a:r>
            <a:r>
              <a:rPr kumimoji="0" lang="en-US" sz="700" b="0" i="0" u="sng" strike="noStrike" kern="1200" cap="none" spc="0" normalizeH="0" baseline="0" noProof="0" dirty="0">
                <a:ln>
                  <a:noFill/>
                </a:ln>
                <a:solidFill>
                  <a:prstClr val="black"/>
                </a:solidFill>
                <a:effectLst/>
                <a:uLnTx/>
                <a:uFillTx/>
                <a:latin typeface="Verdana"/>
                <a:ea typeface="Verdan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30000" noProof="0" dirty="0">
                <a:ln>
                  <a:noFill/>
                </a:ln>
                <a:solidFill>
                  <a:prstClr val="black"/>
                </a:solidFill>
                <a:effectLst/>
                <a:uLnTx/>
                <a:uFillTx/>
                <a:latin typeface="Verdana"/>
                <a:ea typeface="Verdana"/>
                <a:cs typeface="Calibri"/>
              </a:rPr>
              <a:t>g </a:t>
            </a:r>
            <a:r>
              <a:rPr kumimoji="0" lang="en-US" sz="700" b="0" i="0" u="none" strike="noStrike" kern="1200" cap="none" spc="0" normalizeH="0" baseline="0" noProof="0" dirty="0">
                <a:ln>
                  <a:noFill/>
                </a:ln>
                <a:solidFill>
                  <a:prstClr val="black"/>
                </a:solidFill>
                <a:effectLst/>
                <a:uLnTx/>
                <a:uFillTx/>
                <a:latin typeface="Verdana"/>
                <a:ea typeface="Verdana"/>
                <a:cs typeface="Calibri"/>
              </a:rPr>
              <a:t>Statistically significant higher (p&gt;0.05) than the U.S. estimates</a:t>
            </a:r>
            <a:r>
              <a:rPr kumimoji="0" lang="en-US" sz="700" b="0" i="0" u="sng" strike="noStrike" kern="1200" cap="none" spc="0" normalizeH="0" baseline="0" noProof="0" dirty="0">
                <a:ln>
                  <a:noFill/>
                </a:ln>
                <a:solidFill>
                  <a:prstClr val="black"/>
                </a:solidFill>
                <a:effectLst/>
                <a:uLnTx/>
                <a:uFillTx/>
                <a:latin typeface="Verdana"/>
                <a:ea typeface="Verdana"/>
                <a:cs typeface="Calibri"/>
              </a:rPr>
              <a:t>.</a:t>
            </a:r>
            <a:endParaRPr kumimoji="0" lang="en-US" sz="1800" b="0" i="0" u="none" strike="noStrike" kern="1200" cap="none" spc="0" normalizeH="0" baseline="0" noProof="0" dirty="0">
              <a:ln>
                <a:noFill/>
              </a:ln>
              <a:solidFill>
                <a:prstClr val="black"/>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30000" noProof="0" dirty="0">
                <a:ln>
                  <a:noFill/>
                </a:ln>
                <a:solidFill>
                  <a:prstClr val="black"/>
                </a:solidFill>
                <a:effectLst/>
                <a:uLnTx/>
                <a:uFillTx/>
                <a:latin typeface="Verdana"/>
                <a:ea typeface="Verdana"/>
                <a:cs typeface="Calibri"/>
              </a:rPr>
              <a:t>h </a:t>
            </a:r>
            <a:r>
              <a:rPr kumimoji="0" lang="en-US" sz="700" b="0" i="0" u="none" strike="noStrike" kern="1200" cap="none" spc="0" normalizeH="0" baseline="0" noProof="0" dirty="0">
                <a:ln>
                  <a:noFill/>
                </a:ln>
                <a:solidFill>
                  <a:prstClr val="black"/>
                </a:solidFill>
                <a:effectLst/>
                <a:uLnTx/>
                <a:uFillTx/>
                <a:latin typeface="Verdana"/>
                <a:ea typeface="Verdana"/>
                <a:cs typeface="Calibri"/>
              </a:rPr>
              <a:t>Statistically significant different from 0 at p&lt;0.05</a:t>
            </a:r>
            <a:r>
              <a:rPr kumimoji="0" lang="en-US" sz="700" b="0" i="0" u="sng" strike="noStrike" kern="1200" cap="none" spc="0" normalizeH="0" baseline="0" noProof="0" dirty="0">
                <a:ln>
                  <a:noFill/>
                </a:ln>
                <a:solidFill>
                  <a:prstClr val="black"/>
                </a:solidFill>
                <a:effectLst/>
                <a:uLnTx/>
                <a:uFillTx/>
                <a:latin typeface="Verdana"/>
                <a:ea typeface="Verdana"/>
                <a:cs typeface="Calibri"/>
              </a:rPr>
              <a:t>.</a:t>
            </a:r>
            <a:r>
              <a:rPr kumimoji="0" lang="en-US" sz="700" b="0" i="0" u="none" strike="noStrike" kern="1200" cap="none" spc="0" normalizeH="0" baseline="0" noProof="0" dirty="0">
                <a:ln>
                  <a:noFill/>
                </a:ln>
                <a:solidFill>
                  <a:prstClr val="black"/>
                </a:solidFill>
                <a:effectLst/>
                <a:uLnTx/>
                <a:uFillTx/>
                <a:latin typeface="Verdana"/>
                <a:ea typeface="Verdana"/>
                <a:cs typeface="Calibri"/>
              </a:rPr>
              <a:t> </a:t>
            </a:r>
            <a:endParaRPr kumimoji="0" lang="en-US" sz="1800" b="0" i="0" u="none" strike="noStrike" kern="1200" cap="none" spc="0" normalizeH="0" baseline="0" noProof="0" dirty="0">
              <a:ln>
                <a:noFill/>
              </a:ln>
              <a:solidFill>
                <a:prstClr val="black"/>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Calibri"/>
              <a:cs typeface="Calibri"/>
            </a:endParaRPr>
          </a:p>
        </p:txBody>
      </p:sp>
    </p:spTree>
    <p:extLst>
      <p:ext uri="{BB962C8B-B14F-4D97-AF65-F5344CB8AC3E}">
        <p14:creationId xmlns:p14="http://schemas.microsoft.com/office/powerpoint/2010/main" val="1231678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6BBD4-8CF5-EBCF-1186-BA53BF0B847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37BBB07-6D84-F7AD-1A75-441086BA0463}"/>
              </a:ext>
            </a:extLst>
          </p:cNvPr>
          <p:cNvSpPr>
            <a:spLocks noGrp="1"/>
          </p:cNvSpPr>
          <p:nvPr>
            <p:ph type="title"/>
          </p:nvPr>
        </p:nvSpPr>
        <p:spPr>
          <a:xfrm>
            <a:off x="0" y="499638"/>
            <a:ext cx="9075174" cy="853440"/>
          </a:xfrm>
        </p:spPr>
        <p:txBody>
          <a:bodyPr>
            <a:normAutofit/>
          </a:bodyPr>
          <a:lstStyle/>
          <a:p>
            <a:r>
              <a:rPr lang="en-US" sz="2400" dirty="0">
                <a:latin typeface="Rockwell" panose="02060603020205020403" pitchFamily="18" charset="0"/>
              </a:rPr>
              <a:t>NIS-Teen Immunization Coverage in the U.S and Texas: 2015 - 2024</a:t>
            </a:r>
          </a:p>
        </p:txBody>
      </p:sp>
      <p:sp>
        <p:nvSpPr>
          <p:cNvPr id="5" name="TextBox 4">
            <a:extLst>
              <a:ext uri="{FF2B5EF4-FFF2-40B4-BE49-F238E27FC236}">
                <a16:creationId xmlns:a16="http://schemas.microsoft.com/office/drawing/2014/main" id="{43BA6311-06D6-035C-5737-E55A54A8F23A}"/>
              </a:ext>
            </a:extLst>
          </p:cNvPr>
          <p:cNvSpPr txBox="1"/>
          <p:nvPr/>
        </p:nvSpPr>
        <p:spPr>
          <a:xfrm>
            <a:off x="504825" y="2187713"/>
            <a:ext cx="318135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alibri" panose="020F0502020204030204"/>
                <a:ea typeface="+mn-ea"/>
                <a:cs typeface="+mn-cs"/>
              </a:rPr>
              <a:t>Vaccination coverage among Teens in US</a:t>
            </a:r>
          </a:p>
        </p:txBody>
      </p:sp>
      <p:sp>
        <p:nvSpPr>
          <p:cNvPr id="6" name="TextBox 5">
            <a:extLst>
              <a:ext uri="{FF2B5EF4-FFF2-40B4-BE49-F238E27FC236}">
                <a16:creationId xmlns:a16="http://schemas.microsoft.com/office/drawing/2014/main" id="{EEDA8512-24C7-81AB-9A61-7FE21E6F4547}"/>
              </a:ext>
            </a:extLst>
          </p:cNvPr>
          <p:cNvSpPr txBox="1"/>
          <p:nvPr/>
        </p:nvSpPr>
        <p:spPr>
          <a:xfrm>
            <a:off x="581025" y="4416563"/>
            <a:ext cx="318135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alibri" panose="020F0502020204030204"/>
                <a:ea typeface="+mn-ea"/>
                <a:cs typeface="+mn-cs"/>
              </a:rPr>
              <a:t>Vaccination coverage among Teens in Texas</a:t>
            </a:r>
          </a:p>
        </p:txBody>
      </p:sp>
      <p:graphicFrame>
        <p:nvGraphicFramePr>
          <p:cNvPr id="2" name="Chart 1">
            <a:extLst>
              <a:ext uri="{FF2B5EF4-FFF2-40B4-BE49-F238E27FC236}">
                <a16:creationId xmlns:a16="http://schemas.microsoft.com/office/drawing/2014/main" id="{D7C0F05B-9516-D4C8-447B-AAB1CE6C4B69}"/>
              </a:ext>
            </a:extLst>
          </p:cNvPr>
          <p:cNvGraphicFramePr>
            <a:graphicFrameLocks/>
          </p:cNvGraphicFramePr>
          <p:nvPr/>
        </p:nvGraphicFramePr>
        <p:xfrm>
          <a:off x="3762375" y="1353078"/>
          <a:ext cx="7045643" cy="26736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4862EB8F-C118-3E0B-A5CF-1B75213991B6}"/>
              </a:ext>
            </a:extLst>
          </p:cNvPr>
          <p:cNvGraphicFramePr>
            <a:graphicFrameLocks/>
          </p:cNvGraphicFramePr>
          <p:nvPr>
            <p:extLst>
              <p:ext uri="{D42A27DB-BD31-4B8C-83A1-F6EECF244321}">
                <p14:modId xmlns:p14="http://schemas.microsoft.com/office/powerpoint/2010/main" val="624106299"/>
              </p:ext>
            </p:extLst>
          </p:nvPr>
        </p:nvGraphicFramePr>
        <p:xfrm>
          <a:off x="3838575" y="4026746"/>
          <a:ext cx="6969443" cy="281501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759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F643B-8500-00E3-8491-14BA708F2314}"/>
              </a:ext>
            </a:extLst>
          </p:cNvPr>
          <p:cNvSpPr>
            <a:spLocks noGrp="1"/>
          </p:cNvSpPr>
          <p:nvPr>
            <p:ph type="title"/>
          </p:nvPr>
        </p:nvSpPr>
        <p:spPr>
          <a:xfrm>
            <a:off x="141250" y="241300"/>
            <a:ext cx="8825770" cy="1325563"/>
          </a:xfrm>
        </p:spPr>
        <p:txBody>
          <a:bodyPr>
            <a:normAutofit/>
          </a:bodyPr>
          <a:lstStyle/>
          <a:p>
            <a:r>
              <a:rPr lang="en-US" sz="2400" dirty="0">
                <a:latin typeface="Rockwell" panose="02060603020205020403" pitchFamily="18" charset="0"/>
                <a:ea typeface="Calibri"/>
                <a:cs typeface="Calibri"/>
              </a:rPr>
              <a:t>Vaccination Coverage Estimates in Texas and the U.S., NIS-Teen 2024.</a:t>
            </a:r>
          </a:p>
        </p:txBody>
      </p:sp>
      <p:graphicFrame>
        <p:nvGraphicFramePr>
          <p:cNvPr id="10" name="Table 9">
            <a:extLst>
              <a:ext uri="{FF2B5EF4-FFF2-40B4-BE49-F238E27FC236}">
                <a16:creationId xmlns:a16="http://schemas.microsoft.com/office/drawing/2014/main" id="{C50A2636-25D4-DEA9-4A99-BE17AF9F8562}"/>
              </a:ext>
            </a:extLst>
          </p:cNvPr>
          <p:cNvGraphicFramePr>
            <a:graphicFrameLocks noGrp="1"/>
          </p:cNvGraphicFramePr>
          <p:nvPr>
            <p:extLst>
              <p:ext uri="{D42A27DB-BD31-4B8C-83A1-F6EECF244321}">
                <p14:modId xmlns:p14="http://schemas.microsoft.com/office/powerpoint/2010/main" val="2250338225"/>
              </p:ext>
            </p:extLst>
          </p:nvPr>
        </p:nvGraphicFramePr>
        <p:xfrm>
          <a:off x="1273097" y="1505414"/>
          <a:ext cx="8702712" cy="4574733"/>
        </p:xfrm>
        <a:graphic>
          <a:graphicData uri="http://schemas.openxmlformats.org/drawingml/2006/table">
            <a:tbl>
              <a:tblPr firstRow="1" firstCol="1" bandRow="1">
                <a:tableStyleId>{5C22544A-7EE6-4342-B048-85BDC9FD1C3A}</a:tableStyleId>
              </a:tblPr>
              <a:tblGrid>
                <a:gridCol w="3140479">
                  <a:extLst>
                    <a:ext uri="{9D8B030D-6E8A-4147-A177-3AD203B41FA5}">
                      <a16:colId xmlns:a16="http://schemas.microsoft.com/office/drawing/2014/main" val="2818717232"/>
                    </a:ext>
                  </a:extLst>
                </a:gridCol>
                <a:gridCol w="1148382">
                  <a:extLst>
                    <a:ext uri="{9D8B030D-6E8A-4147-A177-3AD203B41FA5}">
                      <a16:colId xmlns:a16="http://schemas.microsoft.com/office/drawing/2014/main" val="1920942893"/>
                    </a:ext>
                  </a:extLst>
                </a:gridCol>
                <a:gridCol w="1546801">
                  <a:extLst>
                    <a:ext uri="{9D8B030D-6E8A-4147-A177-3AD203B41FA5}">
                      <a16:colId xmlns:a16="http://schemas.microsoft.com/office/drawing/2014/main" val="2806787913"/>
                    </a:ext>
                  </a:extLst>
                </a:gridCol>
                <a:gridCol w="914017">
                  <a:extLst>
                    <a:ext uri="{9D8B030D-6E8A-4147-A177-3AD203B41FA5}">
                      <a16:colId xmlns:a16="http://schemas.microsoft.com/office/drawing/2014/main" val="2287992898"/>
                    </a:ext>
                  </a:extLst>
                </a:gridCol>
                <a:gridCol w="1953033">
                  <a:extLst>
                    <a:ext uri="{9D8B030D-6E8A-4147-A177-3AD203B41FA5}">
                      <a16:colId xmlns:a16="http://schemas.microsoft.com/office/drawing/2014/main" val="2647288"/>
                    </a:ext>
                  </a:extLst>
                </a:gridCol>
              </a:tblGrid>
              <a:tr h="398268">
                <a:tc>
                  <a:txBody>
                    <a:bodyPr/>
                    <a:lstStyle/>
                    <a:p>
                      <a:pPr algn="ctr">
                        <a:buNone/>
                      </a:pPr>
                      <a:r>
                        <a:rPr lang="en-US" sz="1200">
                          <a:solidFill>
                            <a:schemeClr val="bg1"/>
                          </a:solidFill>
                          <a:effectLst/>
                          <a:latin typeface="Verdana"/>
                          <a:ea typeface="Verdana"/>
                        </a:rPr>
                        <a:t>Vaccine</a:t>
                      </a:r>
                    </a:p>
                  </a:txBody>
                  <a:tcPr marL="68580" marR="68580" marT="0" marB="0" anchor="b"/>
                </a:tc>
                <a:tc>
                  <a:txBody>
                    <a:bodyPr/>
                    <a:lstStyle/>
                    <a:p>
                      <a:pPr algn="ctr">
                        <a:buNone/>
                      </a:pPr>
                      <a:r>
                        <a:rPr lang="en-US" sz="1200">
                          <a:solidFill>
                            <a:schemeClr val="bg1"/>
                          </a:solidFill>
                          <a:effectLst/>
                          <a:latin typeface="Verdana"/>
                          <a:ea typeface="Verdana"/>
                        </a:rPr>
                        <a:t>U.S.</a:t>
                      </a:r>
                    </a:p>
                    <a:p>
                      <a:pPr algn="ctr">
                        <a:buNone/>
                      </a:pPr>
                      <a:r>
                        <a:rPr lang="en-US" sz="1200">
                          <a:solidFill>
                            <a:schemeClr val="bg1"/>
                          </a:solidFill>
                          <a:effectLst/>
                          <a:latin typeface="Verdana"/>
                          <a:ea typeface="Verdana"/>
                        </a:rPr>
                        <a:t> 2024</a:t>
                      </a:r>
                    </a:p>
                  </a:txBody>
                  <a:tcPr marL="68580" marR="68580" marT="0" marB="0" anchor="b"/>
                </a:tc>
                <a:tc>
                  <a:txBody>
                    <a:bodyPr/>
                    <a:lstStyle/>
                    <a:p>
                      <a:pPr algn="ctr">
                        <a:buNone/>
                      </a:pPr>
                      <a:r>
                        <a:rPr lang="en-US" sz="1200">
                          <a:solidFill>
                            <a:schemeClr val="bg1"/>
                          </a:solidFill>
                          <a:effectLst/>
                          <a:latin typeface="Verdana"/>
                          <a:ea typeface="Verdana"/>
                        </a:rPr>
                        <a:t>Texas </a:t>
                      </a:r>
                    </a:p>
                    <a:p>
                      <a:pPr algn="ctr">
                        <a:buNone/>
                      </a:pPr>
                      <a:r>
                        <a:rPr lang="en-US" sz="1200">
                          <a:solidFill>
                            <a:schemeClr val="bg1"/>
                          </a:solidFill>
                          <a:effectLst/>
                          <a:latin typeface="Verdana"/>
                          <a:ea typeface="Verdana"/>
                        </a:rPr>
                        <a:t>2023</a:t>
                      </a:r>
                    </a:p>
                  </a:txBody>
                  <a:tcPr marL="68580" marR="68580" marT="0" marB="0" anchor="b"/>
                </a:tc>
                <a:tc>
                  <a:txBody>
                    <a:bodyPr/>
                    <a:lstStyle/>
                    <a:p>
                      <a:pPr algn="ctr">
                        <a:buNone/>
                      </a:pPr>
                      <a:r>
                        <a:rPr lang="en-US" sz="1200">
                          <a:solidFill>
                            <a:schemeClr val="bg1"/>
                          </a:solidFill>
                          <a:effectLst/>
                          <a:latin typeface="Verdana"/>
                          <a:ea typeface="Verdana"/>
                        </a:rPr>
                        <a:t>Texas 2024</a:t>
                      </a:r>
                    </a:p>
                  </a:txBody>
                  <a:tcPr marL="68580" marR="68580" marT="0" marB="0" anchor="b"/>
                </a:tc>
                <a:tc>
                  <a:txBody>
                    <a:bodyPr/>
                    <a:lstStyle/>
                    <a:p>
                      <a:pPr algn="ctr">
                        <a:buNone/>
                      </a:pPr>
                      <a:r>
                        <a:rPr lang="en-US" sz="1200">
                          <a:solidFill>
                            <a:schemeClr val="bg1"/>
                          </a:solidFill>
                          <a:effectLst/>
                          <a:latin typeface="Verdana"/>
                          <a:ea typeface="Verdana"/>
                        </a:rPr>
                        <a:t>Texas Percentage Point Difference </a:t>
                      </a:r>
                    </a:p>
                  </a:txBody>
                  <a:tcPr marL="68580" marR="68580" marT="0" marB="0" anchor="ctr"/>
                </a:tc>
                <a:extLst>
                  <a:ext uri="{0D108BD9-81ED-4DB2-BD59-A6C34878D82A}">
                    <a16:rowId xmlns:a16="http://schemas.microsoft.com/office/drawing/2014/main" val="1699885366"/>
                  </a:ext>
                </a:extLst>
              </a:tr>
              <a:tr h="452578">
                <a:tc>
                  <a:txBody>
                    <a:bodyPr/>
                    <a:lstStyle/>
                    <a:p>
                      <a:pPr algn="r">
                        <a:buNone/>
                      </a:pPr>
                      <a:r>
                        <a:rPr lang="en-US" sz="1200">
                          <a:solidFill>
                            <a:schemeClr val="bg1"/>
                          </a:solidFill>
                          <a:effectLst/>
                          <a:latin typeface="Verdana"/>
                          <a:ea typeface="Verdana"/>
                        </a:rPr>
                        <a:t>≥1 dose of tetanus-diphtheria-acellular pertussis (Tdap)</a:t>
                      </a:r>
                    </a:p>
                  </a:txBody>
                  <a:tcPr marL="68580" marR="68580" marT="0" marB="0" anchor="ctr"/>
                </a:tc>
                <a:tc>
                  <a:txBody>
                    <a:bodyPr/>
                    <a:lstStyle/>
                    <a:p>
                      <a:pPr algn="ctr">
                        <a:buNone/>
                      </a:pPr>
                      <a:r>
                        <a:rPr lang="en-US" sz="1200">
                          <a:solidFill>
                            <a:srgbClr val="000000"/>
                          </a:solidFill>
                          <a:effectLst/>
                          <a:latin typeface="Verdana"/>
                          <a:ea typeface="Verdana"/>
                        </a:rPr>
                        <a:t>91.3%</a:t>
                      </a:r>
                      <a:r>
                        <a:rPr lang="en-US" sz="1200" baseline="30000">
                          <a:solidFill>
                            <a:srgbClr val="000000"/>
                          </a:solidFill>
                          <a:effectLst/>
                          <a:latin typeface="Verdana"/>
                          <a:ea typeface="Verdana"/>
                        </a:rPr>
                        <a:t>c</a:t>
                      </a:r>
                      <a:endParaRPr lang="en-US" sz="1200">
                        <a:effectLst/>
                        <a:latin typeface="Verdana"/>
                        <a:ea typeface="Verdana"/>
                      </a:endParaRPr>
                    </a:p>
                  </a:txBody>
                  <a:tcPr marL="68580" marR="68580" marT="0" marB="0" anchor="ctr"/>
                </a:tc>
                <a:tc>
                  <a:txBody>
                    <a:bodyPr/>
                    <a:lstStyle/>
                    <a:p>
                      <a:pPr algn="ctr">
                        <a:buNone/>
                      </a:pPr>
                      <a:r>
                        <a:rPr lang="en-US" sz="1200">
                          <a:solidFill>
                            <a:srgbClr val="000000"/>
                          </a:solidFill>
                          <a:effectLst/>
                          <a:latin typeface="Verdana"/>
                          <a:ea typeface="Verdana"/>
                        </a:rPr>
                        <a:t>82.9%</a:t>
                      </a:r>
                      <a:endParaRPr lang="en-US" sz="1200">
                        <a:effectLst/>
                        <a:latin typeface="Verdana"/>
                        <a:ea typeface="Verdana"/>
                      </a:endParaRPr>
                    </a:p>
                  </a:txBody>
                  <a:tcPr marL="68580" marR="68580" marT="0" marB="0" anchor="ctr"/>
                </a:tc>
                <a:tc>
                  <a:txBody>
                    <a:bodyPr/>
                    <a:lstStyle/>
                    <a:p>
                      <a:pPr algn="ctr">
                        <a:buNone/>
                      </a:pPr>
                      <a:r>
                        <a:rPr lang="en-US" sz="1200">
                          <a:solidFill>
                            <a:srgbClr val="000000"/>
                          </a:solidFill>
                          <a:effectLst/>
                          <a:latin typeface="Verdana"/>
                          <a:ea typeface="Verdana"/>
                        </a:rPr>
                        <a:t>84.5%</a:t>
                      </a:r>
                      <a:r>
                        <a:rPr lang="en-US" sz="1200" baseline="30000">
                          <a:solidFill>
                            <a:srgbClr val="000000"/>
                          </a:solidFill>
                          <a:effectLst/>
                          <a:latin typeface="Verdana"/>
                          <a:ea typeface="Verdana"/>
                        </a:rPr>
                        <a:t>a</a:t>
                      </a:r>
                      <a:endParaRPr lang="en-US" sz="1200">
                        <a:effectLst/>
                        <a:latin typeface="Verdana"/>
                        <a:ea typeface="Verdana"/>
                      </a:endParaRPr>
                    </a:p>
                  </a:txBody>
                  <a:tcPr marL="68580" marR="68580" marT="0" marB="0" anchor="ctr"/>
                </a:tc>
                <a:tc>
                  <a:txBody>
                    <a:bodyPr/>
                    <a:lstStyle/>
                    <a:p>
                      <a:pPr algn="ctr">
                        <a:buNone/>
                      </a:pPr>
                      <a:r>
                        <a:rPr lang="en-US" sz="1200" dirty="0">
                          <a:solidFill>
                            <a:srgbClr val="00B050"/>
                          </a:solidFill>
                          <a:effectLst/>
                          <a:latin typeface="Verdana"/>
                          <a:ea typeface="Verdana"/>
                        </a:rPr>
                        <a:t>1.6%</a:t>
                      </a:r>
                    </a:p>
                  </a:txBody>
                  <a:tcPr marL="68580" marR="68580" marT="0" marB="0" anchor="ctr"/>
                </a:tc>
                <a:extLst>
                  <a:ext uri="{0D108BD9-81ED-4DB2-BD59-A6C34878D82A}">
                    <a16:rowId xmlns:a16="http://schemas.microsoft.com/office/drawing/2014/main" val="172051173"/>
                  </a:ext>
                </a:extLst>
              </a:tr>
              <a:tr h="470681">
                <a:tc>
                  <a:txBody>
                    <a:bodyPr/>
                    <a:lstStyle/>
                    <a:p>
                      <a:pPr algn="r">
                        <a:buNone/>
                      </a:pPr>
                      <a:r>
                        <a:rPr lang="en-US" sz="1200">
                          <a:solidFill>
                            <a:schemeClr val="bg1"/>
                          </a:solidFill>
                          <a:effectLst/>
                          <a:latin typeface="Verdana"/>
                          <a:ea typeface="Verdana"/>
                        </a:rPr>
                        <a:t>≥1 dose of meningococcal conjugate (</a:t>
                      </a:r>
                      <a:r>
                        <a:rPr lang="en-US" sz="1200" err="1">
                          <a:solidFill>
                            <a:schemeClr val="bg1"/>
                          </a:solidFill>
                          <a:effectLst/>
                          <a:latin typeface="Verdana"/>
                          <a:ea typeface="Verdana"/>
                        </a:rPr>
                        <a:t>MenACWY</a:t>
                      </a:r>
                      <a:r>
                        <a:rPr lang="en-US" sz="1200">
                          <a:solidFill>
                            <a:schemeClr val="bg1"/>
                          </a:solidFill>
                          <a:effectLst/>
                          <a:latin typeface="Verdana"/>
                          <a:ea typeface="Verdana"/>
                        </a:rPr>
                        <a:t>)</a:t>
                      </a:r>
                    </a:p>
                  </a:txBody>
                  <a:tcPr marL="68580" marR="68580" marT="0" marB="0" anchor="ctr"/>
                </a:tc>
                <a:tc>
                  <a:txBody>
                    <a:bodyPr/>
                    <a:lstStyle/>
                    <a:p>
                      <a:pPr algn="ctr">
                        <a:buNone/>
                      </a:pPr>
                      <a:r>
                        <a:rPr lang="en-US" sz="1200">
                          <a:effectLst/>
                          <a:latin typeface="Verdana"/>
                          <a:ea typeface="Verdana"/>
                        </a:rPr>
                        <a:t>90.1%</a:t>
                      </a:r>
                      <a:r>
                        <a:rPr lang="en-US" sz="1200" baseline="30000">
                          <a:effectLst/>
                          <a:latin typeface="Verdana"/>
                          <a:ea typeface="Verdana"/>
                        </a:rPr>
                        <a:t>c</a:t>
                      </a:r>
                      <a:endParaRPr lang="en-US" sz="1200">
                        <a:effectLst/>
                        <a:latin typeface="Verdana"/>
                        <a:ea typeface="Verdana"/>
                      </a:endParaRPr>
                    </a:p>
                  </a:txBody>
                  <a:tcPr marL="68580" marR="68580" marT="0" marB="0" anchor="ctr"/>
                </a:tc>
                <a:tc>
                  <a:txBody>
                    <a:bodyPr/>
                    <a:lstStyle/>
                    <a:p>
                      <a:pPr algn="ctr">
                        <a:buNone/>
                      </a:pPr>
                      <a:r>
                        <a:rPr lang="en-US" sz="1200">
                          <a:effectLst/>
                          <a:latin typeface="Verdana"/>
                          <a:ea typeface="Verdana"/>
                        </a:rPr>
                        <a:t>85.5%</a:t>
                      </a:r>
                    </a:p>
                  </a:txBody>
                  <a:tcPr marL="68580" marR="68580" marT="0" marB="0" anchor="ctr"/>
                </a:tc>
                <a:tc>
                  <a:txBody>
                    <a:bodyPr/>
                    <a:lstStyle/>
                    <a:p>
                      <a:pPr algn="ctr">
                        <a:buNone/>
                      </a:pPr>
                      <a:r>
                        <a:rPr lang="en-US" sz="1200">
                          <a:effectLst/>
                          <a:latin typeface="Verdana"/>
                          <a:ea typeface="Verdana"/>
                        </a:rPr>
                        <a:t>87.0%</a:t>
                      </a:r>
                    </a:p>
                  </a:txBody>
                  <a:tcPr marL="68580" marR="68580" marT="0" marB="0" anchor="ctr"/>
                </a:tc>
                <a:tc>
                  <a:txBody>
                    <a:bodyPr/>
                    <a:lstStyle/>
                    <a:p>
                      <a:pPr algn="ctr">
                        <a:buNone/>
                      </a:pPr>
                      <a:r>
                        <a:rPr lang="en-US" sz="1200" dirty="0">
                          <a:solidFill>
                            <a:srgbClr val="00B050"/>
                          </a:solidFill>
                          <a:effectLst/>
                          <a:latin typeface="Verdana"/>
                          <a:ea typeface="Verdana"/>
                        </a:rPr>
                        <a:t>1.5%</a:t>
                      </a:r>
                    </a:p>
                  </a:txBody>
                  <a:tcPr marL="68580" marR="68580" marT="0" marB="0" anchor="ctr"/>
                </a:tc>
                <a:extLst>
                  <a:ext uri="{0D108BD9-81ED-4DB2-BD59-A6C34878D82A}">
                    <a16:rowId xmlns:a16="http://schemas.microsoft.com/office/drawing/2014/main" val="3570946579"/>
                  </a:ext>
                </a:extLst>
              </a:tr>
              <a:tr h="343959">
                <a:tc>
                  <a:txBody>
                    <a:bodyPr/>
                    <a:lstStyle/>
                    <a:p>
                      <a:pPr algn="r">
                        <a:buNone/>
                      </a:pPr>
                      <a:r>
                        <a:rPr lang="en-US" sz="1200" dirty="0">
                          <a:solidFill>
                            <a:schemeClr val="bg1"/>
                          </a:solidFill>
                          <a:effectLst/>
                          <a:latin typeface="Verdana"/>
                          <a:ea typeface="Verdana"/>
                        </a:rPr>
                        <a:t>≥1 dose of human</a:t>
                      </a:r>
                      <a:br>
                        <a:rPr lang="en-US" sz="1200" dirty="0">
                          <a:solidFill>
                            <a:schemeClr val="bg1"/>
                          </a:solidFill>
                          <a:effectLst/>
                          <a:latin typeface="Verdana"/>
                          <a:ea typeface="Verdana"/>
                        </a:rPr>
                      </a:br>
                      <a:r>
                        <a:rPr lang="en-US" sz="1200" dirty="0">
                          <a:solidFill>
                            <a:schemeClr val="bg1"/>
                          </a:solidFill>
                          <a:effectLst/>
                          <a:latin typeface="Verdana"/>
                          <a:ea typeface="Verdana"/>
                        </a:rPr>
                        <a:t> papillomavirus (HPV)</a:t>
                      </a:r>
                    </a:p>
                  </a:txBody>
                  <a:tcPr marL="68580" marR="68580" marT="0" marB="0" anchor="ctr"/>
                </a:tc>
                <a:tc>
                  <a:txBody>
                    <a:bodyPr/>
                    <a:lstStyle/>
                    <a:p>
                      <a:pPr algn="ctr">
                        <a:buNone/>
                      </a:pPr>
                      <a:r>
                        <a:rPr lang="en-US" sz="1200">
                          <a:solidFill>
                            <a:srgbClr val="000000"/>
                          </a:solidFill>
                          <a:effectLst/>
                          <a:latin typeface="Verdana"/>
                          <a:ea typeface="Verdana"/>
                        </a:rPr>
                        <a:t>78.2%</a:t>
                      </a:r>
                      <a:endParaRPr lang="en-US" sz="1200">
                        <a:effectLst/>
                        <a:latin typeface="Verdana"/>
                        <a:ea typeface="Verdana"/>
                      </a:endParaRPr>
                    </a:p>
                  </a:txBody>
                  <a:tcPr marL="68580" marR="68580" marT="0" marB="0" anchor="ctr"/>
                </a:tc>
                <a:tc>
                  <a:txBody>
                    <a:bodyPr/>
                    <a:lstStyle/>
                    <a:p>
                      <a:pPr algn="ctr">
                        <a:buNone/>
                      </a:pPr>
                      <a:r>
                        <a:rPr lang="en-US" sz="1200">
                          <a:solidFill>
                            <a:srgbClr val="000000"/>
                          </a:solidFill>
                          <a:effectLst/>
                          <a:latin typeface="Verdana"/>
                          <a:ea typeface="Verdana"/>
                        </a:rPr>
                        <a:t>76.0%</a:t>
                      </a:r>
                      <a:endParaRPr lang="en-US" sz="1200">
                        <a:effectLst/>
                        <a:latin typeface="Verdana"/>
                        <a:ea typeface="Verdana"/>
                      </a:endParaRPr>
                    </a:p>
                  </a:txBody>
                  <a:tcPr marL="68580" marR="68580" marT="0" marB="0" anchor="ctr"/>
                </a:tc>
                <a:tc>
                  <a:txBody>
                    <a:bodyPr/>
                    <a:lstStyle/>
                    <a:p>
                      <a:pPr algn="ctr">
                        <a:buNone/>
                      </a:pPr>
                      <a:r>
                        <a:rPr lang="en-US" sz="1200">
                          <a:solidFill>
                            <a:srgbClr val="000000"/>
                          </a:solidFill>
                          <a:effectLst/>
                          <a:latin typeface="Verdana"/>
                          <a:ea typeface="Verdana"/>
                        </a:rPr>
                        <a:t>69.9%</a:t>
                      </a:r>
                      <a:r>
                        <a:rPr lang="en-US" sz="1200" baseline="30000">
                          <a:solidFill>
                            <a:srgbClr val="000000"/>
                          </a:solidFill>
                          <a:effectLst/>
                          <a:latin typeface="Verdana"/>
                          <a:ea typeface="Verdana"/>
                        </a:rPr>
                        <a:t>a</a:t>
                      </a:r>
                      <a:endParaRPr lang="en-US" sz="1200">
                        <a:effectLst/>
                        <a:latin typeface="Verdana"/>
                        <a:ea typeface="Verdana"/>
                      </a:endParaRPr>
                    </a:p>
                  </a:txBody>
                  <a:tcPr marL="68580" marR="68580" marT="0" marB="0" anchor="ctr"/>
                </a:tc>
                <a:tc>
                  <a:txBody>
                    <a:bodyPr/>
                    <a:lstStyle/>
                    <a:p>
                      <a:pPr algn="ctr">
                        <a:buNone/>
                      </a:pPr>
                      <a:r>
                        <a:rPr lang="en-US" sz="1200" dirty="0">
                          <a:solidFill>
                            <a:srgbClr val="FF0000"/>
                          </a:solidFill>
                          <a:effectLst/>
                          <a:latin typeface="Verdana"/>
                          <a:ea typeface="Verdana"/>
                        </a:rPr>
                        <a:t>-6.1%</a:t>
                      </a:r>
                    </a:p>
                  </a:txBody>
                  <a:tcPr marL="68580" marR="68580" marT="0" marB="0" anchor="ctr"/>
                </a:tc>
                <a:extLst>
                  <a:ext uri="{0D108BD9-81ED-4DB2-BD59-A6C34878D82A}">
                    <a16:rowId xmlns:a16="http://schemas.microsoft.com/office/drawing/2014/main" val="3084175052"/>
                  </a:ext>
                </a:extLst>
              </a:tr>
              <a:tr h="353011">
                <a:tc>
                  <a:txBody>
                    <a:bodyPr/>
                    <a:lstStyle/>
                    <a:p>
                      <a:pPr algn="r">
                        <a:buNone/>
                      </a:pPr>
                      <a:r>
                        <a:rPr lang="en-US" sz="1200">
                          <a:solidFill>
                            <a:schemeClr val="bg1"/>
                          </a:solidFill>
                          <a:effectLst/>
                          <a:latin typeface="Verdana"/>
                          <a:ea typeface="Verdana"/>
                        </a:rPr>
                        <a:t>HPV </a:t>
                      </a:r>
                      <a:r>
                        <a:rPr lang="en-US" sz="1200" err="1">
                          <a:solidFill>
                            <a:schemeClr val="bg1"/>
                          </a:solidFill>
                          <a:effectLst/>
                          <a:latin typeface="Verdana"/>
                          <a:ea typeface="Verdana"/>
                        </a:rPr>
                        <a:t>UTD</a:t>
                      </a:r>
                      <a:r>
                        <a:rPr lang="en-US" sz="1200" baseline="30000" err="1">
                          <a:solidFill>
                            <a:schemeClr val="bg1"/>
                          </a:solidFill>
                          <a:effectLst/>
                          <a:latin typeface="Verdana"/>
                          <a:ea typeface="Verdana"/>
                        </a:rPr>
                        <a:t>b</a:t>
                      </a:r>
                      <a:endParaRPr lang="en-US" sz="1200">
                        <a:solidFill>
                          <a:schemeClr val="bg1"/>
                        </a:solidFill>
                        <a:effectLst/>
                        <a:latin typeface="Verdana"/>
                        <a:ea typeface="Verdana"/>
                      </a:endParaRPr>
                    </a:p>
                  </a:txBody>
                  <a:tcPr marL="68580" marR="68580" marT="0" marB="0" anchor="ctr"/>
                </a:tc>
                <a:tc>
                  <a:txBody>
                    <a:bodyPr/>
                    <a:lstStyle/>
                    <a:p>
                      <a:pPr algn="ctr">
                        <a:buNone/>
                      </a:pPr>
                      <a:r>
                        <a:rPr lang="en-US" sz="1200">
                          <a:effectLst/>
                          <a:latin typeface="Verdana"/>
                          <a:ea typeface="Verdana"/>
                        </a:rPr>
                        <a:t>62.9%</a:t>
                      </a:r>
                    </a:p>
                  </a:txBody>
                  <a:tcPr marL="68580" marR="68580" marT="0" marB="0" anchor="ctr"/>
                </a:tc>
                <a:tc>
                  <a:txBody>
                    <a:bodyPr/>
                    <a:lstStyle/>
                    <a:p>
                      <a:pPr algn="ctr">
                        <a:buNone/>
                      </a:pPr>
                      <a:r>
                        <a:rPr lang="en-US" sz="1200">
                          <a:effectLst/>
                          <a:latin typeface="Verdana"/>
                          <a:ea typeface="Verdana"/>
                        </a:rPr>
                        <a:t>57.5%</a:t>
                      </a:r>
                    </a:p>
                  </a:txBody>
                  <a:tcPr marL="68580" marR="68580" marT="0" marB="0" anchor="ctr"/>
                </a:tc>
                <a:tc>
                  <a:txBody>
                    <a:bodyPr/>
                    <a:lstStyle/>
                    <a:p>
                      <a:pPr algn="ctr">
                        <a:buNone/>
                      </a:pPr>
                      <a:r>
                        <a:rPr lang="en-US" sz="1200">
                          <a:effectLst/>
                          <a:latin typeface="Verdana"/>
                          <a:ea typeface="Verdana"/>
                        </a:rPr>
                        <a:t>52.2%</a:t>
                      </a:r>
                      <a:r>
                        <a:rPr lang="en-US" sz="1200" baseline="30000">
                          <a:effectLst/>
                          <a:latin typeface="Verdana"/>
                          <a:ea typeface="Verdana"/>
                        </a:rPr>
                        <a:t>a</a:t>
                      </a:r>
                      <a:endParaRPr lang="en-US" sz="1200">
                        <a:effectLst/>
                        <a:latin typeface="Verdana"/>
                        <a:ea typeface="Verdana"/>
                      </a:endParaRPr>
                    </a:p>
                  </a:txBody>
                  <a:tcPr marL="68580" marR="68580" marT="0" marB="0" anchor="ctr"/>
                </a:tc>
                <a:tc>
                  <a:txBody>
                    <a:bodyPr/>
                    <a:lstStyle/>
                    <a:p>
                      <a:pPr algn="ctr">
                        <a:buNone/>
                      </a:pPr>
                      <a:r>
                        <a:rPr lang="en-US" sz="1200" dirty="0">
                          <a:solidFill>
                            <a:srgbClr val="FF0000"/>
                          </a:solidFill>
                          <a:effectLst/>
                          <a:latin typeface="Verdana"/>
                          <a:ea typeface="Verdana"/>
                        </a:rPr>
                        <a:t>-5.3%</a:t>
                      </a:r>
                    </a:p>
                  </a:txBody>
                  <a:tcPr marL="68580" marR="68580" marT="0" marB="0" anchor="ctr"/>
                </a:tc>
                <a:extLst>
                  <a:ext uri="{0D108BD9-81ED-4DB2-BD59-A6C34878D82A}">
                    <a16:rowId xmlns:a16="http://schemas.microsoft.com/office/drawing/2014/main" val="1547421729"/>
                  </a:ext>
                </a:extLst>
              </a:tr>
              <a:tr h="325856">
                <a:tc>
                  <a:txBody>
                    <a:bodyPr/>
                    <a:lstStyle/>
                    <a:p>
                      <a:pPr algn="r">
                        <a:buNone/>
                      </a:pPr>
                      <a:r>
                        <a:rPr lang="en-US" sz="1200">
                          <a:solidFill>
                            <a:schemeClr val="bg1"/>
                          </a:solidFill>
                          <a:effectLst/>
                          <a:latin typeface="Verdana"/>
                          <a:ea typeface="Verdana"/>
                        </a:rPr>
                        <a:t>≥1 dose of HPV, females</a:t>
                      </a:r>
                    </a:p>
                  </a:txBody>
                  <a:tcPr marL="68580" marR="68580" marT="0" marB="0" anchor="ctr"/>
                </a:tc>
                <a:tc>
                  <a:txBody>
                    <a:bodyPr/>
                    <a:lstStyle/>
                    <a:p>
                      <a:pPr algn="ctr">
                        <a:buNone/>
                      </a:pPr>
                      <a:r>
                        <a:rPr lang="en-US" sz="1200">
                          <a:solidFill>
                            <a:srgbClr val="000000"/>
                          </a:solidFill>
                          <a:effectLst/>
                          <a:latin typeface="Verdana"/>
                          <a:ea typeface="Verdana"/>
                        </a:rPr>
                        <a:t>79.1%</a:t>
                      </a:r>
                      <a:endParaRPr lang="en-US" sz="1200">
                        <a:effectLst/>
                        <a:latin typeface="Verdana"/>
                        <a:ea typeface="Verdana"/>
                      </a:endParaRPr>
                    </a:p>
                  </a:txBody>
                  <a:tcPr marL="68580" marR="68580" marT="0" marB="0" anchor="ctr"/>
                </a:tc>
                <a:tc>
                  <a:txBody>
                    <a:bodyPr/>
                    <a:lstStyle/>
                    <a:p>
                      <a:pPr algn="ctr">
                        <a:buNone/>
                      </a:pPr>
                      <a:r>
                        <a:rPr lang="en-US" sz="1200">
                          <a:solidFill>
                            <a:srgbClr val="000000"/>
                          </a:solidFill>
                          <a:effectLst/>
                          <a:latin typeface="Verdana"/>
                          <a:ea typeface="Verdana"/>
                        </a:rPr>
                        <a:t>78.5%</a:t>
                      </a:r>
                      <a:endParaRPr lang="en-US" sz="1200">
                        <a:effectLst/>
                        <a:latin typeface="Verdana"/>
                        <a:ea typeface="Verdana"/>
                      </a:endParaRPr>
                    </a:p>
                  </a:txBody>
                  <a:tcPr marL="68580" marR="68580" marT="0" marB="0" anchor="ctr"/>
                </a:tc>
                <a:tc>
                  <a:txBody>
                    <a:bodyPr/>
                    <a:lstStyle/>
                    <a:p>
                      <a:pPr algn="ctr">
                        <a:buNone/>
                      </a:pPr>
                      <a:r>
                        <a:rPr lang="en-US" sz="1200">
                          <a:solidFill>
                            <a:srgbClr val="000000"/>
                          </a:solidFill>
                          <a:effectLst/>
                          <a:latin typeface="Verdana"/>
                          <a:ea typeface="Verdana"/>
                        </a:rPr>
                        <a:t>74.5%</a:t>
                      </a:r>
                      <a:endParaRPr lang="en-US" sz="1200">
                        <a:effectLst/>
                        <a:latin typeface="Verdana"/>
                        <a:ea typeface="Verdana"/>
                      </a:endParaRPr>
                    </a:p>
                  </a:txBody>
                  <a:tcPr marL="68580" marR="68580" marT="0" marB="0" anchor="ctr"/>
                </a:tc>
                <a:tc>
                  <a:txBody>
                    <a:bodyPr/>
                    <a:lstStyle/>
                    <a:p>
                      <a:pPr algn="ctr">
                        <a:buNone/>
                      </a:pPr>
                      <a:r>
                        <a:rPr lang="en-US" sz="1200" dirty="0">
                          <a:solidFill>
                            <a:srgbClr val="FF0000"/>
                          </a:solidFill>
                          <a:effectLst/>
                          <a:latin typeface="Verdana"/>
                          <a:ea typeface="Verdana"/>
                        </a:rPr>
                        <a:t>-4.0%</a:t>
                      </a:r>
                    </a:p>
                  </a:txBody>
                  <a:tcPr marL="68580" marR="68580" marT="0" marB="0" anchor="ctr"/>
                </a:tc>
                <a:extLst>
                  <a:ext uri="{0D108BD9-81ED-4DB2-BD59-A6C34878D82A}">
                    <a16:rowId xmlns:a16="http://schemas.microsoft.com/office/drawing/2014/main" val="1960591373"/>
                  </a:ext>
                </a:extLst>
              </a:tr>
              <a:tr h="307753">
                <a:tc>
                  <a:txBody>
                    <a:bodyPr/>
                    <a:lstStyle/>
                    <a:p>
                      <a:pPr algn="r">
                        <a:buNone/>
                      </a:pPr>
                      <a:r>
                        <a:rPr lang="en-US" sz="1200">
                          <a:solidFill>
                            <a:schemeClr val="bg1"/>
                          </a:solidFill>
                          <a:effectLst/>
                          <a:latin typeface="Verdana"/>
                          <a:ea typeface="Verdana"/>
                        </a:rPr>
                        <a:t>HPV </a:t>
                      </a:r>
                      <a:r>
                        <a:rPr lang="en-US" sz="1200" err="1">
                          <a:solidFill>
                            <a:schemeClr val="bg1"/>
                          </a:solidFill>
                          <a:effectLst/>
                          <a:latin typeface="Verdana"/>
                          <a:ea typeface="Verdana"/>
                        </a:rPr>
                        <a:t>UTD</a:t>
                      </a:r>
                      <a:r>
                        <a:rPr lang="en-US" sz="1200" baseline="30000" err="1">
                          <a:solidFill>
                            <a:schemeClr val="bg1"/>
                          </a:solidFill>
                          <a:effectLst/>
                          <a:latin typeface="Verdana"/>
                          <a:ea typeface="Verdana"/>
                        </a:rPr>
                        <a:t>b</a:t>
                      </a:r>
                      <a:r>
                        <a:rPr lang="en-US" sz="1200">
                          <a:solidFill>
                            <a:schemeClr val="bg1"/>
                          </a:solidFill>
                          <a:effectLst/>
                          <a:latin typeface="Verdana"/>
                          <a:ea typeface="Verdana"/>
                        </a:rPr>
                        <a:t>, females</a:t>
                      </a:r>
                    </a:p>
                  </a:txBody>
                  <a:tcPr marL="68580" marR="68580" marT="0" marB="0" anchor="ctr"/>
                </a:tc>
                <a:tc>
                  <a:txBody>
                    <a:bodyPr/>
                    <a:lstStyle/>
                    <a:p>
                      <a:pPr algn="ctr">
                        <a:buNone/>
                      </a:pPr>
                      <a:r>
                        <a:rPr lang="en-US" sz="1200">
                          <a:effectLst/>
                          <a:latin typeface="Verdana"/>
                          <a:ea typeface="Verdana"/>
                        </a:rPr>
                        <a:t>64.3%</a:t>
                      </a:r>
                    </a:p>
                  </a:txBody>
                  <a:tcPr marL="68580" marR="68580" marT="0" marB="0" anchor="ctr"/>
                </a:tc>
                <a:tc>
                  <a:txBody>
                    <a:bodyPr/>
                    <a:lstStyle/>
                    <a:p>
                      <a:pPr algn="ctr">
                        <a:buNone/>
                      </a:pPr>
                      <a:r>
                        <a:rPr lang="en-US" sz="1200">
                          <a:effectLst/>
                          <a:latin typeface="Verdana"/>
                          <a:ea typeface="Verdana"/>
                        </a:rPr>
                        <a:t>61.2%</a:t>
                      </a:r>
                    </a:p>
                  </a:txBody>
                  <a:tcPr marL="68580" marR="68580" marT="0" marB="0" anchor="ctr"/>
                </a:tc>
                <a:tc>
                  <a:txBody>
                    <a:bodyPr/>
                    <a:lstStyle/>
                    <a:p>
                      <a:pPr algn="ctr">
                        <a:buNone/>
                      </a:pPr>
                      <a:r>
                        <a:rPr lang="en-US" sz="1200">
                          <a:effectLst/>
                          <a:latin typeface="Verdana"/>
                          <a:ea typeface="Verdana"/>
                        </a:rPr>
                        <a:t>56.7%</a:t>
                      </a:r>
                    </a:p>
                  </a:txBody>
                  <a:tcPr marL="68580" marR="68580" marT="0" marB="0" anchor="ctr"/>
                </a:tc>
                <a:tc>
                  <a:txBody>
                    <a:bodyPr/>
                    <a:lstStyle/>
                    <a:p>
                      <a:pPr algn="ctr">
                        <a:buNone/>
                      </a:pPr>
                      <a:r>
                        <a:rPr lang="en-US" sz="1200" dirty="0">
                          <a:solidFill>
                            <a:srgbClr val="FF0000"/>
                          </a:solidFill>
                          <a:effectLst/>
                          <a:latin typeface="Verdana"/>
                          <a:ea typeface="Verdana"/>
                        </a:rPr>
                        <a:t>-4.5%</a:t>
                      </a:r>
                    </a:p>
                  </a:txBody>
                  <a:tcPr marL="68580" marR="68580" marT="0" marB="0" anchor="ctr"/>
                </a:tc>
                <a:extLst>
                  <a:ext uri="{0D108BD9-81ED-4DB2-BD59-A6C34878D82A}">
                    <a16:rowId xmlns:a16="http://schemas.microsoft.com/office/drawing/2014/main" val="495023116"/>
                  </a:ext>
                </a:extLst>
              </a:tr>
              <a:tr h="371114">
                <a:tc>
                  <a:txBody>
                    <a:bodyPr/>
                    <a:lstStyle/>
                    <a:p>
                      <a:pPr algn="r">
                        <a:buNone/>
                      </a:pPr>
                      <a:r>
                        <a:rPr lang="en-US" sz="1200">
                          <a:solidFill>
                            <a:schemeClr val="bg1"/>
                          </a:solidFill>
                          <a:effectLst/>
                          <a:latin typeface="Verdana"/>
                          <a:ea typeface="Verdana"/>
                        </a:rPr>
                        <a:t>≥1 of HPV, males</a:t>
                      </a:r>
                    </a:p>
                  </a:txBody>
                  <a:tcPr marL="68580" marR="68580" marT="0" marB="0" anchor="ctr"/>
                </a:tc>
                <a:tc>
                  <a:txBody>
                    <a:bodyPr/>
                    <a:lstStyle/>
                    <a:p>
                      <a:pPr algn="ctr">
                        <a:buNone/>
                      </a:pPr>
                      <a:r>
                        <a:rPr lang="en-US" sz="1200">
                          <a:solidFill>
                            <a:srgbClr val="000000"/>
                          </a:solidFill>
                          <a:effectLst/>
                          <a:latin typeface="Verdana"/>
                          <a:ea typeface="Verdana"/>
                        </a:rPr>
                        <a:t>77.4%</a:t>
                      </a:r>
                      <a:endParaRPr lang="en-US" sz="1200">
                        <a:effectLst/>
                        <a:latin typeface="Verdana"/>
                        <a:ea typeface="Verdana"/>
                      </a:endParaRPr>
                    </a:p>
                  </a:txBody>
                  <a:tcPr marL="68580" marR="68580" marT="0" marB="0" anchor="ctr"/>
                </a:tc>
                <a:tc>
                  <a:txBody>
                    <a:bodyPr/>
                    <a:lstStyle/>
                    <a:p>
                      <a:pPr algn="ctr">
                        <a:buNone/>
                      </a:pPr>
                      <a:r>
                        <a:rPr lang="en-US" sz="1200">
                          <a:solidFill>
                            <a:srgbClr val="000000"/>
                          </a:solidFill>
                          <a:effectLst/>
                          <a:latin typeface="Verdana"/>
                          <a:ea typeface="Verdana"/>
                        </a:rPr>
                        <a:t>73.6%</a:t>
                      </a:r>
                      <a:endParaRPr lang="en-US" sz="1200">
                        <a:effectLst/>
                        <a:latin typeface="Verdana"/>
                        <a:ea typeface="Verdana"/>
                      </a:endParaRPr>
                    </a:p>
                  </a:txBody>
                  <a:tcPr marL="68580" marR="68580" marT="0" marB="0" anchor="ctr"/>
                </a:tc>
                <a:tc>
                  <a:txBody>
                    <a:bodyPr/>
                    <a:lstStyle/>
                    <a:p>
                      <a:pPr algn="ctr">
                        <a:buNone/>
                      </a:pPr>
                      <a:r>
                        <a:rPr lang="en-US" sz="1200">
                          <a:solidFill>
                            <a:srgbClr val="000000"/>
                          </a:solidFill>
                          <a:effectLst/>
                          <a:latin typeface="Verdana"/>
                          <a:ea typeface="Verdana"/>
                        </a:rPr>
                        <a:t>65.5%</a:t>
                      </a:r>
                      <a:r>
                        <a:rPr lang="en-US" sz="1200" baseline="30000">
                          <a:solidFill>
                            <a:srgbClr val="000000"/>
                          </a:solidFill>
                          <a:effectLst/>
                          <a:latin typeface="Verdana"/>
                          <a:ea typeface="Verdana"/>
                        </a:rPr>
                        <a:t>a</a:t>
                      </a:r>
                      <a:endParaRPr lang="en-US" sz="1200">
                        <a:effectLst/>
                        <a:latin typeface="Verdana"/>
                        <a:ea typeface="Verdana"/>
                      </a:endParaRPr>
                    </a:p>
                  </a:txBody>
                  <a:tcPr marL="68580" marR="68580" marT="0" marB="0" anchor="ctr"/>
                </a:tc>
                <a:tc>
                  <a:txBody>
                    <a:bodyPr/>
                    <a:lstStyle/>
                    <a:p>
                      <a:pPr algn="ctr">
                        <a:buNone/>
                      </a:pPr>
                      <a:r>
                        <a:rPr lang="en-US" sz="1200" dirty="0">
                          <a:solidFill>
                            <a:srgbClr val="FF0000"/>
                          </a:solidFill>
                          <a:effectLst/>
                          <a:latin typeface="Verdana"/>
                          <a:ea typeface="Verdana"/>
                        </a:rPr>
                        <a:t>-8.1%</a:t>
                      </a:r>
                    </a:p>
                  </a:txBody>
                  <a:tcPr marL="68580" marR="68580" marT="0" marB="0" anchor="ctr"/>
                </a:tc>
                <a:extLst>
                  <a:ext uri="{0D108BD9-81ED-4DB2-BD59-A6C34878D82A}">
                    <a16:rowId xmlns:a16="http://schemas.microsoft.com/office/drawing/2014/main" val="4226846097"/>
                  </a:ext>
                </a:extLst>
              </a:tr>
              <a:tr h="380165">
                <a:tc>
                  <a:txBody>
                    <a:bodyPr/>
                    <a:lstStyle/>
                    <a:p>
                      <a:pPr algn="r">
                        <a:buNone/>
                      </a:pPr>
                      <a:r>
                        <a:rPr lang="en-US" sz="1200" dirty="0">
                          <a:solidFill>
                            <a:schemeClr val="bg1"/>
                          </a:solidFill>
                          <a:effectLst/>
                          <a:latin typeface="Verdana"/>
                          <a:ea typeface="Verdana"/>
                        </a:rPr>
                        <a:t>HPV </a:t>
                      </a:r>
                      <a:r>
                        <a:rPr lang="en-US" sz="1200" dirty="0" err="1">
                          <a:solidFill>
                            <a:schemeClr val="bg1"/>
                          </a:solidFill>
                          <a:effectLst/>
                          <a:latin typeface="Verdana"/>
                          <a:ea typeface="Verdana"/>
                        </a:rPr>
                        <a:t>UTD</a:t>
                      </a:r>
                      <a:r>
                        <a:rPr lang="en-US" sz="1200" baseline="30000" dirty="0" err="1">
                          <a:solidFill>
                            <a:schemeClr val="bg1"/>
                          </a:solidFill>
                          <a:effectLst/>
                          <a:latin typeface="Verdana"/>
                          <a:ea typeface="Verdana"/>
                        </a:rPr>
                        <a:t>b</a:t>
                      </a:r>
                      <a:r>
                        <a:rPr lang="en-US" sz="1200" dirty="0">
                          <a:solidFill>
                            <a:schemeClr val="bg1"/>
                          </a:solidFill>
                          <a:effectLst/>
                          <a:latin typeface="Verdana"/>
                          <a:ea typeface="Verdana"/>
                        </a:rPr>
                        <a:t>, males</a:t>
                      </a:r>
                    </a:p>
                  </a:txBody>
                  <a:tcPr marL="68580" marR="68580" marT="0" marB="0" anchor="ctr">
                    <a:lnB w="38100" cap="flat" cmpd="sng" algn="ctr">
                      <a:solidFill>
                        <a:srgbClr val="FFFF00"/>
                      </a:solidFill>
                      <a:prstDash val="solid"/>
                      <a:round/>
                      <a:headEnd type="none" w="med" len="med"/>
                      <a:tailEnd type="none" w="med" len="med"/>
                    </a:lnB>
                  </a:tcPr>
                </a:tc>
                <a:tc>
                  <a:txBody>
                    <a:bodyPr/>
                    <a:lstStyle/>
                    <a:p>
                      <a:pPr algn="ctr">
                        <a:buNone/>
                      </a:pPr>
                      <a:r>
                        <a:rPr lang="en-US" sz="1200" dirty="0">
                          <a:effectLst/>
                          <a:latin typeface="Verdana"/>
                          <a:ea typeface="Verdana"/>
                        </a:rPr>
                        <a:t>61.6%</a:t>
                      </a:r>
                    </a:p>
                  </a:txBody>
                  <a:tcPr marL="68580" marR="68580" marT="0" marB="0" anchor="ctr">
                    <a:lnB w="38100" cap="flat" cmpd="sng" algn="ctr">
                      <a:solidFill>
                        <a:srgbClr val="FFFF00"/>
                      </a:solidFill>
                      <a:prstDash val="solid"/>
                      <a:round/>
                      <a:headEnd type="none" w="med" len="med"/>
                      <a:tailEnd type="none" w="med" len="med"/>
                    </a:lnB>
                  </a:tcPr>
                </a:tc>
                <a:tc>
                  <a:txBody>
                    <a:bodyPr/>
                    <a:lstStyle/>
                    <a:p>
                      <a:pPr algn="ctr">
                        <a:buNone/>
                      </a:pPr>
                      <a:r>
                        <a:rPr lang="en-US" sz="1200" dirty="0">
                          <a:effectLst/>
                          <a:latin typeface="Verdana"/>
                          <a:ea typeface="Verdana"/>
                        </a:rPr>
                        <a:t>53.9%</a:t>
                      </a:r>
                    </a:p>
                  </a:txBody>
                  <a:tcPr marL="68580" marR="68580" marT="0" marB="0" anchor="ctr">
                    <a:lnB w="38100" cap="flat" cmpd="sng" algn="ctr">
                      <a:solidFill>
                        <a:srgbClr val="FFFF00"/>
                      </a:solidFill>
                      <a:prstDash val="solid"/>
                      <a:round/>
                      <a:headEnd type="none" w="med" len="med"/>
                      <a:tailEnd type="none" w="med" len="med"/>
                    </a:lnB>
                  </a:tcPr>
                </a:tc>
                <a:tc>
                  <a:txBody>
                    <a:bodyPr/>
                    <a:lstStyle/>
                    <a:p>
                      <a:pPr algn="ctr">
                        <a:buNone/>
                      </a:pPr>
                      <a:r>
                        <a:rPr lang="en-US" sz="1200" dirty="0">
                          <a:effectLst/>
                          <a:latin typeface="Verdana"/>
                          <a:ea typeface="Verdana"/>
                        </a:rPr>
                        <a:t>47.9%</a:t>
                      </a:r>
                      <a:r>
                        <a:rPr lang="en-US" sz="1200" baseline="30000" dirty="0">
                          <a:effectLst/>
                          <a:latin typeface="Verdana"/>
                          <a:ea typeface="Verdana"/>
                        </a:rPr>
                        <a:t>a</a:t>
                      </a:r>
                      <a:endParaRPr lang="en-US" sz="1200" dirty="0">
                        <a:effectLst/>
                        <a:latin typeface="Verdana"/>
                        <a:ea typeface="Verdana"/>
                      </a:endParaRPr>
                    </a:p>
                  </a:txBody>
                  <a:tcPr marL="68580" marR="68580" marT="0" marB="0" anchor="ctr">
                    <a:lnB w="38100" cap="flat" cmpd="sng" algn="ctr">
                      <a:solidFill>
                        <a:srgbClr val="FFFF00"/>
                      </a:solidFill>
                      <a:prstDash val="solid"/>
                      <a:round/>
                      <a:headEnd type="none" w="med" len="med"/>
                      <a:tailEnd type="none" w="med" len="med"/>
                    </a:lnB>
                  </a:tcPr>
                </a:tc>
                <a:tc>
                  <a:txBody>
                    <a:bodyPr/>
                    <a:lstStyle/>
                    <a:p>
                      <a:pPr algn="ctr">
                        <a:buNone/>
                      </a:pPr>
                      <a:r>
                        <a:rPr lang="en-US" sz="1200" dirty="0">
                          <a:solidFill>
                            <a:srgbClr val="FF0000"/>
                          </a:solidFill>
                          <a:effectLst/>
                          <a:latin typeface="Verdana"/>
                          <a:ea typeface="Verdana"/>
                        </a:rPr>
                        <a:t>-6.0%</a:t>
                      </a:r>
                    </a:p>
                  </a:txBody>
                  <a:tcPr marL="68580" marR="68580" marT="0" marB="0" anchor="ctr">
                    <a:lnB w="38100" cap="flat" cmpd="sng" algn="ctr">
                      <a:solidFill>
                        <a:srgbClr val="FFFF00"/>
                      </a:solidFill>
                      <a:prstDash val="solid"/>
                      <a:round/>
                      <a:headEnd type="none" w="med" len="med"/>
                      <a:tailEnd type="none" w="med" len="med"/>
                    </a:lnB>
                  </a:tcPr>
                </a:tc>
                <a:extLst>
                  <a:ext uri="{0D108BD9-81ED-4DB2-BD59-A6C34878D82A}">
                    <a16:rowId xmlns:a16="http://schemas.microsoft.com/office/drawing/2014/main" val="2080924390"/>
                  </a:ext>
                </a:extLst>
              </a:tr>
              <a:tr h="425423">
                <a:tc>
                  <a:txBody>
                    <a:bodyPr/>
                    <a:lstStyle/>
                    <a:p>
                      <a:pPr algn="r">
                        <a:buNone/>
                      </a:pPr>
                      <a:r>
                        <a:rPr lang="en-US" sz="1200" dirty="0">
                          <a:solidFill>
                            <a:schemeClr val="bg1"/>
                          </a:solidFill>
                          <a:effectLst/>
                          <a:latin typeface="Verdana"/>
                          <a:ea typeface="Verdana"/>
                        </a:rPr>
                        <a:t>≥2 doses of measles, mumps, </a:t>
                      </a:r>
                      <a:br>
                        <a:rPr lang="en-US" sz="1200" dirty="0">
                          <a:solidFill>
                            <a:schemeClr val="bg1"/>
                          </a:solidFill>
                          <a:effectLst/>
                          <a:latin typeface="Verdana"/>
                          <a:ea typeface="Verdana"/>
                        </a:rPr>
                      </a:br>
                      <a:r>
                        <a:rPr lang="en-US" sz="1200" dirty="0">
                          <a:solidFill>
                            <a:schemeClr val="bg1"/>
                          </a:solidFill>
                          <a:effectLst/>
                          <a:latin typeface="Verdana"/>
                          <a:ea typeface="Verdana"/>
                        </a:rPr>
                        <a:t>rubella (MMR)</a:t>
                      </a:r>
                    </a:p>
                  </a:txBody>
                  <a:tcPr marL="68580" marR="6858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p>
                      <a:pPr algn="ctr">
                        <a:buNone/>
                      </a:pPr>
                      <a:r>
                        <a:rPr lang="en-US" sz="1200" dirty="0">
                          <a:solidFill>
                            <a:srgbClr val="000000"/>
                          </a:solidFill>
                          <a:effectLst/>
                          <a:latin typeface="Verdana"/>
                          <a:ea typeface="Verdana"/>
                        </a:rPr>
                        <a:t>92.6%</a:t>
                      </a:r>
                      <a:r>
                        <a:rPr lang="en-US" sz="1200" baseline="30000" dirty="0">
                          <a:solidFill>
                            <a:srgbClr val="000000"/>
                          </a:solidFill>
                          <a:effectLst/>
                          <a:latin typeface="Verdana"/>
                          <a:ea typeface="Verdana"/>
                        </a:rPr>
                        <a:t>c</a:t>
                      </a:r>
                      <a:endParaRPr lang="en-US" sz="1200" dirty="0">
                        <a:effectLst/>
                        <a:latin typeface="Verdana"/>
                        <a:ea typeface="Verdana"/>
                      </a:endParaRPr>
                    </a:p>
                  </a:txBody>
                  <a:tcPr marL="68580" marR="6858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p>
                      <a:pPr algn="ctr">
                        <a:buNone/>
                      </a:pPr>
                      <a:r>
                        <a:rPr lang="en-US" sz="1200" dirty="0">
                          <a:solidFill>
                            <a:srgbClr val="000000"/>
                          </a:solidFill>
                          <a:effectLst/>
                          <a:latin typeface="Verdana"/>
                          <a:ea typeface="Verdana"/>
                        </a:rPr>
                        <a:t>85.0%</a:t>
                      </a:r>
                      <a:endParaRPr lang="en-US" sz="1200" dirty="0">
                        <a:effectLst/>
                        <a:latin typeface="Verdana"/>
                        <a:ea typeface="Verdana"/>
                      </a:endParaRPr>
                    </a:p>
                  </a:txBody>
                  <a:tcPr marL="68580" marR="6858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p>
                      <a:pPr algn="ctr">
                        <a:buNone/>
                      </a:pPr>
                      <a:r>
                        <a:rPr lang="en-US" sz="1200">
                          <a:solidFill>
                            <a:srgbClr val="000000"/>
                          </a:solidFill>
                          <a:effectLst/>
                          <a:latin typeface="Verdana"/>
                          <a:ea typeface="Verdana"/>
                        </a:rPr>
                        <a:t>85.3%</a:t>
                      </a:r>
                      <a:r>
                        <a:rPr lang="en-US" sz="1200" baseline="30000">
                          <a:solidFill>
                            <a:srgbClr val="000000"/>
                          </a:solidFill>
                          <a:effectLst/>
                          <a:latin typeface="Verdana"/>
                          <a:ea typeface="Verdana"/>
                        </a:rPr>
                        <a:t>a </a:t>
                      </a:r>
                      <a:endParaRPr lang="en-US" sz="1200">
                        <a:effectLst/>
                        <a:latin typeface="Verdana"/>
                        <a:ea typeface="Verdana"/>
                      </a:endParaRPr>
                    </a:p>
                  </a:txBody>
                  <a:tcPr marL="68580" marR="6858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p>
                      <a:pPr algn="ctr">
                        <a:buNone/>
                      </a:pPr>
                      <a:r>
                        <a:rPr lang="en-US" sz="1200" dirty="0">
                          <a:solidFill>
                            <a:srgbClr val="00B050"/>
                          </a:solidFill>
                          <a:effectLst/>
                          <a:latin typeface="Verdana"/>
                          <a:ea typeface="Verdana"/>
                        </a:rPr>
                        <a:t>0.3%</a:t>
                      </a:r>
                    </a:p>
                  </a:txBody>
                  <a:tcPr marL="68580" marR="6858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extLst>
                  <a:ext uri="{0D108BD9-81ED-4DB2-BD59-A6C34878D82A}">
                    <a16:rowId xmlns:a16="http://schemas.microsoft.com/office/drawing/2014/main" val="248458027"/>
                  </a:ext>
                </a:extLst>
              </a:tr>
              <a:tr h="362062">
                <a:tc>
                  <a:txBody>
                    <a:bodyPr/>
                    <a:lstStyle/>
                    <a:p>
                      <a:pPr algn="r">
                        <a:buNone/>
                      </a:pPr>
                      <a:r>
                        <a:rPr lang="en-US" sz="1200">
                          <a:solidFill>
                            <a:schemeClr val="bg1"/>
                          </a:solidFill>
                          <a:effectLst/>
                          <a:latin typeface="Verdana"/>
                          <a:ea typeface="Verdana"/>
                        </a:rPr>
                        <a:t>≥2 doses of varicella (Var) </a:t>
                      </a:r>
                    </a:p>
                  </a:txBody>
                  <a:tcPr marL="68580" marR="68580" marT="0" marB="0" anchor="ctr">
                    <a:lnT w="38100" cap="flat" cmpd="sng" algn="ctr">
                      <a:solidFill>
                        <a:srgbClr val="FFFF00"/>
                      </a:solidFill>
                      <a:prstDash val="solid"/>
                      <a:round/>
                      <a:headEnd type="none" w="med" len="med"/>
                      <a:tailEnd type="none" w="med" len="med"/>
                    </a:lnT>
                  </a:tcPr>
                </a:tc>
                <a:tc>
                  <a:txBody>
                    <a:bodyPr/>
                    <a:lstStyle/>
                    <a:p>
                      <a:pPr algn="ctr">
                        <a:buNone/>
                      </a:pPr>
                      <a:r>
                        <a:rPr lang="en-US" sz="1200">
                          <a:effectLst/>
                          <a:latin typeface="Verdana"/>
                          <a:ea typeface="Verdana"/>
                        </a:rPr>
                        <a:t>91.9%</a:t>
                      </a:r>
                    </a:p>
                  </a:txBody>
                  <a:tcPr marL="68580" marR="68580" marT="0" marB="0" anchor="ctr">
                    <a:lnT w="38100" cap="flat" cmpd="sng" algn="ctr">
                      <a:solidFill>
                        <a:srgbClr val="FFFF00"/>
                      </a:solidFill>
                      <a:prstDash val="solid"/>
                      <a:round/>
                      <a:headEnd type="none" w="med" len="med"/>
                      <a:tailEnd type="none" w="med" len="med"/>
                    </a:lnT>
                  </a:tcPr>
                </a:tc>
                <a:tc>
                  <a:txBody>
                    <a:bodyPr/>
                    <a:lstStyle/>
                    <a:p>
                      <a:pPr algn="ctr">
                        <a:buNone/>
                      </a:pPr>
                      <a:r>
                        <a:rPr lang="en-US" sz="1200">
                          <a:effectLst/>
                          <a:latin typeface="Verdana"/>
                          <a:ea typeface="Verdana"/>
                        </a:rPr>
                        <a:t>84.5%</a:t>
                      </a:r>
                    </a:p>
                  </a:txBody>
                  <a:tcPr marL="68580" marR="68580" marT="0" marB="0" anchor="ctr">
                    <a:lnT w="38100" cap="flat" cmpd="sng" algn="ctr">
                      <a:solidFill>
                        <a:srgbClr val="FFFF00"/>
                      </a:solidFill>
                      <a:prstDash val="solid"/>
                      <a:round/>
                      <a:headEnd type="none" w="med" len="med"/>
                      <a:tailEnd type="none" w="med" len="med"/>
                    </a:lnT>
                  </a:tcPr>
                </a:tc>
                <a:tc>
                  <a:txBody>
                    <a:bodyPr/>
                    <a:lstStyle/>
                    <a:p>
                      <a:pPr algn="ctr">
                        <a:buNone/>
                      </a:pPr>
                      <a:r>
                        <a:rPr lang="en-US" sz="1200">
                          <a:effectLst/>
                          <a:latin typeface="Verdana"/>
                          <a:ea typeface="Verdana"/>
                        </a:rPr>
                        <a:t>86.5%</a:t>
                      </a:r>
                      <a:r>
                        <a:rPr lang="en-US" sz="1200" baseline="30000">
                          <a:effectLst/>
                          <a:latin typeface="Verdana"/>
                          <a:ea typeface="Verdana"/>
                        </a:rPr>
                        <a:t>a </a:t>
                      </a:r>
                      <a:endParaRPr lang="en-US" sz="1200">
                        <a:effectLst/>
                        <a:latin typeface="Verdana"/>
                        <a:ea typeface="Verdana"/>
                      </a:endParaRPr>
                    </a:p>
                  </a:txBody>
                  <a:tcPr marL="68580" marR="68580" marT="0" marB="0" anchor="ctr">
                    <a:lnT w="38100" cap="flat" cmpd="sng" algn="ctr">
                      <a:solidFill>
                        <a:srgbClr val="FFFF00"/>
                      </a:solidFill>
                      <a:prstDash val="solid"/>
                      <a:round/>
                      <a:headEnd type="none" w="med" len="med"/>
                      <a:tailEnd type="none" w="med" len="med"/>
                    </a:lnT>
                  </a:tcPr>
                </a:tc>
                <a:tc>
                  <a:txBody>
                    <a:bodyPr/>
                    <a:lstStyle/>
                    <a:p>
                      <a:pPr algn="ctr">
                        <a:buNone/>
                      </a:pPr>
                      <a:r>
                        <a:rPr lang="en-US" sz="1200" dirty="0">
                          <a:solidFill>
                            <a:srgbClr val="00B050"/>
                          </a:solidFill>
                          <a:effectLst/>
                          <a:latin typeface="Verdana"/>
                          <a:ea typeface="Verdana"/>
                        </a:rPr>
                        <a:t>2.0%</a:t>
                      </a:r>
                    </a:p>
                  </a:txBody>
                  <a:tcPr marL="68580" marR="68580" marT="0" marB="0" anchor="ctr">
                    <a:lnT w="38100" cap="flat" cmpd="sng" algn="ctr">
                      <a:solidFill>
                        <a:srgbClr val="FFFF00"/>
                      </a:solidFill>
                      <a:prstDash val="solid"/>
                      <a:round/>
                      <a:headEnd type="none" w="med" len="med"/>
                      <a:tailEnd type="none" w="med" len="med"/>
                    </a:lnT>
                  </a:tcPr>
                </a:tc>
                <a:extLst>
                  <a:ext uri="{0D108BD9-81ED-4DB2-BD59-A6C34878D82A}">
                    <a16:rowId xmlns:a16="http://schemas.microsoft.com/office/drawing/2014/main" val="1164664399"/>
                  </a:ext>
                </a:extLst>
              </a:tr>
              <a:tr h="362062">
                <a:tc>
                  <a:txBody>
                    <a:bodyPr/>
                    <a:lstStyle/>
                    <a:p>
                      <a:pPr algn="r">
                        <a:buNone/>
                      </a:pPr>
                      <a:r>
                        <a:rPr lang="en-US" sz="1200">
                          <a:solidFill>
                            <a:schemeClr val="bg1"/>
                          </a:solidFill>
                          <a:effectLst/>
                          <a:latin typeface="Verdana"/>
                          <a:ea typeface="Verdana"/>
                        </a:rPr>
                        <a:t>≥2 doses of hepatitis A (</a:t>
                      </a:r>
                      <a:r>
                        <a:rPr lang="en-US" sz="1200" err="1">
                          <a:solidFill>
                            <a:schemeClr val="bg1"/>
                          </a:solidFill>
                          <a:effectLst/>
                          <a:latin typeface="Verdana"/>
                          <a:ea typeface="Verdana"/>
                        </a:rPr>
                        <a:t>HepA</a:t>
                      </a:r>
                      <a:r>
                        <a:rPr lang="en-US" sz="1200">
                          <a:solidFill>
                            <a:schemeClr val="bg1"/>
                          </a:solidFill>
                          <a:effectLst/>
                          <a:latin typeface="Verdana"/>
                          <a:ea typeface="Verdana"/>
                        </a:rPr>
                        <a:t>)</a:t>
                      </a:r>
                    </a:p>
                  </a:txBody>
                  <a:tcPr marL="68580" marR="68580" marT="0" marB="0" anchor="ctr"/>
                </a:tc>
                <a:tc>
                  <a:txBody>
                    <a:bodyPr/>
                    <a:lstStyle/>
                    <a:p>
                      <a:pPr algn="ctr">
                        <a:buNone/>
                      </a:pPr>
                      <a:r>
                        <a:rPr lang="en-US" sz="1200">
                          <a:solidFill>
                            <a:srgbClr val="000000"/>
                          </a:solidFill>
                          <a:effectLst/>
                          <a:latin typeface="Verdana"/>
                          <a:ea typeface="Verdana"/>
                        </a:rPr>
                        <a:t>87.1%</a:t>
                      </a:r>
                      <a:endParaRPr lang="en-US" sz="1200">
                        <a:effectLst/>
                        <a:latin typeface="Verdana"/>
                        <a:ea typeface="Verdana"/>
                      </a:endParaRPr>
                    </a:p>
                  </a:txBody>
                  <a:tcPr marL="68580" marR="68580" marT="0" marB="0" anchor="ctr"/>
                </a:tc>
                <a:tc>
                  <a:txBody>
                    <a:bodyPr/>
                    <a:lstStyle/>
                    <a:p>
                      <a:pPr algn="ctr">
                        <a:buNone/>
                      </a:pPr>
                      <a:r>
                        <a:rPr lang="en-US" sz="1200">
                          <a:solidFill>
                            <a:srgbClr val="000000"/>
                          </a:solidFill>
                          <a:effectLst/>
                          <a:latin typeface="Verdana"/>
                          <a:ea typeface="Verdana"/>
                        </a:rPr>
                        <a:t>86.0%</a:t>
                      </a:r>
                      <a:endParaRPr lang="en-US" sz="1200">
                        <a:effectLst/>
                        <a:latin typeface="Verdana"/>
                        <a:ea typeface="Verdana"/>
                      </a:endParaRPr>
                    </a:p>
                  </a:txBody>
                  <a:tcPr marL="68580" marR="68580" marT="0" marB="0" anchor="ctr"/>
                </a:tc>
                <a:tc>
                  <a:txBody>
                    <a:bodyPr/>
                    <a:lstStyle/>
                    <a:p>
                      <a:pPr algn="ctr">
                        <a:buNone/>
                      </a:pPr>
                      <a:r>
                        <a:rPr lang="en-US" sz="1200">
                          <a:solidFill>
                            <a:srgbClr val="000000"/>
                          </a:solidFill>
                          <a:effectLst/>
                          <a:latin typeface="Verdana"/>
                          <a:ea typeface="Verdana"/>
                        </a:rPr>
                        <a:t>85.4%</a:t>
                      </a:r>
                      <a:endParaRPr lang="en-US" sz="1200">
                        <a:effectLst/>
                        <a:latin typeface="Verdana"/>
                        <a:ea typeface="Verdana"/>
                      </a:endParaRPr>
                    </a:p>
                  </a:txBody>
                  <a:tcPr marL="68580" marR="68580" marT="0" marB="0" anchor="ctr"/>
                </a:tc>
                <a:tc>
                  <a:txBody>
                    <a:bodyPr/>
                    <a:lstStyle/>
                    <a:p>
                      <a:pPr algn="ctr">
                        <a:buNone/>
                      </a:pPr>
                      <a:r>
                        <a:rPr lang="en-US" sz="1200" dirty="0">
                          <a:solidFill>
                            <a:srgbClr val="FF0000"/>
                          </a:solidFill>
                          <a:effectLst/>
                          <a:latin typeface="Verdana"/>
                          <a:ea typeface="Verdana"/>
                        </a:rPr>
                        <a:t>-0.6%</a:t>
                      </a:r>
                    </a:p>
                  </a:txBody>
                  <a:tcPr marL="68580" marR="68580" marT="0" marB="0" anchor="ctr"/>
                </a:tc>
                <a:extLst>
                  <a:ext uri="{0D108BD9-81ED-4DB2-BD59-A6C34878D82A}">
                    <a16:rowId xmlns:a16="http://schemas.microsoft.com/office/drawing/2014/main" val="1578425090"/>
                  </a:ext>
                </a:extLst>
              </a:tr>
            </a:tbl>
          </a:graphicData>
        </a:graphic>
      </p:graphicFrame>
      <p:sp>
        <p:nvSpPr>
          <p:cNvPr id="12" name="TextBox 11">
            <a:extLst>
              <a:ext uri="{FF2B5EF4-FFF2-40B4-BE49-F238E27FC236}">
                <a16:creationId xmlns:a16="http://schemas.microsoft.com/office/drawing/2014/main" id="{DBABC77E-2A14-5E1F-B00F-E007BA552C43}"/>
              </a:ext>
            </a:extLst>
          </p:cNvPr>
          <p:cNvSpPr txBox="1"/>
          <p:nvPr/>
        </p:nvSpPr>
        <p:spPr>
          <a:xfrm>
            <a:off x="1274723" y="6077414"/>
            <a:ext cx="84962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30000" noProof="0">
                <a:ln>
                  <a:noFill/>
                </a:ln>
                <a:solidFill>
                  <a:srgbClr val="000000"/>
                </a:solidFill>
                <a:effectLst/>
                <a:uLnTx/>
                <a:uFillTx/>
                <a:latin typeface="Verdana"/>
                <a:ea typeface="Verdana"/>
                <a:cs typeface="Verdana"/>
              </a:rPr>
              <a:t>a</a:t>
            </a:r>
            <a:r>
              <a:rPr kumimoji="0" lang="en-US" sz="800" b="0" i="0" u="none" strike="noStrike" kern="1200" cap="none" spc="0" normalizeH="0" baseline="0" noProof="0">
                <a:ln>
                  <a:noFill/>
                </a:ln>
                <a:solidFill>
                  <a:srgbClr val="000000"/>
                </a:solidFill>
                <a:effectLst/>
                <a:uLnTx/>
                <a:uFillTx/>
                <a:latin typeface="Verdana"/>
                <a:ea typeface="Verdana"/>
                <a:cs typeface="Verdana"/>
              </a:rPr>
              <a:t> Significantly lower (p&lt;0.05) than the U.S. estimate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30000" noProof="0">
                <a:ln>
                  <a:noFill/>
                </a:ln>
                <a:solidFill>
                  <a:srgbClr val="000000"/>
                </a:solidFill>
                <a:effectLst/>
                <a:uLnTx/>
                <a:uFillTx/>
                <a:latin typeface="Verdana"/>
                <a:ea typeface="Verdana"/>
                <a:cs typeface="Verdana"/>
              </a:rPr>
              <a:t>b</a:t>
            </a:r>
            <a:r>
              <a:rPr kumimoji="0" lang="en-US" sz="800" b="0" i="0" u="none" strike="noStrike" kern="1200" cap="none" spc="0" normalizeH="0" baseline="0" noProof="0">
                <a:ln>
                  <a:noFill/>
                </a:ln>
                <a:solidFill>
                  <a:srgbClr val="000000"/>
                </a:solidFill>
                <a:effectLst/>
                <a:uLnTx/>
                <a:uFillTx/>
                <a:latin typeface="Verdana"/>
                <a:ea typeface="Verdana"/>
                <a:cs typeface="Verdana"/>
              </a:rPr>
              <a:t> HPV UTD reflects full vaccination coverage regardless of whether a teen followed a 2-dose (started series before age 15) or 3-dose HPV vaccine series (started series after age 15).</a:t>
            </a:r>
            <a:endParaRPr kumimoji="0" lang="en-US" sz="800" b="0" i="0" u="none" strike="noStrike" kern="1200" cap="none" spc="0" normalizeH="0" baseline="0" noProof="0">
              <a:ln>
                <a:noFill/>
              </a:ln>
              <a:solidFill>
                <a:prstClr val="black"/>
              </a:solidFill>
              <a:effectLst/>
              <a:uLnTx/>
              <a:uFillTx/>
              <a:latin typeface="Calibri" panose="020F0502020204030204"/>
              <a:ea typeface="Calibri"/>
              <a:cs typeface="Calibri"/>
            </a:endParaRPr>
          </a:p>
        </p:txBody>
      </p:sp>
    </p:spTree>
    <p:extLst>
      <p:ext uri="{BB962C8B-B14F-4D97-AF65-F5344CB8AC3E}">
        <p14:creationId xmlns:p14="http://schemas.microsoft.com/office/powerpoint/2010/main" val="1556049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6F3DC-3153-901C-2A83-D6FE60F2F5A4}"/>
              </a:ext>
            </a:extLst>
          </p:cNvPr>
          <p:cNvSpPr>
            <a:spLocks noGrp="1"/>
          </p:cNvSpPr>
          <p:nvPr>
            <p:ph type="title"/>
          </p:nvPr>
        </p:nvSpPr>
        <p:spPr/>
        <p:txBody>
          <a:bodyPr>
            <a:normAutofit/>
          </a:bodyPr>
          <a:lstStyle/>
          <a:p>
            <a:r>
              <a:rPr lang="en-US" sz="4000" dirty="0"/>
              <a:t>School Vaccine Data Reported to DSHS</a:t>
            </a:r>
          </a:p>
        </p:txBody>
      </p:sp>
      <p:sp>
        <p:nvSpPr>
          <p:cNvPr id="3" name="Content Placeholder 2">
            <a:extLst>
              <a:ext uri="{FF2B5EF4-FFF2-40B4-BE49-F238E27FC236}">
                <a16:creationId xmlns:a16="http://schemas.microsoft.com/office/drawing/2014/main" id="{A905C616-C0AC-43DF-9D3D-BBD99EAB5F3D}"/>
              </a:ext>
            </a:extLst>
          </p:cNvPr>
          <p:cNvSpPr>
            <a:spLocks noGrp="1"/>
          </p:cNvSpPr>
          <p:nvPr>
            <p:ph idx="1"/>
          </p:nvPr>
        </p:nvSpPr>
        <p:spPr>
          <a:xfrm>
            <a:off x="838200" y="1825625"/>
            <a:ext cx="10515600" cy="4821240"/>
          </a:xfrm>
        </p:spPr>
        <p:txBody>
          <a:bodyPr>
            <a:normAutofit lnSpcReduction="10000"/>
          </a:bodyPr>
          <a:lstStyle/>
          <a:p>
            <a:r>
              <a:rPr lang="en-US" dirty="0"/>
              <a:t>Accredited schools must report their students’ immunization status annually per, the Texas Administrative Code Title 25, Part 1, Chapter 97, Subchapter B, Rule §97.71.</a:t>
            </a:r>
          </a:p>
          <a:p>
            <a:pPr lvl="1"/>
            <a:r>
              <a:rPr lang="en-US" dirty="0"/>
              <a:t>Individual private schools report.</a:t>
            </a:r>
          </a:p>
          <a:p>
            <a:pPr lvl="1"/>
            <a:r>
              <a:rPr lang="en-US" dirty="0"/>
              <a:t>Public schools report by school district.</a:t>
            </a:r>
          </a:p>
          <a:p>
            <a:r>
              <a:rPr lang="en-US" dirty="0"/>
              <a:t>The data is collected over a period of six weeks in late fall and early winter.</a:t>
            </a:r>
          </a:p>
          <a:p>
            <a:r>
              <a:rPr lang="en-US" dirty="0"/>
              <a:t>DSHS reports the data in the spring of the reported school year, e.g., data collected in November and December 2026 will be reported in the Spring of 2027 for the 2026-2027 school year.</a:t>
            </a:r>
          </a:p>
          <a:p>
            <a:r>
              <a:rPr lang="en-US" dirty="0"/>
              <a:t>This report is called the Annual Report of Immunization Status (ARIS).</a:t>
            </a:r>
          </a:p>
          <a:p>
            <a:r>
              <a:rPr lang="en-US" dirty="0"/>
              <a:t>Vaccine coverage data covers kindergarten and seventh grade. </a:t>
            </a:r>
          </a:p>
        </p:txBody>
      </p:sp>
    </p:spTree>
    <p:extLst>
      <p:ext uri="{BB962C8B-B14F-4D97-AF65-F5344CB8AC3E}">
        <p14:creationId xmlns:p14="http://schemas.microsoft.com/office/powerpoint/2010/main" val="3310168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6029F-BB77-A16E-ED19-A4332F85E655}"/>
              </a:ext>
            </a:extLst>
          </p:cNvPr>
          <p:cNvSpPr>
            <a:spLocks noGrp="1"/>
          </p:cNvSpPr>
          <p:nvPr>
            <p:ph type="title"/>
          </p:nvPr>
        </p:nvSpPr>
        <p:spPr>
          <a:xfrm>
            <a:off x="438615" y="241300"/>
            <a:ext cx="10515600" cy="1325563"/>
          </a:xfrm>
        </p:spPr>
        <p:txBody>
          <a:bodyPr>
            <a:normAutofit/>
          </a:bodyPr>
          <a:lstStyle/>
          <a:p>
            <a:r>
              <a:rPr lang="en-US" sz="3000" dirty="0">
                <a:latin typeface="Rockwell" panose="02060603020205020403" pitchFamily="18" charset="0"/>
                <a:ea typeface="Calibri"/>
                <a:cs typeface="Calibri"/>
              </a:rPr>
              <a:t>School Coverage Rates ’21-’22 through ’25-’26</a:t>
            </a:r>
            <a:br>
              <a:rPr lang="en-US" sz="3200" dirty="0">
                <a:latin typeface="Rockwell" panose="02060603020205020403" pitchFamily="18" charset="0"/>
                <a:ea typeface="Calibri"/>
                <a:cs typeface="Calibri"/>
              </a:rPr>
            </a:br>
            <a:r>
              <a:rPr lang="en-US" sz="2400" b="0" dirty="0">
                <a:latin typeface="Rockwell" panose="02060603020205020403" pitchFamily="18" charset="0"/>
                <a:ea typeface="Calibri"/>
                <a:cs typeface="Calibri"/>
              </a:rPr>
              <a:t>Annual Report of Immunization Status, by School Year</a:t>
            </a:r>
            <a:endParaRPr lang="en-US" sz="3200" dirty="0">
              <a:latin typeface="Rockwell" panose="02060603020205020403" pitchFamily="18" charset="0"/>
              <a:ea typeface="Calibri"/>
              <a:cs typeface="Calibri"/>
            </a:endParaRPr>
          </a:p>
        </p:txBody>
      </p:sp>
      <p:graphicFrame>
        <p:nvGraphicFramePr>
          <p:cNvPr id="6" name="Table 5">
            <a:extLst>
              <a:ext uri="{FF2B5EF4-FFF2-40B4-BE49-F238E27FC236}">
                <a16:creationId xmlns:a16="http://schemas.microsoft.com/office/drawing/2014/main" id="{E73BFBDF-57CF-8267-A903-B0623148DBF7}"/>
              </a:ext>
            </a:extLst>
          </p:cNvPr>
          <p:cNvGraphicFramePr>
            <a:graphicFrameLocks noGrp="1"/>
          </p:cNvGraphicFramePr>
          <p:nvPr>
            <p:extLst>
              <p:ext uri="{D42A27DB-BD31-4B8C-83A1-F6EECF244321}">
                <p14:modId xmlns:p14="http://schemas.microsoft.com/office/powerpoint/2010/main" val="2675693991"/>
              </p:ext>
            </p:extLst>
          </p:nvPr>
        </p:nvGraphicFramePr>
        <p:xfrm>
          <a:off x="734121" y="1570463"/>
          <a:ext cx="10731565" cy="4694800"/>
        </p:xfrm>
        <a:graphic>
          <a:graphicData uri="http://schemas.openxmlformats.org/drawingml/2006/table">
            <a:tbl>
              <a:tblPr firstRow="1" firstCol="1" bandRow="1">
                <a:tableStyleId>{5C22544A-7EE6-4342-B048-85BDC9FD1C3A}</a:tableStyleId>
              </a:tblPr>
              <a:tblGrid>
                <a:gridCol w="1991268">
                  <a:extLst>
                    <a:ext uri="{9D8B030D-6E8A-4147-A177-3AD203B41FA5}">
                      <a16:colId xmlns:a16="http://schemas.microsoft.com/office/drawing/2014/main" val="748928809"/>
                    </a:ext>
                  </a:extLst>
                </a:gridCol>
                <a:gridCol w="1702459">
                  <a:extLst>
                    <a:ext uri="{9D8B030D-6E8A-4147-A177-3AD203B41FA5}">
                      <a16:colId xmlns:a16="http://schemas.microsoft.com/office/drawing/2014/main" val="2426269701"/>
                    </a:ext>
                  </a:extLst>
                </a:gridCol>
                <a:gridCol w="1862939">
                  <a:extLst>
                    <a:ext uri="{9D8B030D-6E8A-4147-A177-3AD203B41FA5}">
                      <a16:colId xmlns:a16="http://schemas.microsoft.com/office/drawing/2014/main" val="3540641053"/>
                    </a:ext>
                  </a:extLst>
                </a:gridCol>
                <a:gridCol w="1739581">
                  <a:extLst>
                    <a:ext uri="{9D8B030D-6E8A-4147-A177-3AD203B41FA5}">
                      <a16:colId xmlns:a16="http://schemas.microsoft.com/office/drawing/2014/main" val="71982296"/>
                    </a:ext>
                  </a:extLst>
                </a:gridCol>
                <a:gridCol w="1702459">
                  <a:extLst>
                    <a:ext uri="{9D8B030D-6E8A-4147-A177-3AD203B41FA5}">
                      <a16:colId xmlns:a16="http://schemas.microsoft.com/office/drawing/2014/main" val="346623618"/>
                    </a:ext>
                  </a:extLst>
                </a:gridCol>
                <a:gridCol w="1732859">
                  <a:extLst>
                    <a:ext uri="{9D8B030D-6E8A-4147-A177-3AD203B41FA5}">
                      <a16:colId xmlns:a16="http://schemas.microsoft.com/office/drawing/2014/main" val="3514514599"/>
                    </a:ext>
                  </a:extLst>
                </a:gridCol>
              </a:tblGrid>
              <a:tr h="530543">
                <a:tc>
                  <a:txBody>
                    <a:bodyPr/>
                    <a:lstStyle/>
                    <a:p>
                      <a:pPr marL="0" marR="0" algn="ctr" rtl="0" eaLnBrk="1" fontAlgn="t" latinLnBrk="0" hangingPunct="1">
                        <a:buNone/>
                      </a:pPr>
                      <a:r>
                        <a:rPr lang="en-US" sz="1400" kern="1200" dirty="0">
                          <a:solidFill>
                            <a:srgbClr val="FFFFFF"/>
                          </a:solidFill>
                          <a:effectLst/>
                          <a:latin typeface="Verdana"/>
                          <a:ea typeface="Verdana"/>
                        </a:rPr>
                        <a:t>Kindergarten</a:t>
                      </a:r>
                      <a:endParaRPr lang="en-US" sz="1400" dirty="0">
                        <a:effectLst/>
                        <a:latin typeface="Verdana"/>
                        <a:ea typeface="Verdana"/>
                      </a:endParaRPr>
                    </a:p>
                  </a:txBody>
                  <a:tcPr marL="0" marR="0" marT="0" marB="0" anchor="ctr"/>
                </a:tc>
                <a:tc>
                  <a:txBody>
                    <a:bodyPr/>
                    <a:lstStyle/>
                    <a:p>
                      <a:pPr marL="0" marR="0" algn="ctr" rtl="0" eaLnBrk="1" fontAlgn="t" latinLnBrk="0" hangingPunct="1">
                        <a:buNone/>
                      </a:pPr>
                      <a:r>
                        <a:rPr lang="en-US" sz="1400" kern="1200">
                          <a:solidFill>
                            <a:srgbClr val="FFFFFF"/>
                          </a:solidFill>
                          <a:effectLst/>
                          <a:latin typeface="Verdana"/>
                          <a:ea typeface="Verdana"/>
                        </a:rPr>
                        <a:t>2021-2022</a:t>
                      </a:r>
                      <a:endParaRPr lang="en-US" sz="1400">
                        <a:effectLst/>
                        <a:latin typeface="Verdana"/>
                        <a:ea typeface="Verdana"/>
                      </a:endParaRPr>
                    </a:p>
                  </a:txBody>
                  <a:tcPr marL="0" marR="0" marT="0" marB="0" anchor="ctr"/>
                </a:tc>
                <a:tc>
                  <a:txBody>
                    <a:bodyPr/>
                    <a:lstStyle/>
                    <a:p>
                      <a:pPr marL="0" marR="0" algn="ctr" rtl="0" eaLnBrk="1" fontAlgn="t" latinLnBrk="0" hangingPunct="1">
                        <a:buNone/>
                      </a:pPr>
                      <a:r>
                        <a:rPr lang="en-US" sz="1400" kern="1200">
                          <a:solidFill>
                            <a:srgbClr val="FFFFFF"/>
                          </a:solidFill>
                          <a:effectLst/>
                          <a:latin typeface="Verdana"/>
                          <a:ea typeface="Verdana"/>
                        </a:rPr>
                        <a:t>2022-2023</a:t>
                      </a:r>
                      <a:endParaRPr lang="en-US" sz="1400">
                        <a:effectLst/>
                        <a:latin typeface="Verdana"/>
                        <a:ea typeface="Verdana"/>
                      </a:endParaRPr>
                    </a:p>
                  </a:txBody>
                  <a:tcPr marL="0" marR="0" marT="0" marB="0" anchor="ctr"/>
                </a:tc>
                <a:tc>
                  <a:txBody>
                    <a:bodyPr/>
                    <a:lstStyle/>
                    <a:p>
                      <a:pPr marL="0" marR="0" algn="ctr" rtl="0" eaLnBrk="1" fontAlgn="t" latinLnBrk="0" hangingPunct="1">
                        <a:buNone/>
                      </a:pPr>
                      <a:r>
                        <a:rPr lang="en-US" sz="1400" kern="1200">
                          <a:solidFill>
                            <a:srgbClr val="FFFFFF"/>
                          </a:solidFill>
                          <a:effectLst/>
                          <a:latin typeface="Verdana"/>
                          <a:ea typeface="Verdana"/>
                        </a:rPr>
                        <a:t>2023-2024</a:t>
                      </a:r>
                      <a:endParaRPr lang="en-US" sz="1400">
                        <a:effectLst/>
                        <a:latin typeface="Verdana"/>
                        <a:ea typeface="Verdana"/>
                      </a:endParaRPr>
                    </a:p>
                  </a:txBody>
                  <a:tcPr marL="0" marR="0" marT="0" marB="0" anchor="ctr"/>
                </a:tc>
                <a:tc>
                  <a:txBody>
                    <a:bodyPr/>
                    <a:lstStyle/>
                    <a:p>
                      <a:pPr marL="0" marR="0" algn="ctr" rtl="0" eaLnBrk="1" fontAlgn="t" latinLnBrk="0" hangingPunct="1">
                        <a:buNone/>
                      </a:pPr>
                      <a:r>
                        <a:rPr lang="en-US" sz="1400" kern="1200">
                          <a:solidFill>
                            <a:srgbClr val="FFFFFF"/>
                          </a:solidFill>
                          <a:effectLst/>
                          <a:latin typeface="Verdana"/>
                          <a:ea typeface="Verdana"/>
                        </a:rPr>
                        <a:t>2024-2025</a:t>
                      </a:r>
                      <a:endParaRPr lang="en-US" sz="1400">
                        <a:effectLst/>
                        <a:latin typeface="Verdana"/>
                        <a:ea typeface="Verdana"/>
                      </a:endParaRPr>
                    </a:p>
                  </a:txBody>
                  <a:tcPr marL="0" marR="0" marT="0" marB="0" anchor="ctr"/>
                </a:tc>
                <a:tc>
                  <a:txBody>
                    <a:bodyPr/>
                    <a:lstStyle/>
                    <a:p>
                      <a:pPr marL="0" marR="0" algn="ctr" rtl="0" eaLnBrk="1" fontAlgn="t" latinLnBrk="0" hangingPunct="1">
                        <a:buNone/>
                      </a:pPr>
                      <a:r>
                        <a:rPr lang="en-US" sz="1400" kern="1200">
                          <a:solidFill>
                            <a:srgbClr val="FFFFFF"/>
                          </a:solidFill>
                          <a:effectLst/>
                          <a:latin typeface="Verdana"/>
                          <a:ea typeface="Verdana"/>
                        </a:rPr>
                        <a:t>2025-2026</a:t>
                      </a:r>
                      <a:endParaRPr lang="en-US" sz="1400">
                        <a:effectLst/>
                        <a:latin typeface="Verdana"/>
                        <a:ea typeface="Verdana"/>
                      </a:endParaRPr>
                    </a:p>
                  </a:txBody>
                  <a:tcPr marL="0" marR="0" marT="0" marB="0" anchor="ctr"/>
                </a:tc>
                <a:extLst>
                  <a:ext uri="{0D108BD9-81ED-4DB2-BD59-A6C34878D82A}">
                    <a16:rowId xmlns:a16="http://schemas.microsoft.com/office/drawing/2014/main" val="783579374"/>
                  </a:ext>
                </a:extLst>
              </a:tr>
              <a:tr h="260266">
                <a:tc>
                  <a:txBody>
                    <a:bodyPr/>
                    <a:lstStyle/>
                    <a:p>
                      <a:pPr marL="0" marR="0" algn="ctr" rtl="0" eaLnBrk="1" fontAlgn="t" latinLnBrk="0" hangingPunct="1">
                        <a:buNone/>
                      </a:pPr>
                      <a:r>
                        <a:rPr lang="en-US" sz="1400" kern="1200">
                          <a:solidFill>
                            <a:srgbClr val="FFFFFF"/>
                          </a:solidFill>
                          <a:effectLst/>
                          <a:latin typeface="Verdana"/>
                          <a:ea typeface="Verdana"/>
                        </a:rPr>
                        <a:t>DTaP</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93.77%</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93.83%</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94.04%</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92.93%</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92.87%</a:t>
                      </a:r>
                      <a:endParaRPr lang="en-US" sz="1400">
                        <a:effectLst/>
                        <a:latin typeface="Verdana"/>
                        <a:ea typeface="Verdana"/>
                      </a:endParaRPr>
                    </a:p>
                  </a:txBody>
                  <a:tcPr marL="0" marR="0" marT="0" marB="0" anchor="ctr"/>
                </a:tc>
                <a:extLst>
                  <a:ext uri="{0D108BD9-81ED-4DB2-BD59-A6C34878D82A}">
                    <a16:rowId xmlns:a16="http://schemas.microsoft.com/office/drawing/2014/main" val="1381637333"/>
                  </a:ext>
                </a:extLst>
              </a:tr>
              <a:tr h="260266">
                <a:tc>
                  <a:txBody>
                    <a:bodyPr/>
                    <a:lstStyle/>
                    <a:p>
                      <a:pPr marL="0" marR="0" algn="ctr" rtl="0" eaLnBrk="1" fontAlgn="t" latinLnBrk="0" hangingPunct="1">
                        <a:buNone/>
                      </a:pPr>
                      <a:r>
                        <a:rPr lang="en-US" sz="1400" kern="1200">
                          <a:solidFill>
                            <a:srgbClr val="FFFFFF"/>
                          </a:solidFill>
                          <a:effectLst/>
                          <a:latin typeface="Verdana"/>
                          <a:ea typeface="Verdana"/>
                        </a:rPr>
                        <a:t>Hepatitis A</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94.63%</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94.47%</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94.36%</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93.41%</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93.72%</a:t>
                      </a:r>
                      <a:endParaRPr lang="en-US" sz="1400">
                        <a:effectLst/>
                        <a:latin typeface="Verdana"/>
                        <a:ea typeface="Verdana"/>
                      </a:endParaRPr>
                    </a:p>
                  </a:txBody>
                  <a:tcPr marL="0" marR="0" marT="0" marB="0" anchor="ctr"/>
                </a:tc>
                <a:extLst>
                  <a:ext uri="{0D108BD9-81ED-4DB2-BD59-A6C34878D82A}">
                    <a16:rowId xmlns:a16="http://schemas.microsoft.com/office/drawing/2014/main" val="2521527471"/>
                  </a:ext>
                </a:extLst>
              </a:tr>
              <a:tr h="260266">
                <a:tc>
                  <a:txBody>
                    <a:bodyPr/>
                    <a:lstStyle/>
                    <a:p>
                      <a:pPr marL="0" marR="0" algn="ctr" rtl="0" eaLnBrk="1" fontAlgn="t" latinLnBrk="0" hangingPunct="1">
                        <a:buNone/>
                      </a:pPr>
                      <a:r>
                        <a:rPr lang="en-US" sz="1400" kern="1200" dirty="0">
                          <a:solidFill>
                            <a:srgbClr val="FFFFFF"/>
                          </a:solidFill>
                          <a:effectLst/>
                          <a:latin typeface="Verdana"/>
                          <a:ea typeface="Verdana"/>
                        </a:rPr>
                        <a:t>Hepatitis B</a:t>
                      </a:r>
                      <a:endParaRPr lang="en-US" sz="1400" dirty="0">
                        <a:effectLst/>
                        <a:latin typeface="Verdana"/>
                        <a:ea typeface="Verdana"/>
                      </a:endParaRPr>
                    </a:p>
                  </a:txBody>
                  <a:tcPr marL="0" marR="0" marT="0" marB="0" anchor="ctr">
                    <a:lnB w="38100" cap="flat" cmpd="sng" algn="ctr">
                      <a:solidFill>
                        <a:srgbClr val="FFFF00"/>
                      </a:solidFill>
                      <a:prstDash val="solid"/>
                      <a:round/>
                      <a:headEnd type="none" w="med" len="med"/>
                      <a:tailEnd type="none" w="med" len="med"/>
                    </a:lnB>
                  </a:tcPr>
                </a:tc>
                <a:tc>
                  <a:txBody>
                    <a:bodyPr/>
                    <a:lstStyle/>
                    <a:p>
                      <a:pPr marL="0" algn="ctr" rtl="0" eaLnBrk="1" fontAlgn="b" latinLnBrk="0" hangingPunct="1">
                        <a:buNone/>
                      </a:pPr>
                      <a:r>
                        <a:rPr lang="en-US" sz="1400" kern="1200">
                          <a:solidFill>
                            <a:srgbClr val="000000"/>
                          </a:solidFill>
                          <a:effectLst/>
                          <a:latin typeface="Verdana"/>
                          <a:ea typeface="Verdana"/>
                        </a:rPr>
                        <a:t>95.95%</a:t>
                      </a:r>
                      <a:endParaRPr lang="en-US" sz="1400">
                        <a:effectLst/>
                        <a:latin typeface="Verdana"/>
                        <a:ea typeface="Verdana"/>
                      </a:endParaRPr>
                    </a:p>
                  </a:txBody>
                  <a:tcPr marL="0" marR="0" marT="0" marB="0" anchor="ctr">
                    <a:lnB w="38100" cap="flat" cmpd="sng" algn="ctr">
                      <a:solidFill>
                        <a:srgbClr val="FFFF00"/>
                      </a:solidFill>
                      <a:prstDash val="solid"/>
                      <a:round/>
                      <a:headEnd type="none" w="med" len="med"/>
                      <a:tailEnd type="none" w="med" len="med"/>
                    </a:lnB>
                  </a:tcPr>
                </a:tc>
                <a:tc>
                  <a:txBody>
                    <a:bodyPr/>
                    <a:lstStyle/>
                    <a:p>
                      <a:pPr marL="0" algn="ctr" rtl="0" eaLnBrk="1" fontAlgn="b" latinLnBrk="0" hangingPunct="1">
                        <a:buNone/>
                      </a:pPr>
                      <a:r>
                        <a:rPr lang="en-US" sz="1400" kern="1200">
                          <a:solidFill>
                            <a:srgbClr val="000000"/>
                          </a:solidFill>
                          <a:effectLst/>
                          <a:latin typeface="Verdana"/>
                          <a:ea typeface="Verdana"/>
                        </a:rPr>
                        <a:t>95.79%</a:t>
                      </a:r>
                      <a:endParaRPr lang="en-US" sz="1400">
                        <a:effectLst/>
                        <a:latin typeface="Verdana"/>
                        <a:ea typeface="Verdana"/>
                      </a:endParaRPr>
                    </a:p>
                  </a:txBody>
                  <a:tcPr marL="0" marR="0" marT="0" marB="0" anchor="ctr">
                    <a:lnB w="38100" cap="flat" cmpd="sng" algn="ctr">
                      <a:solidFill>
                        <a:srgbClr val="FFFF00"/>
                      </a:solidFill>
                      <a:prstDash val="solid"/>
                      <a:round/>
                      <a:headEnd type="none" w="med" len="med"/>
                      <a:tailEnd type="none" w="med" len="med"/>
                    </a:lnB>
                  </a:tcPr>
                </a:tc>
                <a:tc>
                  <a:txBody>
                    <a:bodyPr/>
                    <a:lstStyle/>
                    <a:p>
                      <a:pPr marL="0" algn="ctr" rtl="0" eaLnBrk="1" fontAlgn="b" latinLnBrk="0" hangingPunct="1">
                        <a:buNone/>
                      </a:pPr>
                      <a:r>
                        <a:rPr lang="en-US" sz="1400" kern="1200">
                          <a:solidFill>
                            <a:srgbClr val="000000"/>
                          </a:solidFill>
                          <a:effectLst/>
                          <a:latin typeface="Verdana"/>
                          <a:ea typeface="Verdana"/>
                        </a:rPr>
                        <a:t>95.78%</a:t>
                      </a:r>
                      <a:endParaRPr lang="en-US" sz="1400">
                        <a:effectLst/>
                        <a:latin typeface="Verdana"/>
                        <a:ea typeface="Verdana"/>
                      </a:endParaRPr>
                    </a:p>
                  </a:txBody>
                  <a:tcPr marL="0" marR="0" marT="0" marB="0" anchor="ctr">
                    <a:lnB w="38100" cap="flat" cmpd="sng" algn="ctr">
                      <a:solidFill>
                        <a:srgbClr val="FFFF00"/>
                      </a:solidFill>
                      <a:prstDash val="solid"/>
                      <a:round/>
                      <a:headEnd type="none" w="med" len="med"/>
                      <a:tailEnd type="none" w="med" len="med"/>
                    </a:lnB>
                  </a:tcPr>
                </a:tc>
                <a:tc>
                  <a:txBody>
                    <a:bodyPr/>
                    <a:lstStyle/>
                    <a:p>
                      <a:pPr marL="0" algn="ctr" rtl="0" eaLnBrk="1" fontAlgn="b" latinLnBrk="0" hangingPunct="1">
                        <a:buNone/>
                      </a:pPr>
                      <a:r>
                        <a:rPr lang="en-US" sz="1400" kern="1200">
                          <a:solidFill>
                            <a:srgbClr val="000000"/>
                          </a:solidFill>
                          <a:effectLst/>
                          <a:latin typeface="Verdana"/>
                          <a:ea typeface="Verdana"/>
                        </a:rPr>
                        <a:t>94.78%</a:t>
                      </a:r>
                      <a:endParaRPr lang="en-US" sz="1400">
                        <a:effectLst/>
                        <a:latin typeface="Verdana"/>
                        <a:ea typeface="Verdana"/>
                      </a:endParaRPr>
                    </a:p>
                  </a:txBody>
                  <a:tcPr marL="0" marR="0" marT="0" marB="0" anchor="ctr">
                    <a:lnB w="38100" cap="flat" cmpd="sng" algn="ctr">
                      <a:solidFill>
                        <a:srgbClr val="FFFF00"/>
                      </a:solidFill>
                      <a:prstDash val="solid"/>
                      <a:round/>
                      <a:headEnd type="none" w="med" len="med"/>
                      <a:tailEnd type="none" w="med" len="med"/>
                    </a:lnB>
                  </a:tcPr>
                </a:tc>
                <a:tc>
                  <a:txBody>
                    <a:bodyPr/>
                    <a:lstStyle/>
                    <a:p>
                      <a:pPr marL="0" algn="ctr" rtl="0" eaLnBrk="1" fontAlgn="b" latinLnBrk="0" hangingPunct="1">
                        <a:buNone/>
                      </a:pPr>
                      <a:r>
                        <a:rPr lang="en-US" sz="1400" kern="1200">
                          <a:solidFill>
                            <a:srgbClr val="000000"/>
                          </a:solidFill>
                          <a:effectLst/>
                          <a:latin typeface="Verdana"/>
                          <a:ea typeface="Verdana"/>
                        </a:rPr>
                        <a:t>94.67%</a:t>
                      </a:r>
                      <a:endParaRPr lang="en-US" sz="1400">
                        <a:effectLst/>
                        <a:latin typeface="Verdana"/>
                        <a:ea typeface="Verdana"/>
                      </a:endParaRPr>
                    </a:p>
                  </a:txBody>
                  <a:tcPr marL="0" marR="0" marT="0" marB="0" anchor="ctr">
                    <a:lnB w="38100" cap="flat" cmpd="sng" algn="ctr">
                      <a:solidFill>
                        <a:srgbClr val="FFFF00"/>
                      </a:solidFill>
                      <a:prstDash val="solid"/>
                      <a:round/>
                      <a:headEnd type="none" w="med" len="med"/>
                      <a:tailEnd type="none" w="med" len="med"/>
                    </a:lnB>
                  </a:tcPr>
                </a:tc>
                <a:extLst>
                  <a:ext uri="{0D108BD9-81ED-4DB2-BD59-A6C34878D82A}">
                    <a16:rowId xmlns:a16="http://schemas.microsoft.com/office/drawing/2014/main" val="1111083459"/>
                  </a:ext>
                </a:extLst>
              </a:tr>
              <a:tr h="260266">
                <a:tc>
                  <a:txBody>
                    <a:bodyPr/>
                    <a:lstStyle/>
                    <a:p>
                      <a:pPr marL="0" marR="0" algn="ctr" rtl="0" eaLnBrk="1" fontAlgn="t" latinLnBrk="0" hangingPunct="1">
                        <a:buNone/>
                      </a:pPr>
                      <a:r>
                        <a:rPr lang="en-US" sz="1400" kern="1200" dirty="0">
                          <a:solidFill>
                            <a:srgbClr val="FFFFFF"/>
                          </a:solidFill>
                          <a:effectLst/>
                          <a:latin typeface="Verdana"/>
                          <a:ea typeface="Verdana"/>
                        </a:rPr>
                        <a:t>MMR</a:t>
                      </a:r>
                      <a:endParaRPr lang="en-US" sz="1400" dirty="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p>
                      <a:pPr marL="0" algn="ctr" rtl="0" eaLnBrk="1" fontAlgn="b" latinLnBrk="0" hangingPunct="1">
                        <a:buNone/>
                      </a:pPr>
                      <a:r>
                        <a:rPr lang="en-US" sz="1400" kern="1200" dirty="0">
                          <a:solidFill>
                            <a:srgbClr val="000000"/>
                          </a:solidFill>
                          <a:effectLst/>
                          <a:latin typeface="Verdana"/>
                          <a:ea typeface="Verdana"/>
                        </a:rPr>
                        <a:t>94.04%</a:t>
                      </a:r>
                      <a:endParaRPr lang="en-US" sz="1400" dirty="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p>
                      <a:pPr marL="0" algn="ctr" rtl="0" eaLnBrk="1" fontAlgn="b" latinLnBrk="0" hangingPunct="1">
                        <a:buNone/>
                      </a:pPr>
                      <a:r>
                        <a:rPr lang="en-US" sz="1400" kern="1200">
                          <a:solidFill>
                            <a:srgbClr val="000000"/>
                          </a:solidFill>
                          <a:effectLst/>
                          <a:latin typeface="Verdana"/>
                          <a:ea typeface="Verdana"/>
                        </a:rPr>
                        <a:t>94.20%</a:t>
                      </a:r>
                      <a:endParaRPr lang="en-US" sz="140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p>
                      <a:pPr marL="0" algn="ctr" rtl="0" eaLnBrk="1" fontAlgn="b" latinLnBrk="0" hangingPunct="1">
                        <a:buNone/>
                      </a:pPr>
                      <a:r>
                        <a:rPr lang="en-US" sz="1400" kern="1200">
                          <a:solidFill>
                            <a:srgbClr val="000000"/>
                          </a:solidFill>
                          <a:effectLst/>
                          <a:latin typeface="Verdana"/>
                          <a:ea typeface="Verdana"/>
                        </a:rPr>
                        <a:t>94.35%</a:t>
                      </a:r>
                      <a:endParaRPr lang="en-US" sz="140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p>
                      <a:pPr marL="0" algn="ctr" rtl="0" eaLnBrk="1" fontAlgn="b" latinLnBrk="0" hangingPunct="1">
                        <a:buNone/>
                      </a:pPr>
                      <a:r>
                        <a:rPr lang="en-US" sz="1400" kern="1200">
                          <a:solidFill>
                            <a:srgbClr val="000000"/>
                          </a:solidFill>
                          <a:effectLst/>
                          <a:latin typeface="Verdana"/>
                          <a:ea typeface="Verdana"/>
                        </a:rPr>
                        <a:t>93.24%</a:t>
                      </a:r>
                      <a:endParaRPr lang="en-US" sz="140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p>
                      <a:pPr marL="0" algn="ctr" rtl="0" eaLnBrk="1" fontAlgn="b" latinLnBrk="0" hangingPunct="1">
                        <a:buNone/>
                      </a:pPr>
                      <a:r>
                        <a:rPr lang="en-US" sz="1400" kern="1200">
                          <a:solidFill>
                            <a:srgbClr val="000000"/>
                          </a:solidFill>
                          <a:effectLst/>
                          <a:latin typeface="Verdana"/>
                          <a:ea typeface="Verdana"/>
                        </a:rPr>
                        <a:t>93.30%</a:t>
                      </a:r>
                      <a:endParaRPr lang="en-US" sz="140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extLst>
                  <a:ext uri="{0D108BD9-81ED-4DB2-BD59-A6C34878D82A}">
                    <a16:rowId xmlns:a16="http://schemas.microsoft.com/office/drawing/2014/main" val="2225839960"/>
                  </a:ext>
                </a:extLst>
              </a:tr>
              <a:tr h="260266">
                <a:tc>
                  <a:txBody>
                    <a:bodyPr/>
                    <a:lstStyle/>
                    <a:p>
                      <a:pPr marL="0" marR="0" algn="ctr" rtl="0" eaLnBrk="1" fontAlgn="t" latinLnBrk="0" hangingPunct="1">
                        <a:buNone/>
                      </a:pPr>
                      <a:r>
                        <a:rPr lang="en-US" sz="1400" kern="1200">
                          <a:solidFill>
                            <a:srgbClr val="FFFFFF"/>
                          </a:solidFill>
                          <a:effectLst/>
                          <a:latin typeface="Verdana"/>
                          <a:ea typeface="Verdana"/>
                        </a:rPr>
                        <a:t>Polio</a:t>
                      </a:r>
                      <a:endParaRPr lang="en-US" sz="140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tcPr>
                </a:tc>
                <a:tc>
                  <a:txBody>
                    <a:bodyPr/>
                    <a:lstStyle/>
                    <a:p>
                      <a:pPr marL="0" algn="ctr" rtl="0" eaLnBrk="1" fontAlgn="b" latinLnBrk="0" hangingPunct="1">
                        <a:buNone/>
                      </a:pPr>
                      <a:r>
                        <a:rPr lang="en-US" sz="1400" kern="1200" dirty="0">
                          <a:solidFill>
                            <a:srgbClr val="000000"/>
                          </a:solidFill>
                          <a:effectLst/>
                          <a:latin typeface="Verdana"/>
                          <a:ea typeface="Verdana"/>
                        </a:rPr>
                        <a:t>94.00%</a:t>
                      </a:r>
                      <a:endParaRPr lang="en-US" sz="1400" dirty="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tcPr>
                </a:tc>
                <a:tc>
                  <a:txBody>
                    <a:bodyPr/>
                    <a:lstStyle/>
                    <a:p>
                      <a:pPr marL="0" algn="ctr" rtl="0" eaLnBrk="1" fontAlgn="b" latinLnBrk="0" hangingPunct="1">
                        <a:buNone/>
                      </a:pPr>
                      <a:r>
                        <a:rPr lang="en-US" sz="1400" kern="1200">
                          <a:solidFill>
                            <a:srgbClr val="000000"/>
                          </a:solidFill>
                          <a:effectLst/>
                          <a:latin typeface="Verdana"/>
                          <a:ea typeface="Verdana"/>
                        </a:rPr>
                        <a:t>94.07%</a:t>
                      </a:r>
                      <a:endParaRPr lang="en-US" sz="140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tcPr>
                </a:tc>
                <a:tc>
                  <a:txBody>
                    <a:bodyPr/>
                    <a:lstStyle/>
                    <a:p>
                      <a:pPr marL="0" algn="ctr" rtl="0" eaLnBrk="1" fontAlgn="b" latinLnBrk="0" hangingPunct="1">
                        <a:buNone/>
                      </a:pPr>
                      <a:r>
                        <a:rPr lang="en-US" sz="1400" kern="1200">
                          <a:solidFill>
                            <a:srgbClr val="000000"/>
                          </a:solidFill>
                          <a:effectLst/>
                          <a:latin typeface="Verdana"/>
                          <a:ea typeface="Verdana"/>
                        </a:rPr>
                        <a:t>94.27%</a:t>
                      </a:r>
                      <a:endParaRPr lang="en-US" sz="140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tcPr>
                </a:tc>
                <a:tc>
                  <a:txBody>
                    <a:bodyPr/>
                    <a:lstStyle/>
                    <a:p>
                      <a:pPr marL="0" algn="ctr" rtl="0" eaLnBrk="1" fontAlgn="b" latinLnBrk="0" hangingPunct="1">
                        <a:buNone/>
                      </a:pPr>
                      <a:r>
                        <a:rPr lang="en-US" sz="1400" kern="1200">
                          <a:solidFill>
                            <a:srgbClr val="000000"/>
                          </a:solidFill>
                          <a:effectLst/>
                          <a:latin typeface="Verdana"/>
                          <a:ea typeface="Verdana"/>
                        </a:rPr>
                        <a:t>93.21%</a:t>
                      </a:r>
                      <a:endParaRPr lang="en-US" sz="140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tcPr>
                </a:tc>
                <a:tc>
                  <a:txBody>
                    <a:bodyPr/>
                    <a:lstStyle/>
                    <a:p>
                      <a:pPr marL="0" algn="ctr" rtl="0" eaLnBrk="1" fontAlgn="b" latinLnBrk="0" hangingPunct="1">
                        <a:buNone/>
                      </a:pPr>
                      <a:r>
                        <a:rPr lang="en-US" sz="1400" kern="1200">
                          <a:solidFill>
                            <a:srgbClr val="000000"/>
                          </a:solidFill>
                          <a:effectLst/>
                          <a:latin typeface="Verdana"/>
                          <a:ea typeface="Verdana"/>
                        </a:rPr>
                        <a:t>93.21%</a:t>
                      </a:r>
                      <a:endParaRPr lang="en-US" sz="140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tcPr>
                </a:tc>
                <a:extLst>
                  <a:ext uri="{0D108BD9-81ED-4DB2-BD59-A6C34878D82A}">
                    <a16:rowId xmlns:a16="http://schemas.microsoft.com/office/drawing/2014/main" val="2683047106"/>
                  </a:ext>
                </a:extLst>
              </a:tr>
              <a:tr h="260266">
                <a:tc>
                  <a:txBody>
                    <a:bodyPr/>
                    <a:lstStyle/>
                    <a:p>
                      <a:pPr marL="0" marR="0" algn="ctr" rtl="0" eaLnBrk="1" fontAlgn="t" latinLnBrk="0" hangingPunct="1">
                        <a:buNone/>
                      </a:pPr>
                      <a:r>
                        <a:rPr lang="en-US" sz="1400" kern="1200">
                          <a:solidFill>
                            <a:srgbClr val="FFFFFF"/>
                          </a:solidFill>
                          <a:effectLst/>
                          <a:latin typeface="Verdana"/>
                          <a:ea typeface="Verdana"/>
                        </a:rPr>
                        <a:t>Varicella</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93.58%</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93.72%</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93.78%</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92.68%</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92.98%</a:t>
                      </a:r>
                      <a:endParaRPr lang="en-US" sz="1400">
                        <a:effectLst/>
                        <a:latin typeface="Verdana"/>
                        <a:ea typeface="Verdana"/>
                      </a:endParaRPr>
                    </a:p>
                  </a:txBody>
                  <a:tcPr marL="0" marR="0" marT="0" marB="0" anchor="ctr"/>
                </a:tc>
                <a:extLst>
                  <a:ext uri="{0D108BD9-81ED-4DB2-BD59-A6C34878D82A}">
                    <a16:rowId xmlns:a16="http://schemas.microsoft.com/office/drawing/2014/main" val="3308721805"/>
                  </a:ext>
                </a:extLst>
              </a:tr>
              <a:tr h="250256">
                <a:tc>
                  <a:txBody>
                    <a:bodyPr/>
                    <a:lstStyle/>
                    <a:p>
                      <a:pPr marL="0" marR="0" algn="ctr" rtl="0" eaLnBrk="1" fontAlgn="t" latinLnBrk="0" hangingPunct="1">
                        <a:buNone/>
                      </a:pPr>
                      <a:endParaRPr lang="en-US" sz="1400">
                        <a:effectLst/>
                        <a:latin typeface="Verdana"/>
                        <a:ea typeface="Verdana"/>
                      </a:endParaRPr>
                    </a:p>
                  </a:txBody>
                  <a:tcPr marL="0" marR="0" marT="0" marB="0" anchor="ctr"/>
                </a:tc>
                <a:tc>
                  <a:txBody>
                    <a:bodyPr/>
                    <a:lstStyle/>
                    <a:p>
                      <a:pPr marL="0" marR="0" algn="ctr" rtl="0" eaLnBrk="1" fontAlgn="t" latinLnBrk="0" hangingPunct="1">
                        <a:buNone/>
                      </a:pPr>
                      <a:endParaRPr lang="en-US" sz="1400">
                        <a:effectLst/>
                        <a:latin typeface="Verdana"/>
                        <a:ea typeface="Verdana"/>
                      </a:endParaRPr>
                    </a:p>
                  </a:txBody>
                  <a:tcPr marL="0" marR="0" marT="0" marB="0" anchor="ctr"/>
                </a:tc>
                <a:tc>
                  <a:txBody>
                    <a:bodyPr/>
                    <a:lstStyle/>
                    <a:p>
                      <a:pPr marL="0" marR="0" algn="ctr" rtl="0" eaLnBrk="1" fontAlgn="t" latinLnBrk="0" hangingPunct="1">
                        <a:buNone/>
                      </a:pPr>
                      <a:endParaRPr lang="en-US" sz="1400">
                        <a:effectLst/>
                        <a:latin typeface="Verdana"/>
                        <a:ea typeface="Verdana"/>
                      </a:endParaRPr>
                    </a:p>
                  </a:txBody>
                  <a:tcPr marL="0" marR="0" marT="0" marB="0" anchor="ctr"/>
                </a:tc>
                <a:tc>
                  <a:txBody>
                    <a:bodyPr/>
                    <a:lstStyle/>
                    <a:p>
                      <a:pPr marL="0" marR="0" algn="ctr" rtl="0" eaLnBrk="1" fontAlgn="t" latinLnBrk="0" hangingPunct="1">
                        <a:buNone/>
                      </a:pPr>
                      <a:endParaRPr lang="en-US" sz="1400">
                        <a:effectLst/>
                        <a:latin typeface="Verdana"/>
                        <a:ea typeface="Verdana"/>
                      </a:endParaRPr>
                    </a:p>
                  </a:txBody>
                  <a:tcPr marL="0" marR="0" marT="0" marB="0" anchor="ctr"/>
                </a:tc>
                <a:tc>
                  <a:txBody>
                    <a:bodyPr/>
                    <a:lstStyle/>
                    <a:p>
                      <a:pPr marL="0" marR="0" algn="ctr" rtl="0" eaLnBrk="1" fontAlgn="t" latinLnBrk="0" hangingPunct="1">
                        <a:buNone/>
                      </a:pPr>
                      <a:endParaRPr lang="en-US" sz="1400">
                        <a:effectLst/>
                        <a:latin typeface="Verdana"/>
                        <a:ea typeface="Verdana"/>
                      </a:endParaRPr>
                    </a:p>
                  </a:txBody>
                  <a:tcPr marL="0" marR="0" marT="0" marB="0" anchor="ctr"/>
                </a:tc>
                <a:tc>
                  <a:txBody>
                    <a:bodyPr/>
                    <a:lstStyle/>
                    <a:p>
                      <a:pPr marL="0" marR="0" algn="ctr" rtl="0" eaLnBrk="1" fontAlgn="t" latinLnBrk="0" hangingPunct="1">
                        <a:buNone/>
                      </a:pPr>
                      <a:endParaRPr lang="en-US" sz="1400">
                        <a:effectLst/>
                        <a:latin typeface="Verdana"/>
                        <a:ea typeface="Verdana"/>
                      </a:endParaRPr>
                    </a:p>
                  </a:txBody>
                  <a:tcPr marL="0" marR="0" marT="0" marB="0" anchor="ctr"/>
                </a:tc>
                <a:extLst>
                  <a:ext uri="{0D108BD9-81ED-4DB2-BD59-A6C34878D82A}">
                    <a16:rowId xmlns:a16="http://schemas.microsoft.com/office/drawing/2014/main" val="3374074189"/>
                  </a:ext>
                </a:extLst>
              </a:tr>
              <a:tr h="530543">
                <a:tc>
                  <a:txBody>
                    <a:bodyPr/>
                    <a:lstStyle/>
                    <a:p>
                      <a:pPr marL="0" marR="0" algn="ctr" rtl="0" eaLnBrk="1" fontAlgn="t" latinLnBrk="0" hangingPunct="1">
                        <a:buNone/>
                      </a:pPr>
                      <a:r>
                        <a:rPr lang="en-US" sz="1400" kern="1200">
                          <a:solidFill>
                            <a:srgbClr val="FFFFFF"/>
                          </a:solidFill>
                          <a:effectLst/>
                          <a:latin typeface="Verdana"/>
                          <a:ea typeface="Verdana"/>
                        </a:rPr>
                        <a:t>7th Grade</a:t>
                      </a:r>
                      <a:endParaRPr lang="en-US" sz="1400">
                        <a:effectLst/>
                        <a:latin typeface="Verdana"/>
                        <a:ea typeface="Verdana"/>
                      </a:endParaRPr>
                    </a:p>
                  </a:txBody>
                  <a:tcPr marL="0" marR="0" marT="0" marB="0" anchor="ctr"/>
                </a:tc>
                <a:tc>
                  <a:txBody>
                    <a:bodyPr/>
                    <a:lstStyle/>
                    <a:p>
                      <a:pPr marL="0" marR="0" algn="ctr" rtl="0" eaLnBrk="1" fontAlgn="t" latinLnBrk="0" hangingPunct="1">
                        <a:buNone/>
                      </a:pPr>
                      <a:r>
                        <a:rPr lang="en-US" sz="1400" b="1" kern="1200">
                          <a:solidFill>
                            <a:srgbClr val="FFFFFF"/>
                          </a:solidFill>
                          <a:effectLst/>
                          <a:latin typeface="Verdana"/>
                          <a:ea typeface="Verdana"/>
                        </a:rPr>
                        <a:t>2021-2022</a:t>
                      </a:r>
                      <a:endParaRPr lang="en-US" sz="1400" b="1">
                        <a:effectLst/>
                        <a:latin typeface="Verdana"/>
                        <a:ea typeface="Verdana"/>
                      </a:endParaRPr>
                    </a:p>
                  </a:txBody>
                  <a:tcPr marL="0" marR="0" marT="0" marB="0" anchor="ctr">
                    <a:solidFill>
                      <a:schemeClr val="accent1"/>
                    </a:solidFill>
                  </a:tcPr>
                </a:tc>
                <a:tc>
                  <a:txBody>
                    <a:bodyPr/>
                    <a:lstStyle/>
                    <a:p>
                      <a:pPr marL="0" marR="0" algn="ctr" rtl="0" eaLnBrk="1" fontAlgn="t" latinLnBrk="0" hangingPunct="1">
                        <a:buNone/>
                      </a:pPr>
                      <a:r>
                        <a:rPr lang="en-US" sz="1400" b="1" kern="1200">
                          <a:solidFill>
                            <a:srgbClr val="FFFFFF"/>
                          </a:solidFill>
                          <a:effectLst/>
                          <a:latin typeface="Verdana"/>
                          <a:ea typeface="Verdana"/>
                        </a:rPr>
                        <a:t>2022-2023</a:t>
                      </a:r>
                      <a:endParaRPr lang="en-US" sz="1400" b="1">
                        <a:effectLst/>
                        <a:latin typeface="Verdana"/>
                        <a:ea typeface="Verdana"/>
                      </a:endParaRPr>
                    </a:p>
                  </a:txBody>
                  <a:tcPr marL="0" marR="0" marT="0" marB="0" anchor="ctr">
                    <a:solidFill>
                      <a:schemeClr val="accent1"/>
                    </a:solidFill>
                  </a:tcPr>
                </a:tc>
                <a:tc>
                  <a:txBody>
                    <a:bodyPr/>
                    <a:lstStyle/>
                    <a:p>
                      <a:pPr marL="0" marR="0" algn="ctr" rtl="0" eaLnBrk="1" fontAlgn="t" latinLnBrk="0" hangingPunct="1">
                        <a:buNone/>
                      </a:pPr>
                      <a:r>
                        <a:rPr lang="en-US" sz="1400" b="1" kern="1200">
                          <a:solidFill>
                            <a:srgbClr val="FFFFFF"/>
                          </a:solidFill>
                          <a:effectLst/>
                          <a:latin typeface="Verdana"/>
                          <a:ea typeface="Verdana"/>
                        </a:rPr>
                        <a:t>2023-2024</a:t>
                      </a:r>
                      <a:endParaRPr lang="en-US" sz="1400" b="1">
                        <a:effectLst/>
                        <a:latin typeface="Verdana"/>
                        <a:ea typeface="Verdana"/>
                      </a:endParaRPr>
                    </a:p>
                  </a:txBody>
                  <a:tcPr marL="0" marR="0" marT="0" marB="0" anchor="ctr">
                    <a:solidFill>
                      <a:schemeClr val="accent1"/>
                    </a:solidFill>
                  </a:tcPr>
                </a:tc>
                <a:tc>
                  <a:txBody>
                    <a:bodyPr/>
                    <a:lstStyle/>
                    <a:p>
                      <a:pPr marL="0" marR="0" algn="ctr" rtl="0" eaLnBrk="1" fontAlgn="t" latinLnBrk="0" hangingPunct="1">
                        <a:buNone/>
                      </a:pPr>
                      <a:r>
                        <a:rPr lang="en-US" sz="1400" b="1" kern="1200">
                          <a:solidFill>
                            <a:srgbClr val="FFFFFF"/>
                          </a:solidFill>
                          <a:effectLst/>
                          <a:latin typeface="Verdana"/>
                          <a:ea typeface="Verdana"/>
                        </a:rPr>
                        <a:t>2024-2025</a:t>
                      </a:r>
                      <a:endParaRPr lang="en-US" sz="1400" b="1">
                        <a:effectLst/>
                        <a:latin typeface="Verdana"/>
                        <a:ea typeface="Verdana"/>
                      </a:endParaRPr>
                    </a:p>
                  </a:txBody>
                  <a:tcPr marL="0" marR="0" marT="0" marB="0" anchor="ctr">
                    <a:solidFill>
                      <a:schemeClr val="accent1"/>
                    </a:solidFill>
                  </a:tcPr>
                </a:tc>
                <a:tc>
                  <a:txBody>
                    <a:bodyPr/>
                    <a:lstStyle/>
                    <a:p>
                      <a:pPr marL="0" marR="0" algn="ctr" rtl="0" eaLnBrk="1" fontAlgn="t" latinLnBrk="0" hangingPunct="1">
                        <a:buNone/>
                      </a:pPr>
                      <a:r>
                        <a:rPr lang="en-US" sz="1400" b="1" kern="1200">
                          <a:solidFill>
                            <a:srgbClr val="FFFFFF"/>
                          </a:solidFill>
                          <a:effectLst/>
                          <a:latin typeface="Verdana"/>
                          <a:ea typeface="Verdana"/>
                        </a:rPr>
                        <a:t>2025-2026</a:t>
                      </a:r>
                      <a:endParaRPr lang="en-US" sz="1400" b="1">
                        <a:effectLst/>
                        <a:latin typeface="Verdana"/>
                        <a:ea typeface="Verdana"/>
                      </a:endParaRPr>
                    </a:p>
                  </a:txBody>
                  <a:tcPr marL="0" marR="0" marT="0" marB="0" anchor="ctr">
                    <a:solidFill>
                      <a:schemeClr val="accent1"/>
                    </a:solidFill>
                  </a:tcPr>
                </a:tc>
                <a:extLst>
                  <a:ext uri="{0D108BD9-81ED-4DB2-BD59-A6C34878D82A}">
                    <a16:rowId xmlns:a16="http://schemas.microsoft.com/office/drawing/2014/main" val="1710471949"/>
                  </a:ext>
                </a:extLst>
              </a:tr>
              <a:tr h="260266">
                <a:tc>
                  <a:txBody>
                    <a:bodyPr/>
                    <a:lstStyle/>
                    <a:p>
                      <a:pPr marL="0" marR="0" algn="ctr" rtl="0" eaLnBrk="1" fontAlgn="t" latinLnBrk="0" hangingPunct="1">
                        <a:buNone/>
                      </a:pPr>
                      <a:r>
                        <a:rPr lang="en-US" sz="1400" kern="1200">
                          <a:solidFill>
                            <a:srgbClr val="FFFFFF"/>
                          </a:solidFill>
                          <a:effectLst/>
                          <a:latin typeface="Verdana"/>
                          <a:ea typeface="Verdana"/>
                        </a:rPr>
                        <a:t>Tdap</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92.18%</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93.24%</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93.48%</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93.41%</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93.33%</a:t>
                      </a:r>
                      <a:endParaRPr lang="en-US" sz="1400">
                        <a:effectLst/>
                        <a:latin typeface="Verdana"/>
                        <a:ea typeface="Verdana"/>
                      </a:endParaRPr>
                    </a:p>
                  </a:txBody>
                  <a:tcPr marL="0" marR="0" marT="0" marB="0" anchor="ctr"/>
                </a:tc>
                <a:extLst>
                  <a:ext uri="{0D108BD9-81ED-4DB2-BD59-A6C34878D82A}">
                    <a16:rowId xmlns:a16="http://schemas.microsoft.com/office/drawing/2014/main" val="2020270469"/>
                  </a:ext>
                </a:extLst>
              </a:tr>
              <a:tr h="260266">
                <a:tc>
                  <a:txBody>
                    <a:bodyPr/>
                    <a:lstStyle/>
                    <a:p>
                      <a:pPr marL="0" marR="0" algn="ctr" rtl="0" eaLnBrk="1" fontAlgn="t" latinLnBrk="0" hangingPunct="1">
                        <a:buNone/>
                      </a:pPr>
                      <a:r>
                        <a:rPr lang="en-US" sz="1400" kern="1200">
                          <a:solidFill>
                            <a:srgbClr val="FFFFFF"/>
                          </a:solidFill>
                          <a:effectLst/>
                          <a:latin typeface="Verdana"/>
                          <a:ea typeface="Verdana"/>
                        </a:rPr>
                        <a:t>Hepatitis A</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97.51%</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97.35%</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97.09%</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96.66%</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96.78%</a:t>
                      </a:r>
                      <a:endParaRPr lang="en-US" sz="1400">
                        <a:effectLst/>
                        <a:latin typeface="Verdana"/>
                        <a:ea typeface="Verdana"/>
                      </a:endParaRPr>
                    </a:p>
                  </a:txBody>
                  <a:tcPr marL="0" marR="0" marT="0" marB="0" anchor="ctr"/>
                </a:tc>
                <a:extLst>
                  <a:ext uri="{0D108BD9-81ED-4DB2-BD59-A6C34878D82A}">
                    <a16:rowId xmlns:a16="http://schemas.microsoft.com/office/drawing/2014/main" val="847520242"/>
                  </a:ext>
                </a:extLst>
              </a:tr>
              <a:tr h="260266">
                <a:tc>
                  <a:txBody>
                    <a:bodyPr/>
                    <a:lstStyle/>
                    <a:p>
                      <a:pPr marL="0" marR="0" algn="ctr" rtl="0" eaLnBrk="1" fontAlgn="t" latinLnBrk="0" hangingPunct="1">
                        <a:buNone/>
                      </a:pPr>
                      <a:r>
                        <a:rPr lang="en-US" sz="1400" kern="1200" dirty="0">
                          <a:solidFill>
                            <a:srgbClr val="FFFFFF"/>
                          </a:solidFill>
                          <a:effectLst/>
                          <a:latin typeface="Verdana"/>
                          <a:ea typeface="Verdana"/>
                        </a:rPr>
                        <a:t>Hepatitis B</a:t>
                      </a:r>
                      <a:endParaRPr lang="en-US" sz="1400" dirty="0">
                        <a:effectLst/>
                        <a:latin typeface="Verdana"/>
                        <a:ea typeface="Verdana"/>
                      </a:endParaRPr>
                    </a:p>
                  </a:txBody>
                  <a:tcPr marL="0" marR="0" marT="0" marB="0" anchor="ctr">
                    <a:lnB w="38100" cap="flat" cmpd="sng" algn="ctr">
                      <a:solidFill>
                        <a:srgbClr val="FFFF00"/>
                      </a:solidFill>
                      <a:prstDash val="solid"/>
                      <a:round/>
                      <a:headEnd type="none" w="med" len="med"/>
                      <a:tailEnd type="none" w="med" len="med"/>
                    </a:lnB>
                  </a:tcPr>
                </a:tc>
                <a:tc>
                  <a:txBody>
                    <a:bodyPr/>
                    <a:lstStyle/>
                    <a:p>
                      <a:pPr marL="0" algn="ctr" rtl="0" eaLnBrk="1" fontAlgn="b" latinLnBrk="0" hangingPunct="1">
                        <a:buNone/>
                      </a:pPr>
                      <a:r>
                        <a:rPr lang="en-US" sz="1400" kern="1200">
                          <a:solidFill>
                            <a:srgbClr val="000000"/>
                          </a:solidFill>
                          <a:effectLst/>
                          <a:latin typeface="Verdana"/>
                          <a:ea typeface="Verdana"/>
                        </a:rPr>
                        <a:t>97.86%</a:t>
                      </a:r>
                      <a:endParaRPr lang="en-US" sz="1400">
                        <a:effectLst/>
                        <a:latin typeface="Verdana"/>
                        <a:ea typeface="Verdana"/>
                      </a:endParaRPr>
                    </a:p>
                  </a:txBody>
                  <a:tcPr marL="0" marR="0" marT="0" marB="0" anchor="ctr">
                    <a:lnB w="38100" cap="flat" cmpd="sng" algn="ctr">
                      <a:solidFill>
                        <a:srgbClr val="FFFF00"/>
                      </a:solidFill>
                      <a:prstDash val="solid"/>
                      <a:round/>
                      <a:headEnd type="none" w="med" len="med"/>
                      <a:tailEnd type="none" w="med" len="med"/>
                    </a:lnB>
                  </a:tcPr>
                </a:tc>
                <a:tc>
                  <a:txBody>
                    <a:bodyPr/>
                    <a:lstStyle/>
                    <a:p>
                      <a:pPr marL="0" algn="ctr" rtl="0" eaLnBrk="1" fontAlgn="b" latinLnBrk="0" hangingPunct="1">
                        <a:buNone/>
                      </a:pPr>
                      <a:r>
                        <a:rPr lang="en-US" sz="1400" kern="1200">
                          <a:solidFill>
                            <a:srgbClr val="000000"/>
                          </a:solidFill>
                          <a:effectLst/>
                          <a:latin typeface="Verdana"/>
                          <a:ea typeface="Verdana"/>
                        </a:rPr>
                        <a:t>97.74%</a:t>
                      </a:r>
                      <a:endParaRPr lang="en-US" sz="1400">
                        <a:effectLst/>
                        <a:latin typeface="Verdana"/>
                        <a:ea typeface="Verdana"/>
                      </a:endParaRPr>
                    </a:p>
                  </a:txBody>
                  <a:tcPr marL="0" marR="0" marT="0" marB="0" anchor="ctr">
                    <a:lnB w="38100" cap="flat" cmpd="sng" algn="ctr">
                      <a:solidFill>
                        <a:srgbClr val="FFFF00"/>
                      </a:solidFill>
                      <a:prstDash val="solid"/>
                      <a:round/>
                      <a:headEnd type="none" w="med" len="med"/>
                      <a:tailEnd type="none" w="med" len="med"/>
                    </a:lnB>
                  </a:tcPr>
                </a:tc>
                <a:tc>
                  <a:txBody>
                    <a:bodyPr/>
                    <a:lstStyle/>
                    <a:p>
                      <a:pPr marL="0" algn="ctr" rtl="0" eaLnBrk="1" fontAlgn="b" latinLnBrk="0" hangingPunct="1">
                        <a:buNone/>
                      </a:pPr>
                      <a:r>
                        <a:rPr lang="en-US" sz="1400" kern="1200">
                          <a:solidFill>
                            <a:srgbClr val="000000"/>
                          </a:solidFill>
                          <a:effectLst/>
                          <a:latin typeface="Verdana"/>
                          <a:ea typeface="Verdana"/>
                        </a:rPr>
                        <a:t>97.49%</a:t>
                      </a:r>
                      <a:endParaRPr lang="en-US" sz="1400">
                        <a:effectLst/>
                        <a:latin typeface="Verdana"/>
                        <a:ea typeface="Verdana"/>
                      </a:endParaRPr>
                    </a:p>
                  </a:txBody>
                  <a:tcPr marL="0" marR="0" marT="0" marB="0" anchor="ctr">
                    <a:lnB w="38100" cap="flat" cmpd="sng" algn="ctr">
                      <a:solidFill>
                        <a:srgbClr val="FFFF00"/>
                      </a:solidFill>
                      <a:prstDash val="solid"/>
                      <a:round/>
                      <a:headEnd type="none" w="med" len="med"/>
                      <a:tailEnd type="none" w="med" len="med"/>
                    </a:lnB>
                  </a:tcPr>
                </a:tc>
                <a:tc>
                  <a:txBody>
                    <a:bodyPr/>
                    <a:lstStyle/>
                    <a:p>
                      <a:pPr marL="0" algn="ctr" rtl="0" eaLnBrk="1" fontAlgn="b" latinLnBrk="0" hangingPunct="1">
                        <a:buNone/>
                      </a:pPr>
                      <a:r>
                        <a:rPr lang="en-US" sz="1400" kern="1200">
                          <a:solidFill>
                            <a:srgbClr val="000000"/>
                          </a:solidFill>
                          <a:effectLst/>
                          <a:latin typeface="Verdana"/>
                          <a:ea typeface="Verdana"/>
                        </a:rPr>
                        <a:t>97.14%</a:t>
                      </a:r>
                      <a:endParaRPr lang="en-US" sz="1400">
                        <a:effectLst/>
                        <a:latin typeface="Verdana"/>
                        <a:ea typeface="Verdana"/>
                      </a:endParaRPr>
                    </a:p>
                  </a:txBody>
                  <a:tcPr marL="0" marR="0" marT="0" marB="0" anchor="ctr">
                    <a:lnB w="38100" cap="flat" cmpd="sng" algn="ctr">
                      <a:solidFill>
                        <a:srgbClr val="FFFF00"/>
                      </a:solidFill>
                      <a:prstDash val="solid"/>
                      <a:round/>
                      <a:headEnd type="none" w="med" len="med"/>
                      <a:tailEnd type="none" w="med" len="med"/>
                    </a:lnB>
                  </a:tcPr>
                </a:tc>
                <a:tc>
                  <a:txBody>
                    <a:bodyPr/>
                    <a:lstStyle/>
                    <a:p>
                      <a:pPr marL="0" algn="ctr" rtl="0" eaLnBrk="1" fontAlgn="b" latinLnBrk="0" hangingPunct="1">
                        <a:buNone/>
                      </a:pPr>
                      <a:r>
                        <a:rPr lang="en-US" sz="1400" kern="1200">
                          <a:solidFill>
                            <a:srgbClr val="000000"/>
                          </a:solidFill>
                          <a:effectLst/>
                          <a:latin typeface="Verdana"/>
                          <a:ea typeface="Verdana"/>
                        </a:rPr>
                        <a:t>97.16%</a:t>
                      </a:r>
                      <a:endParaRPr lang="en-US" sz="1400">
                        <a:effectLst/>
                        <a:latin typeface="Verdana"/>
                        <a:ea typeface="Verdana"/>
                      </a:endParaRPr>
                    </a:p>
                  </a:txBody>
                  <a:tcPr marL="0" marR="0" marT="0" marB="0" anchor="ctr">
                    <a:lnB w="38100" cap="flat" cmpd="sng" algn="ctr">
                      <a:solidFill>
                        <a:srgbClr val="FFFF00"/>
                      </a:solidFill>
                      <a:prstDash val="solid"/>
                      <a:round/>
                      <a:headEnd type="none" w="med" len="med"/>
                      <a:tailEnd type="none" w="med" len="med"/>
                    </a:lnB>
                  </a:tcPr>
                </a:tc>
                <a:extLst>
                  <a:ext uri="{0D108BD9-81ED-4DB2-BD59-A6C34878D82A}">
                    <a16:rowId xmlns:a16="http://schemas.microsoft.com/office/drawing/2014/main" val="4287016427"/>
                  </a:ext>
                </a:extLst>
              </a:tr>
              <a:tr h="260266">
                <a:tc>
                  <a:txBody>
                    <a:bodyPr/>
                    <a:lstStyle/>
                    <a:p>
                      <a:pPr marL="0" marR="0" algn="ctr" rtl="0" eaLnBrk="1" fontAlgn="t" latinLnBrk="0" hangingPunct="1">
                        <a:buNone/>
                      </a:pPr>
                      <a:r>
                        <a:rPr lang="en-US" sz="1400" kern="1200" dirty="0">
                          <a:solidFill>
                            <a:srgbClr val="FFFFFF"/>
                          </a:solidFill>
                          <a:effectLst/>
                          <a:latin typeface="Verdana"/>
                          <a:ea typeface="Verdana"/>
                        </a:rPr>
                        <a:t>MCV4</a:t>
                      </a:r>
                      <a:endParaRPr lang="en-US" sz="1400" dirty="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p>
                      <a:pPr marL="0" algn="ctr" rtl="0" eaLnBrk="1" fontAlgn="b" latinLnBrk="0" hangingPunct="1">
                        <a:buNone/>
                      </a:pPr>
                      <a:r>
                        <a:rPr lang="en-US" sz="1400" kern="1200">
                          <a:solidFill>
                            <a:srgbClr val="000000"/>
                          </a:solidFill>
                          <a:effectLst/>
                          <a:latin typeface="Verdana"/>
                          <a:ea typeface="Verdana"/>
                        </a:rPr>
                        <a:t>91.94%</a:t>
                      </a:r>
                      <a:endParaRPr lang="en-US" sz="140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p>
                      <a:pPr marL="0" algn="ctr" rtl="0" eaLnBrk="1" fontAlgn="b" latinLnBrk="0" hangingPunct="1">
                        <a:buNone/>
                      </a:pPr>
                      <a:r>
                        <a:rPr lang="en-US" sz="1400" kern="1200">
                          <a:solidFill>
                            <a:srgbClr val="000000"/>
                          </a:solidFill>
                          <a:effectLst/>
                          <a:latin typeface="Verdana"/>
                          <a:ea typeface="Verdana"/>
                        </a:rPr>
                        <a:t>92.92%</a:t>
                      </a:r>
                      <a:endParaRPr lang="en-US" sz="140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p>
                      <a:pPr marL="0" algn="ctr" rtl="0" eaLnBrk="1" fontAlgn="b" latinLnBrk="0" hangingPunct="1">
                        <a:buNone/>
                      </a:pPr>
                      <a:r>
                        <a:rPr lang="en-US" sz="1400" kern="1200">
                          <a:solidFill>
                            <a:srgbClr val="000000"/>
                          </a:solidFill>
                          <a:effectLst/>
                          <a:latin typeface="Verdana"/>
                          <a:ea typeface="Verdana"/>
                        </a:rPr>
                        <a:t>93.07%</a:t>
                      </a:r>
                      <a:endParaRPr lang="en-US" sz="140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p>
                      <a:pPr marL="0" algn="ctr" rtl="0" eaLnBrk="1" fontAlgn="b" latinLnBrk="0" hangingPunct="1">
                        <a:buNone/>
                      </a:pPr>
                      <a:r>
                        <a:rPr lang="en-US" sz="1400" kern="1200">
                          <a:solidFill>
                            <a:srgbClr val="000000"/>
                          </a:solidFill>
                          <a:effectLst/>
                          <a:latin typeface="Verdana"/>
                          <a:ea typeface="Verdana"/>
                        </a:rPr>
                        <a:t>93.03%</a:t>
                      </a:r>
                      <a:endParaRPr lang="en-US" sz="140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p>
                      <a:pPr marL="0" algn="ctr" rtl="0" eaLnBrk="1" fontAlgn="b" latinLnBrk="0" hangingPunct="1">
                        <a:buNone/>
                      </a:pPr>
                      <a:r>
                        <a:rPr lang="en-US" sz="1400" kern="1200">
                          <a:solidFill>
                            <a:srgbClr val="000000"/>
                          </a:solidFill>
                          <a:effectLst/>
                          <a:latin typeface="Verdana"/>
                          <a:ea typeface="Verdana"/>
                        </a:rPr>
                        <a:t>92.96%</a:t>
                      </a:r>
                      <a:endParaRPr lang="en-US" sz="140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extLst>
                  <a:ext uri="{0D108BD9-81ED-4DB2-BD59-A6C34878D82A}">
                    <a16:rowId xmlns:a16="http://schemas.microsoft.com/office/drawing/2014/main" val="2032331480"/>
                  </a:ext>
                </a:extLst>
              </a:tr>
              <a:tr h="260266">
                <a:tc>
                  <a:txBody>
                    <a:bodyPr/>
                    <a:lstStyle/>
                    <a:p>
                      <a:pPr marL="0" marR="0" algn="ctr" rtl="0" eaLnBrk="1" fontAlgn="t" latinLnBrk="0" hangingPunct="1">
                        <a:buNone/>
                      </a:pPr>
                      <a:r>
                        <a:rPr lang="en-US" sz="1400" kern="1200" dirty="0">
                          <a:solidFill>
                            <a:srgbClr val="FFFFFF"/>
                          </a:solidFill>
                          <a:effectLst/>
                          <a:latin typeface="Verdana"/>
                          <a:ea typeface="Verdana"/>
                        </a:rPr>
                        <a:t>MMR</a:t>
                      </a:r>
                      <a:endParaRPr lang="en-US" sz="1400" dirty="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tcPr>
                </a:tc>
                <a:tc>
                  <a:txBody>
                    <a:bodyPr/>
                    <a:lstStyle/>
                    <a:p>
                      <a:pPr marL="0" algn="ctr" rtl="0" eaLnBrk="1" fontAlgn="b" latinLnBrk="0" hangingPunct="1">
                        <a:buNone/>
                      </a:pPr>
                      <a:r>
                        <a:rPr lang="en-US" sz="1400" kern="1200">
                          <a:solidFill>
                            <a:srgbClr val="000000"/>
                          </a:solidFill>
                          <a:effectLst/>
                          <a:latin typeface="Verdana"/>
                          <a:ea typeface="Verdana"/>
                        </a:rPr>
                        <a:t>98.02%</a:t>
                      </a:r>
                      <a:endParaRPr lang="en-US" sz="140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tcPr>
                </a:tc>
                <a:tc>
                  <a:txBody>
                    <a:bodyPr/>
                    <a:lstStyle/>
                    <a:p>
                      <a:pPr marL="0" algn="ctr" rtl="0" eaLnBrk="1" fontAlgn="b" latinLnBrk="0" hangingPunct="1">
                        <a:buNone/>
                      </a:pPr>
                      <a:r>
                        <a:rPr lang="en-US" sz="1400" kern="1200">
                          <a:solidFill>
                            <a:srgbClr val="000000"/>
                          </a:solidFill>
                          <a:effectLst/>
                          <a:latin typeface="Verdana"/>
                          <a:ea typeface="Verdana"/>
                        </a:rPr>
                        <a:t>97.87%</a:t>
                      </a:r>
                      <a:endParaRPr lang="en-US" sz="140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tcPr>
                </a:tc>
                <a:tc>
                  <a:txBody>
                    <a:bodyPr/>
                    <a:lstStyle/>
                    <a:p>
                      <a:pPr marL="0" algn="ctr" rtl="0" eaLnBrk="1" fontAlgn="b" latinLnBrk="0" hangingPunct="1">
                        <a:buNone/>
                      </a:pPr>
                      <a:r>
                        <a:rPr lang="en-US" sz="1400" kern="1200">
                          <a:solidFill>
                            <a:srgbClr val="000000"/>
                          </a:solidFill>
                          <a:effectLst/>
                          <a:latin typeface="Verdana"/>
                          <a:ea typeface="Verdana"/>
                        </a:rPr>
                        <a:t>97.66%</a:t>
                      </a:r>
                      <a:endParaRPr lang="en-US" sz="140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tcPr>
                </a:tc>
                <a:tc>
                  <a:txBody>
                    <a:bodyPr/>
                    <a:lstStyle/>
                    <a:p>
                      <a:pPr marL="0" algn="ctr" rtl="0" eaLnBrk="1" fontAlgn="b" latinLnBrk="0" hangingPunct="1">
                        <a:buNone/>
                      </a:pPr>
                      <a:r>
                        <a:rPr lang="en-US" sz="1400" kern="1200">
                          <a:solidFill>
                            <a:srgbClr val="000000"/>
                          </a:solidFill>
                          <a:effectLst/>
                          <a:latin typeface="Verdana"/>
                          <a:ea typeface="Verdana"/>
                        </a:rPr>
                        <a:t>97.25%</a:t>
                      </a:r>
                      <a:endParaRPr lang="en-US" sz="140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tcPr>
                </a:tc>
                <a:tc>
                  <a:txBody>
                    <a:bodyPr/>
                    <a:lstStyle/>
                    <a:p>
                      <a:pPr marL="0" algn="ctr" rtl="0" eaLnBrk="1" fontAlgn="b" latinLnBrk="0" hangingPunct="1">
                        <a:buNone/>
                      </a:pPr>
                      <a:r>
                        <a:rPr lang="en-US" sz="1400" kern="1200">
                          <a:solidFill>
                            <a:srgbClr val="000000"/>
                          </a:solidFill>
                          <a:effectLst/>
                          <a:latin typeface="Verdana"/>
                          <a:ea typeface="Verdana"/>
                        </a:rPr>
                        <a:t>97.13%</a:t>
                      </a:r>
                      <a:endParaRPr lang="en-US" sz="1400">
                        <a:effectLst/>
                        <a:latin typeface="Verdana"/>
                        <a:ea typeface="Verdana"/>
                      </a:endParaRPr>
                    </a:p>
                  </a:txBody>
                  <a:tcPr marL="0" marR="0" marT="0" marB="0" anchor="ctr">
                    <a:lnT w="38100" cap="flat" cmpd="sng" algn="ctr">
                      <a:solidFill>
                        <a:srgbClr val="FFFF00"/>
                      </a:solidFill>
                      <a:prstDash val="solid"/>
                      <a:round/>
                      <a:headEnd type="none" w="med" len="med"/>
                      <a:tailEnd type="none" w="med" len="med"/>
                    </a:lnT>
                  </a:tcPr>
                </a:tc>
                <a:extLst>
                  <a:ext uri="{0D108BD9-81ED-4DB2-BD59-A6C34878D82A}">
                    <a16:rowId xmlns:a16="http://schemas.microsoft.com/office/drawing/2014/main" val="3028227172"/>
                  </a:ext>
                </a:extLst>
              </a:tr>
              <a:tr h="260266">
                <a:tc>
                  <a:txBody>
                    <a:bodyPr/>
                    <a:lstStyle/>
                    <a:p>
                      <a:pPr marL="0" marR="0" algn="ctr" rtl="0" eaLnBrk="1" fontAlgn="t" latinLnBrk="0" hangingPunct="1">
                        <a:buNone/>
                      </a:pPr>
                      <a:r>
                        <a:rPr lang="en-US" sz="1400" kern="1200">
                          <a:solidFill>
                            <a:srgbClr val="FFFFFF"/>
                          </a:solidFill>
                          <a:effectLst/>
                          <a:latin typeface="Verdana"/>
                          <a:ea typeface="Verdana"/>
                        </a:rPr>
                        <a:t>Polio</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97.70%</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97.58%</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97.33%</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96.94%</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96.98%</a:t>
                      </a:r>
                      <a:endParaRPr lang="en-US" sz="1400">
                        <a:effectLst/>
                        <a:latin typeface="Verdana"/>
                        <a:ea typeface="Verdana"/>
                      </a:endParaRPr>
                    </a:p>
                  </a:txBody>
                  <a:tcPr marL="0" marR="0" marT="0" marB="0" anchor="ctr"/>
                </a:tc>
                <a:extLst>
                  <a:ext uri="{0D108BD9-81ED-4DB2-BD59-A6C34878D82A}">
                    <a16:rowId xmlns:a16="http://schemas.microsoft.com/office/drawing/2014/main" val="1495717874"/>
                  </a:ext>
                </a:extLst>
              </a:tr>
              <a:tr h="260266">
                <a:tc>
                  <a:txBody>
                    <a:bodyPr/>
                    <a:lstStyle/>
                    <a:p>
                      <a:pPr marL="0" marR="0" algn="ctr" rtl="0" eaLnBrk="1" fontAlgn="t" latinLnBrk="0" hangingPunct="1">
                        <a:buNone/>
                      </a:pPr>
                      <a:r>
                        <a:rPr lang="en-US" sz="1400" kern="1200">
                          <a:solidFill>
                            <a:srgbClr val="FFFFFF"/>
                          </a:solidFill>
                          <a:effectLst/>
                          <a:latin typeface="Verdana"/>
                          <a:ea typeface="Verdana"/>
                        </a:rPr>
                        <a:t>Varicella</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97.58%</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96.50%</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97.17%</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a:solidFill>
                            <a:srgbClr val="000000"/>
                          </a:solidFill>
                          <a:effectLst/>
                          <a:latin typeface="Verdana"/>
                          <a:ea typeface="Verdana"/>
                        </a:rPr>
                        <a:t>96.73%</a:t>
                      </a:r>
                      <a:endParaRPr lang="en-US" sz="1400">
                        <a:effectLst/>
                        <a:latin typeface="Verdana"/>
                        <a:ea typeface="Verdana"/>
                      </a:endParaRPr>
                    </a:p>
                  </a:txBody>
                  <a:tcPr marL="0" marR="0" marT="0" marB="0" anchor="ctr"/>
                </a:tc>
                <a:tc>
                  <a:txBody>
                    <a:bodyPr/>
                    <a:lstStyle/>
                    <a:p>
                      <a:pPr marL="0" algn="ctr" rtl="0" eaLnBrk="1" fontAlgn="b" latinLnBrk="0" hangingPunct="1">
                        <a:buNone/>
                      </a:pPr>
                      <a:r>
                        <a:rPr lang="en-US" sz="1400" kern="1200" dirty="0">
                          <a:solidFill>
                            <a:srgbClr val="000000"/>
                          </a:solidFill>
                          <a:effectLst/>
                          <a:latin typeface="Verdana"/>
                          <a:ea typeface="Verdana"/>
                        </a:rPr>
                        <a:t>96.75%</a:t>
                      </a:r>
                      <a:endParaRPr lang="en-US" sz="1400" dirty="0">
                        <a:effectLst/>
                        <a:latin typeface="Verdana"/>
                        <a:ea typeface="Verdana"/>
                      </a:endParaRPr>
                    </a:p>
                  </a:txBody>
                  <a:tcPr marL="0" marR="0" marT="0" marB="0" anchor="ctr"/>
                </a:tc>
                <a:extLst>
                  <a:ext uri="{0D108BD9-81ED-4DB2-BD59-A6C34878D82A}">
                    <a16:rowId xmlns:a16="http://schemas.microsoft.com/office/drawing/2014/main" val="485948060"/>
                  </a:ext>
                </a:extLst>
              </a:tr>
            </a:tbl>
          </a:graphicData>
        </a:graphic>
      </p:graphicFrame>
    </p:spTree>
    <p:extLst>
      <p:ext uri="{BB962C8B-B14F-4D97-AF65-F5344CB8AC3E}">
        <p14:creationId xmlns:p14="http://schemas.microsoft.com/office/powerpoint/2010/main" val="1512114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5D722-D575-352D-46B8-A819C6AE6F88}"/>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F19BBCF5-2C1C-9793-38B6-579B65943BE6}"/>
              </a:ext>
            </a:extLst>
          </p:cNvPr>
          <p:cNvSpPr>
            <a:spLocks noGrp="1"/>
          </p:cNvSpPr>
          <p:nvPr>
            <p:ph type="title"/>
          </p:nvPr>
        </p:nvSpPr>
        <p:spPr>
          <a:xfrm>
            <a:off x="137921" y="473721"/>
            <a:ext cx="9055239" cy="1245351"/>
          </a:xfrm>
        </p:spPr>
        <p:txBody>
          <a:bodyPr anchor="ctr">
            <a:normAutofit fontScale="90000"/>
          </a:bodyPr>
          <a:lstStyle/>
          <a:p>
            <a:r>
              <a:rPr lang="en-US" sz="3200" dirty="0">
                <a:latin typeface="Rockwell" panose="02060603020205020403" pitchFamily="18" charset="0"/>
              </a:rPr>
              <a:t>Annual Report of Immunization Status 2025-2026</a:t>
            </a:r>
            <a:br>
              <a:rPr lang="en-US" sz="3200" dirty="0">
                <a:latin typeface="Rockwell" panose="02060603020205020403" pitchFamily="18" charset="0"/>
              </a:rPr>
            </a:br>
            <a:endParaRPr lang="en-US" sz="3200" dirty="0">
              <a:latin typeface="Rockwell" panose="02060603020205020403" pitchFamily="18" charset="0"/>
            </a:endParaRPr>
          </a:p>
        </p:txBody>
      </p:sp>
      <p:graphicFrame>
        <p:nvGraphicFramePr>
          <p:cNvPr id="4" name="Table 3">
            <a:extLst>
              <a:ext uri="{FF2B5EF4-FFF2-40B4-BE49-F238E27FC236}">
                <a16:creationId xmlns:a16="http://schemas.microsoft.com/office/drawing/2014/main" id="{AC96CF14-FEA7-8033-FBB0-7E00E9765CD8}"/>
              </a:ext>
            </a:extLst>
          </p:cNvPr>
          <p:cNvGraphicFramePr>
            <a:graphicFrameLocks noGrp="1"/>
          </p:cNvGraphicFramePr>
          <p:nvPr>
            <p:extLst>
              <p:ext uri="{D42A27DB-BD31-4B8C-83A1-F6EECF244321}">
                <p14:modId xmlns:p14="http://schemas.microsoft.com/office/powerpoint/2010/main" val="2618331431"/>
              </p:ext>
            </p:extLst>
          </p:nvPr>
        </p:nvGraphicFramePr>
        <p:xfrm>
          <a:off x="736724" y="1579682"/>
          <a:ext cx="10725913" cy="4682395"/>
        </p:xfrm>
        <a:graphic>
          <a:graphicData uri="http://schemas.openxmlformats.org/drawingml/2006/table">
            <a:tbl>
              <a:tblPr firstRow="1" firstCol="1" bandRow="1">
                <a:tableStyleId>{5C22544A-7EE6-4342-B048-85BDC9FD1C3A}</a:tableStyleId>
              </a:tblPr>
              <a:tblGrid>
                <a:gridCol w="1988602">
                  <a:extLst>
                    <a:ext uri="{9D8B030D-6E8A-4147-A177-3AD203B41FA5}">
                      <a16:colId xmlns:a16="http://schemas.microsoft.com/office/drawing/2014/main" val="332447088"/>
                    </a:ext>
                  </a:extLst>
                </a:gridCol>
                <a:gridCol w="1699351">
                  <a:extLst>
                    <a:ext uri="{9D8B030D-6E8A-4147-A177-3AD203B41FA5}">
                      <a16:colId xmlns:a16="http://schemas.microsoft.com/office/drawing/2014/main" val="3448048289"/>
                    </a:ext>
                  </a:extLst>
                </a:gridCol>
                <a:gridCol w="1904237">
                  <a:extLst>
                    <a:ext uri="{9D8B030D-6E8A-4147-A177-3AD203B41FA5}">
                      <a16:colId xmlns:a16="http://schemas.microsoft.com/office/drawing/2014/main" val="1144762197"/>
                    </a:ext>
                  </a:extLst>
                </a:gridCol>
                <a:gridCol w="1699351">
                  <a:extLst>
                    <a:ext uri="{9D8B030D-6E8A-4147-A177-3AD203B41FA5}">
                      <a16:colId xmlns:a16="http://schemas.microsoft.com/office/drawing/2014/main" val="591290713"/>
                    </a:ext>
                  </a:extLst>
                </a:gridCol>
                <a:gridCol w="1699351">
                  <a:extLst>
                    <a:ext uri="{9D8B030D-6E8A-4147-A177-3AD203B41FA5}">
                      <a16:colId xmlns:a16="http://schemas.microsoft.com/office/drawing/2014/main" val="3813399060"/>
                    </a:ext>
                  </a:extLst>
                </a:gridCol>
                <a:gridCol w="1735021">
                  <a:extLst>
                    <a:ext uri="{9D8B030D-6E8A-4147-A177-3AD203B41FA5}">
                      <a16:colId xmlns:a16="http://schemas.microsoft.com/office/drawing/2014/main" val="1298351165"/>
                    </a:ext>
                  </a:extLst>
                </a:gridCol>
              </a:tblGrid>
              <a:tr h="527735">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marL="0" marR="0" algn="ctr" fontAlgn="t">
                        <a:spcBef>
                          <a:spcPts val="0"/>
                        </a:spcBef>
                        <a:spcAft>
                          <a:spcPts val="0"/>
                        </a:spcAft>
                      </a:pPr>
                      <a:r>
                        <a:rPr lang="en-US" sz="1400">
                          <a:effectLst/>
                        </a:rPr>
                        <a:t>Kindergarten</a:t>
                      </a:r>
                      <a:endParaRPr lang="en-US" sz="900">
                        <a:effectLst/>
                      </a:endParaRPr>
                    </a:p>
                  </a:txBody>
                  <a:tcPr marL="7393" marR="7393" marT="7393" marB="0"/>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marL="0" marR="0" algn="ctr" fontAlgn="t">
                        <a:spcBef>
                          <a:spcPts val="0"/>
                        </a:spcBef>
                        <a:spcAft>
                          <a:spcPts val="0"/>
                        </a:spcAft>
                      </a:pPr>
                      <a:r>
                        <a:rPr lang="en-US" sz="1400">
                          <a:effectLst/>
                        </a:rPr>
                        <a:t>Fully Vaccinated</a:t>
                      </a:r>
                      <a:endParaRPr lang="en-US" sz="900">
                        <a:effectLst/>
                      </a:endParaRPr>
                    </a:p>
                  </a:txBody>
                  <a:tcPr marL="7393" marR="7393" marT="7393" marB="0"/>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marL="0" marR="0" algn="ctr" fontAlgn="t">
                        <a:spcBef>
                          <a:spcPts val="0"/>
                        </a:spcBef>
                        <a:spcAft>
                          <a:spcPts val="0"/>
                        </a:spcAft>
                      </a:pPr>
                      <a:r>
                        <a:rPr lang="en-US" sz="1400">
                          <a:effectLst/>
                        </a:rPr>
                        <a:t>Conscientious Exemption</a:t>
                      </a:r>
                      <a:endParaRPr lang="en-US" sz="900">
                        <a:effectLst/>
                      </a:endParaRPr>
                    </a:p>
                  </a:txBody>
                  <a:tcPr marL="7393" marR="7393" marT="7393" marB="0"/>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marL="0" marR="0" algn="ctr" fontAlgn="t">
                        <a:spcBef>
                          <a:spcPts val="0"/>
                        </a:spcBef>
                        <a:spcAft>
                          <a:spcPts val="0"/>
                        </a:spcAft>
                      </a:pPr>
                      <a:r>
                        <a:rPr lang="en-US" sz="1400">
                          <a:effectLst/>
                        </a:rPr>
                        <a:t>Medical Exemption</a:t>
                      </a:r>
                      <a:endParaRPr lang="en-US" sz="900">
                        <a:effectLst/>
                      </a:endParaRPr>
                    </a:p>
                  </a:txBody>
                  <a:tcPr marL="7393" marR="7393" marT="7393" marB="0"/>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marL="0" marR="0" algn="ctr" fontAlgn="t">
                        <a:spcBef>
                          <a:spcPts val="0"/>
                        </a:spcBef>
                        <a:spcAft>
                          <a:spcPts val="0"/>
                        </a:spcAft>
                      </a:pPr>
                      <a:r>
                        <a:rPr lang="en-US" sz="1400">
                          <a:effectLst/>
                        </a:rPr>
                        <a:t>Provisional Enrollment</a:t>
                      </a:r>
                      <a:endParaRPr lang="en-US" sz="900">
                        <a:effectLst/>
                      </a:endParaRPr>
                    </a:p>
                  </a:txBody>
                  <a:tcPr marL="7393" marR="7393" marT="7393" marB="0"/>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marL="0" marR="0" algn="ctr" fontAlgn="t">
                        <a:spcBef>
                          <a:spcPts val="0"/>
                        </a:spcBef>
                        <a:spcAft>
                          <a:spcPts val="0"/>
                        </a:spcAft>
                      </a:pPr>
                      <a:r>
                        <a:rPr lang="en-US" sz="1400">
                          <a:effectLst/>
                        </a:rPr>
                        <a:t>Delinquent</a:t>
                      </a:r>
                      <a:endParaRPr lang="en-US" sz="900">
                        <a:effectLst/>
                      </a:endParaRPr>
                    </a:p>
                  </a:txBody>
                  <a:tcPr marL="7393" marR="7393" marT="7393" marB="0"/>
                </a:tc>
                <a:extLst>
                  <a:ext uri="{0D108BD9-81ED-4DB2-BD59-A6C34878D82A}">
                    <a16:rowId xmlns:a16="http://schemas.microsoft.com/office/drawing/2014/main" val="1118893655"/>
                  </a:ext>
                </a:extLst>
              </a:tr>
              <a:tr h="268330">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marL="0" marR="0" algn="ctr" fontAlgn="t">
                        <a:spcBef>
                          <a:spcPts val="0"/>
                        </a:spcBef>
                        <a:spcAft>
                          <a:spcPts val="0"/>
                        </a:spcAft>
                      </a:pPr>
                      <a:r>
                        <a:rPr lang="en-US" sz="1400">
                          <a:effectLst/>
                        </a:rPr>
                        <a:t>DTaP</a:t>
                      </a:r>
                      <a:endParaRPr lang="en-US" sz="900">
                        <a:effectLst/>
                      </a:endParaRPr>
                    </a:p>
                  </a:txBody>
                  <a:tcPr marL="7393" marR="7393" marT="7393" marB="0"/>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92.87%</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dirty="0">
                          <a:solidFill>
                            <a:srgbClr val="000000"/>
                          </a:solidFill>
                          <a:effectLst/>
                        </a:rPr>
                        <a:t>4.61%</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0.09%</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0.58%</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1.85%</a:t>
                      </a:r>
                    </a:p>
                  </a:txBody>
                  <a:tcPr marL="6350" marR="6350" marT="6350" marB="0" anchor="b"/>
                </a:tc>
                <a:extLst>
                  <a:ext uri="{0D108BD9-81ED-4DB2-BD59-A6C34878D82A}">
                    <a16:rowId xmlns:a16="http://schemas.microsoft.com/office/drawing/2014/main" val="459615883"/>
                  </a:ext>
                </a:extLst>
              </a:tr>
              <a:tr h="268330">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marL="0" marR="0" algn="ctr" fontAlgn="t">
                        <a:spcBef>
                          <a:spcPts val="0"/>
                        </a:spcBef>
                        <a:spcAft>
                          <a:spcPts val="0"/>
                        </a:spcAft>
                      </a:pPr>
                      <a:r>
                        <a:rPr lang="en-US" sz="1400">
                          <a:effectLst/>
                        </a:rPr>
                        <a:t>Hepatitis A</a:t>
                      </a:r>
                      <a:endParaRPr lang="en-US" sz="900">
                        <a:effectLst/>
                      </a:endParaRPr>
                    </a:p>
                  </a:txBody>
                  <a:tcPr marL="7393" marR="7393" marT="7393" marB="0"/>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dirty="0">
                          <a:solidFill>
                            <a:srgbClr val="000000"/>
                          </a:solidFill>
                          <a:effectLst/>
                        </a:rPr>
                        <a:t>93.72%</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4.21%</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0.07%</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0.67%</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1.33%</a:t>
                      </a:r>
                    </a:p>
                  </a:txBody>
                  <a:tcPr marL="6350" marR="6350" marT="6350" marB="0" anchor="b"/>
                </a:tc>
                <a:extLst>
                  <a:ext uri="{0D108BD9-81ED-4DB2-BD59-A6C34878D82A}">
                    <a16:rowId xmlns:a16="http://schemas.microsoft.com/office/drawing/2014/main" val="2363802438"/>
                  </a:ext>
                </a:extLst>
              </a:tr>
              <a:tr h="268330">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marL="0" marR="0" algn="ctr" fontAlgn="t">
                        <a:spcBef>
                          <a:spcPts val="0"/>
                        </a:spcBef>
                        <a:spcAft>
                          <a:spcPts val="0"/>
                        </a:spcAft>
                      </a:pPr>
                      <a:r>
                        <a:rPr lang="en-US" sz="1400" dirty="0">
                          <a:effectLst/>
                        </a:rPr>
                        <a:t>Hepatitis B</a:t>
                      </a:r>
                      <a:endParaRPr lang="en-US" sz="900" dirty="0">
                        <a:effectLst/>
                      </a:endParaRPr>
                    </a:p>
                  </a:txBody>
                  <a:tcPr marL="7393" marR="7393" marT="7393" marB="0">
                    <a:lnB w="38100" cap="flat" cmpd="sng" algn="ctr">
                      <a:solidFill>
                        <a:srgbClr val="FFFF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94.67%</a:t>
                      </a:r>
                    </a:p>
                  </a:txBody>
                  <a:tcPr marL="6350" marR="6350" marT="6350" marB="0" anchor="b">
                    <a:lnB w="38100" cap="flat" cmpd="sng" algn="ctr">
                      <a:solidFill>
                        <a:srgbClr val="FFFF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4.02%</a:t>
                      </a:r>
                    </a:p>
                  </a:txBody>
                  <a:tcPr marL="6350" marR="6350" marT="6350" marB="0" anchor="b">
                    <a:lnB w="38100" cap="flat" cmpd="sng" algn="ctr">
                      <a:solidFill>
                        <a:srgbClr val="FFFF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0.06%</a:t>
                      </a:r>
                    </a:p>
                  </a:txBody>
                  <a:tcPr marL="6350" marR="6350" marT="6350" marB="0" anchor="b">
                    <a:lnB w="38100" cap="flat" cmpd="sng" algn="ctr">
                      <a:solidFill>
                        <a:srgbClr val="FFFF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0.20%</a:t>
                      </a:r>
                    </a:p>
                  </a:txBody>
                  <a:tcPr marL="6350" marR="6350" marT="6350" marB="0" anchor="b">
                    <a:lnB w="38100" cap="flat" cmpd="sng" algn="ctr">
                      <a:solidFill>
                        <a:srgbClr val="FFFF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1.05%</a:t>
                      </a:r>
                    </a:p>
                  </a:txBody>
                  <a:tcPr marL="6350" marR="6350" marT="6350" marB="0" anchor="b">
                    <a:lnB w="38100" cap="flat" cmpd="sng" algn="ctr">
                      <a:solidFill>
                        <a:srgbClr val="FFFF00"/>
                      </a:solidFill>
                      <a:prstDash val="solid"/>
                      <a:round/>
                      <a:headEnd type="none" w="med" len="med"/>
                      <a:tailEnd type="none" w="med" len="med"/>
                    </a:lnB>
                  </a:tcPr>
                </a:tc>
                <a:extLst>
                  <a:ext uri="{0D108BD9-81ED-4DB2-BD59-A6C34878D82A}">
                    <a16:rowId xmlns:a16="http://schemas.microsoft.com/office/drawing/2014/main" val="2353463322"/>
                  </a:ext>
                </a:extLst>
              </a:tr>
              <a:tr h="268330">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marL="0" marR="0" algn="ctr" fontAlgn="t">
                        <a:spcBef>
                          <a:spcPts val="0"/>
                        </a:spcBef>
                        <a:spcAft>
                          <a:spcPts val="0"/>
                        </a:spcAft>
                      </a:pPr>
                      <a:r>
                        <a:rPr lang="en-US" sz="1400" dirty="0">
                          <a:effectLst/>
                        </a:rPr>
                        <a:t>MMR</a:t>
                      </a:r>
                      <a:endParaRPr lang="en-US" sz="900" dirty="0">
                        <a:effectLst/>
                      </a:endParaRPr>
                    </a:p>
                  </a:txBody>
                  <a:tcPr marL="7393" marR="7393" marT="7393" marB="0">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93.30%</a:t>
                      </a:r>
                    </a:p>
                  </a:txBody>
                  <a:tcPr marL="6350" marR="6350" marT="6350" marB="0" anchor="b">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4.63%</a:t>
                      </a:r>
                    </a:p>
                  </a:txBody>
                  <a:tcPr marL="6350" marR="6350" marT="6350" marB="0" anchor="b">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0.12%</a:t>
                      </a:r>
                    </a:p>
                  </a:txBody>
                  <a:tcPr marL="6350" marR="6350" marT="6350" marB="0" anchor="b">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0.18%</a:t>
                      </a:r>
                    </a:p>
                  </a:txBody>
                  <a:tcPr marL="6350" marR="6350" marT="6350" marB="0" anchor="b">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1.77%</a:t>
                      </a:r>
                    </a:p>
                  </a:txBody>
                  <a:tcPr marL="6350" marR="6350" marT="6350" marB="0" anchor="b">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extLst>
                  <a:ext uri="{0D108BD9-81ED-4DB2-BD59-A6C34878D82A}">
                    <a16:rowId xmlns:a16="http://schemas.microsoft.com/office/drawing/2014/main" val="1198389362"/>
                  </a:ext>
                </a:extLst>
              </a:tr>
              <a:tr h="268330">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marL="0" marR="0" algn="ctr" fontAlgn="t">
                        <a:spcBef>
                          <a:spcPts val="0"/>
                        </a:spcBef>
                        <a:spcAft>
                          <a:spcPts val="0"/>
                        </a:spcAft>
                      </a:pPr>
                      <a:r>
                        <a:rPr lang="en-US" sz="1400">
                          <a:effectLst/>
                        </a:rPr>
                        <a:t>Polio</a:t>
                      </a:r>
                      <a:endParaRPr lang="en-US" sz="900">
                        <a:effectLst/>
                      </a:endParaRPr>
                    </a:p>
                  </a:txBody>
                  <a:tcPr marL="7393" marR="7393" marT="7393" marB="0">
                    <a:lnT w="38100" cap="flat" cmpd="sng" algn="ctr">
                      <a:solidFill>
                        <a:srgbClr val="FFFF00"/>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93.21%</a:t>
                      </a:r>
                    </a:p>
                  </a:txBody>
                  <a:tcPr marL="6350" marR="6350" marT="6350" marB="0" anchor="b">
                    <a:lnT w="38100" cap="flat" cmpd="sng" algn="ctr">
                      <a:solidFill>
                        <a:srgbClr val="FFFF00"/>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4.59%</a:t>
                      </a:r>
                    </a:p>
                  </a:txBody>
                  <a:tcPr marL="6350" marR="6350" marT="6350" marB="0" anchor="b">
                    <a:lnT w="38100" cap="flat" cmpd="sng" algn="ctr">
                      <a:solidFill>
                        <a:srgbClr val="FFFF00"/>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0.09%</a:t>
                      </a:r>
                    </a:p>
                  </a:txBody>
                  <a:tcPr marL="6350" marR="6350" marT="6350" marB="0" anchor="b">
                    <a:lnT w="38100" cap="flat" cmpd="sng" algn="ctr">
                      <a:solidFill>
                        <a:srgbClr val="FFFF00"/>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0.35%</a:t>
                      </a:r>
                    </a:p>
                  </a:txBody>
                  <a:tcPr marL="6350" marR="6350" marT="6350" marB="0" anchor="b">
                    <a:lnT w="38100" cap="flat" cmpd="sng" algn="ctr">
                      <a:solidFill>
                        <a:srgbClr val="FFFF00"/>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1.76%</a:t>
                      </a:r>
                    </a:p>
                  </a:txBody>
                  <a:tcPr marL="6350" marR="6350" marT="6350" marB="0" anchor="b">
                    <a:lnT w="38100" cap="flat" cmpd="sng" algn="ctr">
                      <a:solidFill>
                        <a:srgbClr val="FFFF00"/>
                      </a:solidFill>
                      <a:prstDash val="solid"/>
                      <a:round/>
                      <a:headEnd type="none" w="med" len="med"/>
                      <a:tailEnd type="none" w="med" len="med"/>
                    </a:lnT>
                  </a:tcPr>
                </a:tc>
                <a:extLst>
                  <a:ext uri="{0D108BD9-81ED-4DB2-BD59-A6C34878D82A}">
                    <a16:rowId xmlns:a16="http://schemas.microsoft.com/office/drawing/2014/main" val="1596085224"/>
                  </a:ext>
                </a:extLst>
              </a:tr>
              <a:tr h="264160">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marL="0" marR="0" algn="ctr" fontAlgn="t">
                        <a:spcBef>
                          <a:spcPts val="0"/>
                        </a:spcBef>
                        <a:spcAft>
                          <a:spcPts val="0"/>
                        </a:spcAft>
                      </a:pPr>
                      <a:r>
                        <a:rPr lang="en-US" sz="1400">
                          <a:effectLst/>
                        </a:rPr>
                        <a:t>Varicella</a:t>
                      </a:r>
                      <a:endParaRPr lang="en-US" sz="900">
                        <a:effectLst/>
                      </a:endParaRPr>
                    </a:p>
                  </a:txBody>
                  <a:tcPr marL="7393" marR="7393" marT="7393" marB="0"/>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92.98%</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4.63%</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0.13%</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0.34%</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1.93%</a:t>
                      </a:r>
                    </a:p>
                  </a:txBody>
                  <a:tcPr marL="6350" marR="6350" marT="6350" marB="0" anchor="b"/>
                </a:tc>
                <a:extLst>
                  <a:ext uri="{0D108BD9-81ED-4DB2-BD59-A6C34878D82A}">
                    <a16:rowId xmlns:a16="http://schemas.microsoft.com/office/drawing/2014/main" val="3916738899"/>
                  </a:ext>
                </a:extLst>
              </a:tr>
              <a:tr h="123195">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marL="0" marR="0" algn="ctr" fontAlgn="t">
                        <a:spcBef>
                          <a:spcPts val="0"/>
                        </a:spcBef>
                        <a:spcAft>
                          <a:spcPts val="0"/>
                        </a:spcAft>
                      </a:pPr>
                      <a:endParaRPr lang="en-US" sz="900">
                        <a:effectLst/>
                      </a:endParaRPr>
                    </a:p>
                  </a:txBody>
                  <a:tcPr marL="7393" marR="7393" marT="7393" marB="0">
                    <a:solidFill>
                      <a:schemeClr val="bg1">
                        <a:lumMod val="85000"/>
                      </a:scheme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algn="ctr" fontAlgn="t">
                        <a:spcBef>
                          <a:spcPts val="0"/>
                        </a:spcBef>
                        <a:spcAft>
                          <a:spcPts val="0"/>
                        </a:spcAft>
                      </a:pPr>
                      <a:endParaRPr lang="en-US" sz="900">
                        <a:effectLst/>
                      </a:endParaRPr>
                    </a:p>
                  </a:txBody>
                  <a:tcPr marL="7393" marR="7393" marT="7393" marB="0">
                    <a:solidFill>
                      <a:schemeClr val="bg1">
                        <a:lumMod val="85000"/>
                      </a:scheme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algn="ctr" fontAlgn="t">
                        <a:spcBef>
                          <a:spcPts val="0"/>
                        </a:spcBef>
                        <a:spcAft>
                          <a:spcPts val="0"/>
                        </a:spcAft>
                      </a:pPr>
                      <a:endParaRPr lang="en-US" sz="900">
                        <a:effectLst/>
                      </a:endParaRPr>
                    </a:p>
                  </a:txBody>
                  <a:tcPr marL="7393" marR="7393" marT="7393" marB="0">
                    <a:solidFill>
                      <a:schemeClr val="bg1">
                        <a:lumMod val="85000"/>
                      </a:scheme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algn="ctr" fontAlgn="t">
                        <a:spcBef>
                          <a:spcPts val="0"/>
                        </a:spcBef>
                        <a:spcAft>
                          <a:spcPts val="0"/>
                        </a:spcAft>
                      </a:pPr>
                      <a:endParaRPr lang="en-US" sz="900">
                        <a:effectLst/>
                      </a:endParaRPr>
                    </a:p>
                  </a:txBody>
                  <a:tcPr marL="7393" marR="7393" marT="7393" marB="0">
                    <a:solidFill>
                      <a:schemeClr val="bg1">
                        <a:lumMod val="85000"/>
                      </a:scheme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algn="ctr" fontAlgn="t">
                        <a:spcBef>
                          <a:spcPts val="0"/>
                        </a:spcBef>
                        <a:spcAft>
                          <a:spcPts val="0"/>
                        </a:spcAft>
                      </a:pPr>
                      <a:endParaRPr lang="en-US" sz="900">
                        <a:effectLst/>
                      </a:endParaRPr>
                    </a:p>
                  </a:txBody>
                  <a:tcPr marL="7393" marR="7393" marT="7393" marB="0">
                    <a:solidFill>
                      <a:schemeClr val="bg1">
                        <a:lumMod val="85000"/>
                      </a:scheme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algn="ctr" fontAlgn="t">
                        <a:spcBef>
                          <a:spcPts val="0"/>
                        </a:spcBef>
                        <a:spcAft>
                          <a:spcPts val="0"/>
                        </a:spcAft>
                      </a:pPr>
                      <a:endParaRPr lang="en-US" sz="900">
                        <a:effectLst/>
                      </a:endParaRPr>
                    </a:p>
                  </a:txBody>
                  <a:tcPr marL="7393" marR="7393" marT="7393" marB="0">
                    <a:solidFill>
                      <a:schemeClr val="bg1">
                        <a:lumMod val="85000"/>
                      </a:schemeClr>
                    </a:solidFill>
                  </a:tcPr>
                </a:tc>
                <a:extLst>
                  <a:ext uri="{0D108BD9-81ED-4DB2-BD59-A6C34878D82A}">
                    <a16:rowId xmlns:a16="http://schemas.microsoft.com/office/drawing/2014/main" val="3846057414"/>
                  </a:ext>
                </a:extLst>
              </a:tr>
              <a:tr h="527735">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marL="0" marR="0" algn="ctr" fontAlgn="t">
                        <a:spcBef>
                          <a:spcPts val="0"/>
                        </a:spcBef>
                        <a:spcAft>
                          <a:spcPts val="0"/>
                        </a:spcAft>
                      </a:pPr>
                      <a:r>
                        <a:rPr lang="en-US" sz="1400">
                          <a:effectLst/>
                        </a:rPr>
                        <a:t>7th Grade</a:t>
                      </a:r>
                      <a:endParaRPr lang="en-US" sz="900">
                        <a:effectLst/>
                      </a:endParaRPr>
                    </a:p>
                  </a:txBody>
                  <a:tcPr marL="7393" marR="7393" marT="7393" marB="0"/>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algn="ctr" fontAlgn="t">
                        <a:spcBef>
                          <a:spcPts val="0"/>
                        </a:spcBef>
                        <a:spcAft>
                          <a:spcPts val="0"/>
                        </a:spcAft>
                      </a:pPr>
                      <a:r>
                        <a:rPr lang="en-US" sz="1400" b="1">
                          <a:solidFill>
                            <a:schemeClr val="bg1"/>
                          </a:solidFill>
                          <a:effectLst/>
                        </a:rPr>
                        <a:t>Fully Vaccinated</a:t>
                      </a:r>
                      <a:endParaRPr lang="en-US" sz="900" b="1">
                        <a:solidFill>
                          <a:schemeClr val="bg1"/>
                        </a:solidFill>
                        <a:effectLst/>
                      </a:endParaRPr>
                    </a:p>
                  </a:txBody>
                  <a:tcPr marL="7393" marR="7393" marT="7393" marB="0">
                    <a:solidFill>
                      <a:schemeClr val="accent1"/>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algn="ctr" fontAlgn="t">
                        <a:spcBef>
                          <a:spcPts val="0"/>
                        </a:spcBef>
                        <a:spcAft>
                          <a:spcPts val="0"/>
                        </a:spcAft>
                      </a:pPr>
                      <a:r>
                        <a:rPr lang="en-US" sz="1400" b="1">
                          <a:solidFill>
                            <a:schemeClr val="bg1"/>
                          </a:solidFill>
                          <a:effectLst/>
                        </a:rPr>
                        <a:t>Conscientious Exemption</a:t>
                      </a:r>
                      <a:endParaRPr lang="en-US" sz="900" b="1">
                        <a:solidFill>
                          <a:schemeClr val="bg1"/>
                        </a:solidFill>
                        <a:effectLst/>
                      </a:endParaRPr>
                    </a:p>
                  </a:txBody>
                  <a:tcPr marL="7393" marR="7393" marT="7393" marB="0">
                    <a:solidFill>
                      <a:schemeClr val="accent1"/>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algn="ctr" fontAlgn="t">
                        <a:spcBef>
                          <a:spcPts val="0"/>
                        </a:spcBef>
                        <a:spcAft>
                          <a:spcPts val="0"/>
                        </a:spcAft>
                      </a:pPr>
                      <a:r>
                        <a:rPr lang="en-US" sz="1400" b="1">
                          <a:solidFill>
                            <a:schemeClr val="bg1"/>
                          </a:solidFill>
                          <a:effectLst/>
                        </a:rPr>
                        <a:t>Medical Exemption</a:t>
                      </a:r>
                      <a:endParaRPr lang="en-US" sz="900" b="1">
                        <a:solidFill>
                          <a:schemeClr val="bg1"/>
                        </a:solidFill>
                        <a:effectLst/>
                      </a:endParaRPr>
                    </a:p>
                  </a:txBody>
                  <a:tcPr marL="7393" marR="7393" marT="7393" marB="0">
                    <a:solidFill>
                      <a:schemeClr val="accent1"/>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algn="ctr" fontAlgn="t">
                        <a:spcBef>
                          <a:spcPts val="0"/>
                        </a:spcBef>
                        <a:spcAft>
                          <a:spcPts val="0"/>
                        </a:spcAft>
                      </a:pPr>
                      <a:r>
                        <a:rPr lang="en-US" sz="1400" b="1">
                          <a:solidFill>
                            <a:schemeClr val="bg1"/>
                          </a:solidFill>
                          <a:effectLst/>
                        </a:rPr>
                        <a:t>Provisional Enrollment</a:t>
                      </a:r>
                      <a:endParaRPr lang="en-US" sz="900" b="1">
                        <a:solidFill>
                          <a:schemeClr val="bg1"/>
                        </a:solidFill>
                        <a:effectLst/>
                      </a:endParaRPr>
                    </a:p>
                  </a:txBody>
                  <a:tcPr marL="7393" marR="7393" marT="7393" marB="0">
                    <a:solidFill>
                      <a:schemeClr val="accent1"/>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algn="ctr" fontAlgn="t">
                        <a:spcBef>
                          <a:spcPts val="0"/>
                        </a:spcBef>
                        <a:spcAft>
                          <a:spcPts val="0"/>
                        </a:spcAft>
                      </a:pPr>
                      <a:r>
                        <a:rPr lang="en-US" sz="1400" b="1">
                          <a:solidFill>
                            <a:schemeClr val="bg1"/>
                          </a:solidFill>
                          <a:effectLst/>
                        </a:rPr>
                        <a:t>Delinquent</a:t>
                      </a:r>
                      <a:endParaRPr lang="en-US" sz="900" b="1">
                        <a:solidFill>
                          <a:schemeClr val="bg1"/>
                        </a:solidFill>
                        <a:effectLst/>
                      </a:endParaRPr>
                    </a:p>
                  </a:txBody>
                  <a:tcPr marL="7393" marR="7393" marT="7393" marB="0">
                    <a:solidFill>
                      <a:schemeClr val="accent1"/>
                    </a:solidFill>
                  </a:tcPr>
                </a:tc>
                <a:extLst>
                  <a:ext uri="{0D108BD9-81ED-4DB2-BD59-A6C34878D82A}">
                    <a16:rowId xmlns:a16="http://schemas.microsoft.com/office/drawing/2014/main" val="2633910647"/>
                  </a:ext>
                </a:extLst>
              </a:tr>
              <a:tr h="268330">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marL="0" marR="0" algn="ctr" fontAlgn="t">
                        <a:spcBef>
                          <a:spcPts val="0"/>
                        </a:spcBef>
                        <a:spcAft>
                          <a:spcPts val="0"/>
                        </a:spcAft>
                      </a:pPr>
                      <a:r>
                        <a:rPr lang="en-US" sz="1400">
                          <a:effectLst/>
                        </a:rPr>
                        <a:t>Tdap</a:t>
                      </a:r>
                      <a:endParaRPr lang="en-US" sz="900">
                        <a:effectLst/>
                      </a:endParaRPr>
                    </a:p>
                  </a:txBody>
                  <a:tcPr marL="7393" marR="7393" marT="7393" marB="0"/>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93.33%</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3.75%</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0.09%</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0.15%</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2.69%</a:t>
                      </a:r>
                    </a:p>
                  </a:txBody>
                  <a:tcPr marL="6350" marR="6350" marT="6350" marB="0" anchor="b"/>
                </a:tc>
                <a:extLst>
                  <a:ext uri="{0D108BD9-81ED-4DB2-BD59-A6C34878D82A}">
                    <a16:rowId xmlns:a16="http://schemas.microsoft.com/office/drawing/2014/main" val="1308282627"/>
                  </a:ext>
                </a:extLst>
              </a:tr>
              <a:tr h="268330">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marL="0" marR="0" algn="ctr" fontAlgn="t">
                        <a:spcBef>
                          <a:spcPts val="0"/>
                        </a:spcBef>
                        <a:spcAft>
                          <a:spcPts val="0"/>
                        </a:spcAft>
                      </a:pPr>
                      <a:r>
                        <a:rPr lang="en-US" sz="1400">
                          <a:effectLst/>
                        </a:rPr>
                        <a:t>Hepatitis A</a:t>
                      </a:r>
                      <a:endParaRPr lang="en-US" sz="900">
                        <a:effectLst/>
                      </a:endParaRPr>
                    </a:p>
                  </a:txBody>
                  <a:tcPr marL="7393" marR="7393" marT="7393" marB="0"/>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96.78%</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2.31%</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0.05%</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0.22%</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0.64%</a:t>
                      </a:r>
                    </a:p>
                  </a:txBody>
                  <a:tcPr marL="6350" marR="6350" marT="6350" marB="0" anchor="b"/>
                </a:tc>
                <a:extLst>
                  <a:ext uri="{0D108BD9-81ED-4DB2-BD59-A6C34878D82A}">
                    <a16:rowId xmlns:a16="http://schemas.microsoft.com/office/drawing/2014/main" val="3806973989"/>
                  </a:ext>
                </a:extLst>
              </a:tr>
              <a:tr h="268330">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marL="0" marR="0" algn="ctr" fontAlgn="t">
                        <a:spcBef>
                          <a:spcPts val="0"/>
                        </a:spcBef>
                        <a:spcAft>
                          <a:spcPts val="0"/>
                        </a:spcAft>
                      </a:pPr>
                      <a:r>
                        <a:rPr lang="en-US" sz="1400">
                          <a:effectLst/>
                        </a:rPr>
                        <a:t>Hepatitis B</a:t>
                      </a:r>
                      <a:endParaRPr lang="en-US" sz="900">
                        <a:effectLst/>
                      </a:endParaRPr>
                    </a:p>
                  </a:txBody>
                  <a:tcPr marL="7393" marR="7393" marT="7393" marB="0"/>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97.16%</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2.19%</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0.05%</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0.11%</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0.49%</a:t>
                      </a:r>
                    </a:p>
                  </a:txBody>
                  <a:tcPr marL="6350" marR="6350" marT="6350" marB="0" anchor="b"/>
                </a:tc>
                <a:extLst>
                  <a:ext uri="{0D108BD9-81ED-4DB2-BD59-A6C34878D82A}">
                    <a16:rowId xmlns:a16="http://schemas.microsoft.com/office/drawing/2014/main" val="2481671751"/>
                  </a:ext>
                </a:extLst>
              </a:tr>
              <a:tr h="268330">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marL="0" marR="0" algn="ctr" fontAlgn="t">
                        <a:spcBef>
                          <a:spcPts val="0"/>
                        </a:spcBef>
                        <a:spcAft>
                          <a:spcPts val="0"/>
                        </a:spcAft>
                      </a:pPr>
                      <a:r>
                        <a:rPr lang="en-US" sz="1400" dirty="0">
                          <a:effectLst/>
                        </a:rPr>
                        <a:t>MCV4</a:t>
                      </a:r>
                      <a:endParaRPr lang="en-US" sz="900" dirty="0">
                        <a:effectLst/>
                      </a:endParaRPr>
                    </a:p>
                  </a:txBody>
                  <a:tcPr marL="7393" marR="7393" marT="7393" marB="0">
                    <a:lnB w="38100" cap="flat" cmpd="sng" algn="ctr">
                      <a:solidFill>
                        <a:srgbClr val="FFFF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92.96%</a:t>
                      </a:r>
                    </a:p>
                  </a:txBody>
                  <a:tcPr marL="6350" marR="6350" marT="6350" marB="0" anchor="b">
                    <a:lnB w="38100" cap="flat" cmpd="sng" algn="ctr">
                      <a:solidFill>
                        <a:srgbClr val="FFFF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3.79%</a:t>
                      </a:r>
                    </a:p>
                  </a:txBody>
                  <a:tcPr marL="6350" marR="6350" marT="6350" marB="0" anchor="b">
                    <a:lnB w="38100" cap="flat" cmpd="sng" algn="ctr">
                      <a:solidFill>
                        <a:srgbClr val="FFFF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0.08%</a:t>
                      </a:r>
                    </a:p>
                  </a:txBody>
                  <a:tcPr marL="6350" marR="6350" marT="6350" marB="0" anchor="b">
                    <a:lnB w="38100" cap="flat" cmpd="sng" algn="ctr">
                      <a:solidFill>
                        <a:srgbClr val="FFFF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0.12%</a:t>
                      </a:r>
                    </a:p>
                  </a:txBody>
                  <a:tcPr marL="6350" marR="6350" marT="6350" marB="0" anchor="b">
                    <a:lnB w="38100" cap="flat" cmpd="sng" algn="ctr">
                      <a:solidFill>
                        <a:srgbClr val="FFFF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3.05%</a:t>
                      </a:r>
                    </a:p>
                  </a:txBody>
                  <a:tcPr marL="6350" marR="6350" marT="6350" marB="0" anchor="b">
                    <a:lnB w="38100" cap="flat" cmpd="sng" algn="ctr">
                      <a:solidFill>
                        <a:srgbClr val="FFFF00"/>
                      </a:solidFill>
                      <a:prstDash val="solid"/>
                      <a:round/>
                      <a:headEnd type="none" w="med" len="med"/>
                      <a:tailEnd type="none" w="med" len="med"/>
                    </a:lnB>
                  </a:tcPr>
                </a:tc>
                <a:extLst>
                  <a:ext uri="{0D108BD9-81ED-4DB2-BD59-A6C34878D82A}">
                    <a16:rowId xmlns:a16="http://schemas.microsoft.com/office/drawing/2014/main" val="1122041955"/>
                  </a:ext>
                </a:extLst>
              </a:tr>
              <a:tr h="268330">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marL="0" marR="0" algn="ctr" fontAlgn="t">
                        <a:spcBef>
                          <a:spcPts val="0"/>
                        </a:spcBef>
                        <a:spcAft>
                          <a:spcPts val="0"/>
                        </a:spcAft>
                      </a:pPr>
                      <a:r>
                        <a:rPr lang="en-US" sz="1400" dirty="0">
                          <a:effectLst/>
                        </a:rPr>
                        <a:t>MMR</a:t>
                      </a:r>
                      <a:endParaRPr lang="en-US" sz="900" dirty="0">
                        <a:effectLst/>
                      </a:endParaRPr>
                    </a:p>
                  </a:txBody>
                  <a:tcPr marL="7393" marR="7393" marT="7393" marB="0">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97.13%</a:t>
                      </a:r>
                    </a:p>
                  </a:txBody>
                  <a:tcPr marL="6350" marR="6350" marT="6350" marB="0" anchor="b">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2.27%</a:t>
                      </a:r>
                    </a:p>
                  </a:txBody>
                  <a:tcPr marL="6350" marR="6350" marT="6350" marB="0" anchor="b">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0.07%</a:t>
                      </a:r>
                    </a:p>
                  </a:txBody>
                  <a:tcPr marL="6350" marR="6350" marT="6350" marB="0" anchor="b">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0.08%</a:t>
                      </a:r>
                    </a:p>
                  </a:txBody>
                  <a:tcPr marL="6350" marR="6350" marT="6350" marB="0" anchor="b">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0.47%</a:t>
                      </a:r>
                    </a:p>
                  </a:txBody>
                  <a:tcPr marL="6350" marR="6350" marT="6350" marB="0" anchor="b">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tcPr>
                </a:tc>
                <a:extLst>
                  <a:ext uri="{0D108BD9-81ED-4DB2-BD59-A6C34878D82A}">
                    <a16:rowId xmlns:a16="http://schemas.microsoft.com/office/drawing/2014/main" val="1866543394"/>
                  </a:ext>
                </a:extLst>
              </a:tr>
              <a:tr h="268330">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marL="0" marR="0" algn="ctr" fontAlgn="t">
                        <a:spcBef>
                          <a:spcPts val="0"/>
                        </a:spcBef>
                        <a:spcAft>
                          <a:spcPts val="0"/>
                        </a:spcAft>
                      </a:pPr>
                      <a:r>
                        <a:rPr lang="en-US" sz="1400">
                          <a:effectLst/>
                        </a:rPr>
                        <a:t>Polio</a:t>
                      </a:r>
                      <a:endParaRPr lang="en-US" sz="900">
                        <a:effectLst/>
                      </a:endParaRPr>
                    </a:p>
                  </a:txBody>
                  <a:tcPr marL="7393" marR="7393" marT="7393" marB="0">
                    <a:lnT w="38100" cap="flat" cmpd="sng" algn="ctr">
                      <a:solidFill>
                        <a:srgbClr val="FFFF00"/>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96.98%</a:t>
                      </a:r>
                    </a:p>
                  </a:txBody>
                  <a:tcPr marL="6350" marR="6350" marT="6350" marB="0" anchor="b">
                    <a:lnT w="38100" cap="flat" cmpd="sng" algn="ctr">
                      <a:solidFill>
                        <a:srgbClr val="FFFF00"/>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2.30%</a:t>
                      </a:r>
                    </a:p>
                  </a:txBody>
                  <a:tcPr marL="6350" marR="6350" marT="6350" marB="0" anchor="b">
                    <a:lnT w="38100" cap="flat" cmpd="sng" algn="ctr">
                      <a:solidFill>
                        <a:srgbClr val="FFFF00"/>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0.05%</a:t>
                      </a:r>
                    </a:p>
                  </a:txBody>
                  <a:tcPr marL="6350" marR="6350" marT="6350" marB="0" anchor="b">
                    <a:lnT w="38100" cap="flat" cmpd="sng" algn="ctr">
                      <a:solidFill>
                        <a:srgbClr val="FFFF00"/>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0.12%</a:t>
                      </a:r>
                    </a:p>
                  </a:txBody>
                  <a:tcPr marL="6350" marR="6350" marT="6350" marB="0" anchor="b">
                    <a:lnT w="38100" cap="flat" cmpd="sng" algn="ctr">
                      <a:solidFill>
                        <a:srgbClr val="FFFF00"/>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0.55%</a:t>
                      </a:r>
                    </a:p>
                  </a:txBody>
                  <a:tcPr marL="6350" marR="6350" marT="6350" marB="0" anchor="b">
                    <a:lnT w="38100" cap="flat" cmpd="sng" algn="ctr">
                      <a:solidFill>
                        <a:srgbClr val="FFFF00"/>
                      </a:solidFill>
                      <a:prstDash val="solid"/>
                      <a:round/>
                      <a:headEnd type="none" w="med" len="med"/>
                      <a:tailEnd type="none" w="med" len="med"/>
                    </a:lnT>
                  </a:tcPr>
                </a:tc>
                <a:extLst>
                  <a:ext uri="{0D108BD9-81ED-4DB2-BD59-A6C34878D82A}">
                    <a16:rowId xmlns:a16="http://schemas.microsoft.com/office/drawing/2014/main" val="1966303923"/>
                  </a:ext>
                </a:extLst>
              </a:tr>
              <a:tr h="266582">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marL="0" marR="0" algn="ctr" fontAlgn="t">
                        <a:spcBef>
                          <a:spcPts val="0"/>
                        </a:spcBef>
                        <a:spcAft>
                          <a:spcPts val="0"/>
                        </a:spcAft>
                      </a:pPr>
                      <a:r>
                        <a:rPr lang="en-US" sz="1400">
                          <a:effectLst/>
                        </a:rPr>
                        <a:t>Varicella</a:t>
                      </a:r>
                      <a:endParaRPr lang="en-US" sz="900">
                        <a:effectLst/>
                      </a:endParaRPr>
                    </a:p>
                  </a:txBody>
                  <a:tcPr marL="7393" marR="7393" marT="7393" marB="0"/>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96.75%</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2.35%</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0.12%</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a:solidFill>
                            <a:srgbClr val="000000"/>
                          </a:solidFill>
                          <a:effectLst/>
                        </a:rPr>
                        <a:t>0.12%</a:t>
                      </a:r>
                    </a:p>
                  </a:txBody>
                  <a:tcPr marL="6350" marR="6350" marT="6350" marB="0" anchor="b"/>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b">
                        <a:buNone/>
                      </a:pPr>
                      <a:r>
                        <a:rPr lang="en-US" sz="1400" u="none" strike="noStrike" dirty="0">
                          <a:solidFill>
                            <a:srgbClr val="000000"/>
                          </a:solidFill>
                          <a:effectLst/>
                        </a:rPr>
                        <a:t>0.66%</a:t>
                      </a:r>
                    </a:p>
                  </a:txBody>
                  <a:tcPr marL="6350" marR="6350" marT="6350" marB="0" anchor="b"/>
                </a:tc>
                <a:extLst>
                  <a:ext uri="{0D108BD9-81ED-4DB2-BD59-A6C34878D82A}">
                    <a16:rowId xmlns:a16="http://schemas.microsoft.com/office/drawing/2014/main" val="826259977"/>
                  </a:ext>
                </a:extLst>
              </a:tr>
            </a:tbl>
          </a:graphicData>
        </a:graphic>
      </p:graphicFrame>
    </p:spTree>
    <p:extLst>
      <p:ext uri="{BB962C8B-B14F-4D97-AF65-F5344CB8AC3E}">
        <p14:creationId xmlns:p14="http://schemas.microsoft.com/office/powerpoint/2010/main" val="2458337277"/>
      </p:ext>
    </p:extLst>
  </p:cSld>
  <p:clrMapOvr>
    <a:masterClrMapping/>
  </p:clrMapOvr>
</p:sld>
</file>

<file path=ppt/theme/theme1.xml><?xml version="1.0" encoding="utf-8"?>
<a:theme xmlns:a="http://schemas.openxmlformats.org/drawingml/2006/main" name="DSHS Slide Theme">
  <a:themeElements>
    <a:clrScheme name="DSHS">
      <a:dk1>
        <a:srgbClr val="000000"/>
      </a:dk1>
      <a:lt1>
        <a:sysClr val="window" lastClr="FFFFFF"/>
      </a:lt1>
      <a:dk2>
        <a:srgbClr val="44546A"/>
      </a:dk2>
      <a:lt2>
        <a:srgbClr val="E7E6E6"/>
      </a:lt2>
      <a:accent1>
        <a:srgbClr val="003087"/>
      </a:accent1>
      <a:accent2>
        <a:srgbClr val="C0000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SHS-Powerpoint-Template.potx" id="{6FC93773-1777-49B8-B085-21A8058814C0}" vid="{683E1146-0F7A-4BF5-8A2F-3CF7ECB0942A}"/>
    </a:ext>
  </a:extLst>
</a:theme>
</file>

<file path=ppt/theme/theme2.xml><?xml version="1.0" encoding="utf-8"?>
<a:theme xmlns:a="http://schemas.openxmlformats.org/drawingml/2006/main" name="DSHS Slide Layout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SHS-Powerpoint-Template.potx" id="{6FC93773-1777-49B8-B085-21A8058814C0}" vid="{AFDF2EBF-DC16-4258-9B11-8246FF8EEFC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blank</Template>
  <TotalTime>181</TotalTime>
  <Words>2238</Words>
  <Application>Microsoft Office PowerPoint</Application>
  <PresentationFormat>Widescreen</PresentationFormat>
  <Paragraphs>399</Paragraphs>
  <Slides>13</Slides>
  <Notes>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vt:i4>
      </vt:variant>
    </vt:vector>
  </HeadingPairs>
  <TitlesOfParts>
    <vt:vector size="20" baseType="lpstr">
      <vt:lpstr>Aptos</vt:lpstr>
      <vt:lpstr>Arial</vt:lpstr>
      <vt:lpstr>Calibri</vt:lpstr>
      <vt:lpstr>Rockwell</vt:lpstr>
      <vt:lpstr>Verdana</vt:lpstr>
      <vt:lpstr>DSHS Slide Theme</vt:lpstr>
      <vt:lpstr>DSHS Slide Layout 3</vt:lpstr>
      <vt:lpstr>Immunization Coverage Rates</vt:lpstr>
      <vt:lpstr>National Immunization Survey –  Child and Teen 2024</vt:lpstr>
      <vt:lpstr>NIS-Child Immunization Coverage in the U.S and Texas: 2015 - 2024</vt:lpstr>
      <vt:lpstr>Vaccination Coverage Estimates in Texas and U.S. by 24 Months of Age, by Birth Year, NIS-Child 2024</vt:lpstr>
      <vt:lpstr>NIS-Teen Immunization Coverage in the U.S and Texas: 2015 - 2024</vt:lpstr>
      <vt:lpstr>Vaccination Coverage Estimates in Texas and the U.S., NIS-Teen 2024.</vt:lpstr>
      <vt:lpstr>School Vaccine Data Reported to DSHS</vt:lpstr>
      <vt:lpstr>School Coverage Rates ’21-’22 through ’25-’26 Annual Report of Immunization Status, by School Year</vt:lpstr>
      <vt:lpstr>Annual Report of Immunization Status 2025-2026 </vt:lpstr>
      <vt:lpstr>Process for Requesting An Exemption</vt:lpstr>
      <vt:lpstr>Exemption Forms Mailed 2024-2026</vt:lpstr>
      <vt:lpstr>Number of Clicks – Blank Affidavit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Leos,Greg (DSHS)</dc:creator>
  <cp:lastModifiedBy>Velazquez,Reynaldo (DSHS)</cp:lastModifiedBy>
  <cp:revision>6</cp:revision>
  <dcterms:created xsi:type="dcterms:W3CDTF">2026-08-10T15:00:47Z</dcterms:created>
  <dcterms:modified xsi:type="dcterms:W3CDTF">2026-08-11T19:56:15Z</dcterms:modified>
</cp:coreProperties>
</file>