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6" r:id="rId5"/>
    <p:sldMasterId id="2147483675" r:id="rId6"/>
  </p:sldMasterIdLst>
  <p:notesMasterIdLst>
    <p:notesMasterId r:id="rId12"/>
  </p:notesMasterIdLst>
  <p:sldIdLst>
    <p:sldId id="263" r:id="rId7"/>
    <p:sldId id="260" r:id="rId8"/>
    <p:sldId id="302" r:id="rId9"/>
    <p:sldId id="294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81506D2-91B9-4009-A6F8-EC4347F19F69}">
          <p14:sldIdLst>
            <p14:sldId id="263"/>
            <p14:sldId id="260"/>
            <p14:sldId id="302"/>
            <p14:sldId id="294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556A7E"/>
    <a:srgbClr val="005CB9"/>
    <a:srgbClr val="1F4E79"/>
    <a:srgbClr val="264780"/>
    <a:srgbClr val="0058A3"/>
    <a:srgbClr val="FFC600"/>
    <a:srgbClr val="003087"/>
    <a:srgbClr val="F2F2F2"/>
    <a:srgbClr val="3F5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DCBAE8-35D5-BB2C-7F85-518140F59194}" v="91" dt="2025-12-09T22:37:18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od,Austin  (DSHS)" userId="S::austin.hood@dshs.texas.gov::31168036-de61-4898-bbce-d6167a155a6f" providerId="AD" clId="Web-{EEDCBAE8-35D5-BB2C-7F85-518140F59194}"/>
    <pc:docChg chg="delSld modSld sldOrd modSection">
      <pc:chgData name="Hood,Austin  (DSHS)" userId="S::austin.hood@dshs.texas.gov::31168036-de61-4898-bbce-d6167a155a6f" providerId="AD" clId="Web-{EEDCBAE8-35D5-BB2C-7F85-518140F59194}" dt="2025-12-09T22:37:18.926" v="89"/>
      <pc:docMkLst>
        <pc:docMk/>
      </pc:docMkLst>
      <pc:sldChg chg="mod modShow">
        <pc:chgData name="Hood,Austin  (DSHS)" userId="S::austin.hood@dshs.texas.gov::31168036-de61-4898-bbce-d6167a155a6f" providerId="AD" clId="Web-{EEDCBAE8-35D5-BB2C-7F85-518140F59194}" dt="2025-12-09T22:24:13.295" v="82"/>
        <pc:sldMkLst>
          <pc:docMk/>
          <pc:sldMk cId="1806593958" sldId="260"/>
        </pc:sldMkLst>
      </pc:sldChg>
      <pc:sldChg chg="modSp">
        <pc:chgData name="Hood,Austin  (DSHS)" userId="S::austin.hood@dshs.texas.gov::31168036-de61-4898-bbce-d6167a155a6f" providerId="AD" clId="Web-{EEDCBAE8-35D5-BB2C-7F85-518140F59194}" dt="2025-12-09T20:49:46.048" v="11" actId="20577"/>
        <pc:sldMkLst>
          <pc:docMk/>
          <pc:sldMk cId="442850567" sldId="263"/>
        </pc:sldMkLst>
        <pc:spChg chg="mod">
          <ac:chgData name="Hood,Austin  (DSHS)" userId="S::austin.hood@dshs.texas.gov::31168036-de61-4898-bbce-d6167a155a6f" providerId="AD" clId="Web-{EEDCBAE8-35D5-BB2C-7F85-518140F59194}" dt="2025-12-09T20:49:46.048" v="11" actId="20577"/>
          <ac:spMkLst>
            <pc:docMk/>
            <pc:sldMk cId="442850567" sldId="263"/>
            <ac:spMk id="2" creationId="{3596AC6A-155C-452B-A591-5E0B91903EAC}"/>
          </ac:spMkLst>
        </pc:spChg>
      </pc:sldChg>
      <pc:sldChg chg="del">
        <pc:chgData name="Hood,Austin  (DSHS)" userId="S::austin.hood@dshs.texas.gov::31168036-de61-4898-bbce-d6167a155a6f" providerId="AD" clId="Web-{EEDCBAE8-35D5-BB2C-7F85-518140F59194}" dt="2025-12-09T22:23:18.468" v="76"/>
        <pc:sldMkLst>
          <pc:docMk/>
          <pc:sldMk cId="2549440529" sldId="280"/>
        </pc:sldMkLst>
      </pc:sldChg>
      <pc:sldChg chg="modSp del">
        <pc:chgData name="Hood,Austin  (DSHS)" userId="S::austin.hood@dshs.texas.gov::31168036-de61-4898-bbce-d6167a155a6f" providerId="AD" clId="Web-{EEDCBAE8-35D5-BB2C-7F85-518140F59194}" dt="2025-12-09T22:25:06.280" v="87"/>
        <pc:sldMkLst>
          <pc:docMk/>
          <pc:sldMk cId="4066459656" sldId="285"/>
        </pc:sldMkLst>
        <pc:spChg chg="mod">
          <ac:chgData name="Hood,Austin  (DSHS)" userId="S::austin.hood@dshs.texas.gov::31168036-de61-4898-bbce-d6167a155a6f" providerId="AD" clId="Web-{EEDCBAE8-35D5-BB2C-7F85-518140F59194}" dt="2025-12-09T22:25:04.780" v="86" actId="20577"/>
          <ac:spMkLst>
            <pc:docMk/>
            <pc:sldMk cId="4066459656" sldId="285"/>
            <ac:spMk id="3" creationId="{B45967E1-D374-4663-A450-3D9CD484EA31}"/>
          </ac:spMkLst>
        </pc:spChg>
      </pc:sldChg>
      <pc:sldChg chg="del">
        <pc:chgData name="Hood,Austin  (DSHS)" userId="S::austin.hood@dshs.texas.gov::31168036-de61-4898-bbce-d6167a155a6f" providerId="AD" clId="Web-{EEDCBAE8-35D5-BB2C-7F85-518140F59194}" dt="2025-12-09T21:04:06.088" v="12"/>
        <pc:sldMkLst>
          <pc:docMk/>
          <pc:sldMk cId="3057239198" sldId="288"/>
        </pc:sldMkLst>
      </pc:sldChg>
      <pc:sldChg chg="del mod modShow">
        <pc:chgData name="Hood,Austin  (DSHS)" userId="S::austin.hood@dshs.texas.gov::31168036-de61-4898-bbce-d6167a155a6f" providerId="AD" clId="Web-{EEDCBAE8-35D5-BB2C-7F85-518140F59194}" dt="2025-12-09T22:23:30.452" v="78"/>
        <pc:sldMkLst>
          <pc:docMk/>
          <pc:sldMk cId="1335198819" sldId="291"/>
        </pc:sldMkLst>
      </pc:sldChg>
      <pc:sldChg chg="del">
        <pc:chgData name="Hood,Austin  (DSHS)" userId="S::austin.hood@dshs.texas.gov::31168036-de61-4898-bbce-d6167a155a6f" providerId="AD" clId="Web-{EEDCBAE8-35D5-BB2C-7F85-518140F59194}" dt="2025-12-09T22:22:52.327" v="71"/>
        <pc:sldMkLst>
          <pc:docMk/>
          <pc:sldMk cId="2180710357" sldId="292"/>
        </pc:sldMkLst>
      </pc:sldChg>
      <pc:sldChg chg="modSp">
        <pc:chgData name="Hood,Austin  (DSHS)" userId="S::austin.hood@dshs.texas.gov::31168036-de61-4898-bbce-d6167a155a6f" providerId="AD" clId="Web-{EEDCBAE8-35D5-BB2C-7F85-518140F59194}" dt="2025-12-09T22:22:48.171" v="70" actId="20577"/>
        <pc:sldMkLst>
          <pc:docMk/>
          <pc:sldMk cId="624496580" sldId="294"/>
        </pc:sldMkLst>
        <pc:spChg chg="mod">
          <ac:chgData name="Hood,Austin  (DSHS)" userId="S::austin.hood@dshs.texas.gov::31168036-de61-4898-bbce-d6167a155a6f" providerId="AD" clId="Web-{EEDCBAE8-35D5-BB2C-7F85-518140F59194}" dt="2025-12-09T22:22:48.171" v="70" actId="20577"/>
          <ac:spMkLst>
            <pc:docMk/>
            <pc:sldMk cId="624496580" sldId="294"/>
            <ac:spMk id="3" creationId="{B45967E1-D374-4663-A450-3D9CD484EA31}"/>
          </ac:spMkLst>
        </pc:spChg>
      </pc:sldChg>
      <pc:sldChg chg="modSp">
        <pc:chgData name="Hood,Austin  (DSHS)" userId="S::austin.hood@dshs.texas.gov::31168036-de61-4898-bbce-d6167a155a6f" providerId="AD" clId="Web-{EEDCBAE8-35D5-BB2C-7F85-518140F59194}" dt="2025-12-09T22:05:18.466" v="28" actId="20577"/>
        <pc:sldMkLst>
          <pc:docMk/>
          <pc:sldMk cId="3319619031" sldId="295"/>
        </pc:sldMkLst>
        <pc:spChg chg="mod">
          <ac:chgData name="Hood,Austin  (DSHS)" userId="S::austin.hood@dshs.texas.gov::31168036-de61-4898-bbce-d6167a155a6f" providerId="AD" clId="Web-{EEDCBAE8-35D5-BB2C-7F85-518140F59194}" dt="2025-12-09T22:05:18.466" v="28" actId="20577"/>
          <ac:spMkLst>
            <pc:docMk/>
            <pc:sldMk cId="3319619031" sldId="295"/>
            <ac:spMk id="3" creationId="{B45967E1-D374-4663-A450-3D9CD484EA31}"/>
          </ac:spMkLst>
        </pc:spChg>
      </pc:sldChg>
      <pc:sldChg chg="del">
        <pc:chgData name="Hood,Austin  (DSHS)" userId="S::austin.hood@dshs.texas.gov::31168036-de61-4898-bbce-d6167a155a6f" providerId="AD" clId="Web-{EEDCBAE8-35D5-BB2C-7F85-518140F59194}" dt="2025-12-09T22:23:01.702" v="72"/>
        <pc:sldMkLst>
          <pc:docMk/>
          <pc:sldMk cId="128843522" sldId="297"/>
        </pc:sldMkLst>
      </pc:sldChg>
      <pc:sldChg chg="del">
        <pc:chgData name="Hood,Austin  (DSHS)" userId="S::austin.hood@dshs.texas.gov::31168036-de61-4898-bbce-d6167a155a6f" providerId="AD" clId="Web-{EEDCBAE8-35D5-BB2C-7F85-518140F59194}" dt="2025-12-09T22:23:05.311" v="73"/>
        <pc:sldMkLst>
          <pc:docMk/>
          <pc:sldMk cId="807365077" sldId="298"/>
        </pc:sldMkLst>
      </pc:sldChg>
      <pc:sldChg chg="del">
        <pc:chgData name="Hood,Austin  (DSHS)" userId="S::austin.hood@dshs.texas.gov::31168036-de61-4898-bbce-d6167a155a6f" providerId="AD" clId="Web-{EEDCBAE8-35D5-BB2C-7F85-518140F59194}" dt="2025-12-09T22:23:08.343" v="74"/>
        <pc:sldMkLst>
          <pc:docMk/>
          <pc:sldMk cId="3786347252" sldId="299"/>
        </pc:sldMkLst>
      </pc:sldChg>
      <pc:sldChg chg="del">
        <pc:chgData name="Hood,Austin  (DSHS)" userId="S::austin.hood@dshs.texas.gov::31168036-de61-4898-bbce-d6167a155a6f" providerId="AD" clId="Web-{EEDCBAE8-35D5-BB2C-7F85-518140F59194}" dt="2025-12-09T22:23:11.358" v="75"/>
        <pc:sldMkLst>
          <pc:docMk/>
          <pc:sldMk cId="60515855" sldId="301"/>
        </pc:sldMkLst>
      </pc:sldChg>
      <pc:sldChg chg="modSp mod modShow">
        <pc:chgData name="Hood,Austin  (DSHS)" userId="S::austin.hood@dshs.texas.gov::31168036-de61-4898-bbce-d6167a155a6f" providerId="AD" clId="Web-{EEDCBAE8-35D5-BB2C-7F85-518140F59194}" dt="2025-12-09T22:24:13.248" v="81"/>
        <pc:sldMkLst>
          <pc:docMk/>
          <pc:sldMk cId="3253565089" sldId="302"/>
        </pc:sldMkLst>
        <pc:spChg chg="mod">
          <ac:chgData name="Hood,Austin  (DSHS)" userId="S::austin.hood@dshs.texas.gov::31168036-de61-4898-bbce-d6167a155a6f" providerId="AD" clId="Web-{EEDCBAE8-35D5-BB2C-7F85-518140F59194}" dt="2025-12-09T22:23:43.405" v="80" actId="20577"/>
          <ac:spMkLst>
            <pc:docMk/>
            <pc:sldMk cId="3253565089" sldId="302"/>
            <ac:spMk id="3" creationId="{77F3944F-6D44-2BB0-17FB-97AD83043CAF}"/>
          </ac:spMkLst>
        </pc:spChg>
      </pc:sldChg>
      <pc:sldChg chg="del">
        <pc:chgData name="Hood,Austin  (DSHS)" userId="S::austin.hood@dshs.texas.gov::31168036-de61-4898-bbce-d6167a155a6f" providerId="AD" clId="Web-{EEDCBAE8-35D5-BB2C-7F85-518140F59194}" dt="2025-12-09T22:23:25.124" v="77"/>
        <pc:sldMkLst>
          <pc:docMk/>
          <pc:sldMk cId="3841523661" sldId="303"/>
        </pc:sldMkLst>
      </pc:sldChg>
      <pc:sldChg chg="del ord">
        <pc:chgData name="Hood,Austin  (DSHS)" userId="S::austin.hood@dshs.texas.gov::31168036-de61-4898-bbce-d6167a155a6f" providerId="AD" clId="Web-{EEDCBAE8-35D5-BB2C-7F85-518140F59194}" dt="2025-12-09T22:37:18.926" v="89"/>
        <pc:sldMkLst>
          <pc:docMk/>
          <pc:sldMk cId="4281608988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BFCB5-B6C5-4D37-8731-C7E1D96C330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531EB-661E-4B72-98AE-18BD45D3A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7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*Food service establishment, retail food store, mobile food unit, roadside food vendor, temporary food service establishment, or an employee of them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531EB-661E-4B72-98AE-18BD45D3A5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85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*Locality must also fire anyone attempting to require such a license</a:t>
            </a:r>
          </a:p>
          <a:p>
            <a:r>
              <a:rPr lang="en-US" dirty="0"/>
              <a:t>**Labeling requirements include a disclaimer that the food was produced w/o gov’t oversight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531EB-661E-4B72-98AE-18BD45D3A5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66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ayout">
    <p:bg>
      <p:bgPr>
        <a:gradFill>
          <a:gsLst>
            <a:gs pos="0">
              <a:srgbClr val="556A7E"/>
            </a:gs>
            <a:gs pos="35000">
              <a:srgbClr val="556A7E"/>
            </a:gs>
            <a:gs pos="100000">
              <a:srgbClr val="333333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&quot;&quot;">
            <a:extLst>
              <a:ext uri="{FF2B5EF4-FFF2-40B4-BE49-F238E27FC236}">
                <a16:creationId xmlns:a16="http://schemas.microsoft.com/office/drawing/2014/main" id="{DE3F76AE-A06E-4432-81ED-28CBF6FB1A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62297"/>
            <a:ext cx="10515600" cy="1971503"/>
          </a:xfrm>
          <a:ln w="63500">
            <a:solidFill>
              <a:schemeClr val="bg1"/>
            </a:solidFill>
          </a:ln>
        </p:spPr>
        <p:txBody>
          <a:bodyPr anchor="ctr" anchorCtr="0">
            <a:normAutofit/>
          </a:bodyPr>
          <a:lstStyle>
            <a:lvl1pPr algn="ctr">
              <a:defRPr sz="6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SLIDE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E720B-E25C-49B3-978B-6706735DD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87609"/>
            <a:ext cx="10515600" cy="54487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BBC5130-6735-419A-B1B8-C36EA21FC4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432300"/>
            <a:ext cx="10509250" cy="727075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cxnSp>
        <p:nvCxnSpPr>
          <p:cNvPr id="10" name="Straight Connector 22" title="&quot; &quot;">
            <a:extLst>
              <a:ext uri="{FF2B5EF4-FFF2-40B4-BE49-F238E27FC236}">
                <a16:creationId xmlns:a16="http://schemas.microsoft.com/office/drawing/2014/main" id="{C518FDB4-615D-4BD8-B84D-E2866EE4D7D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0" y="161925"/>
            <a:ext cx="12192000" cy="0"/>
          </a:xfrm>
          <a:prstGeom prst="line">
            <a:avLst/>
          </a:prstGeom>
          <a:ln w="762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23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3493D-3AC6-45EE-B19D-FE795223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2C2881-EB4F-4F07-A241-DA76ABA6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2DF5A-775D-4FC2-9C23-B06497E4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8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AC3F-E8C3-47D6-9C29-15820A7AE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D5C3B-0D78-4F4C-9165-AB9D4B0FC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CBE6E-823D-4EB4-82C4-38F5D4B0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53706-2B1F-4D77-B1DA-92FFBBA74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A7F56-5FD6-4829-A5D1-8D275B64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entagon 9" title="&quot;&quot;">
            <a:extLst>
              <a:ext uri="{FF2B5EF4-FFF2-40B4-BE49-F238E27FC236}">
                <a16:creationId xmlns:a16="http://schemas.microsoft.com/office/drawing/2014/main" id="{7CC38CDD-64DC-4DFD-A53D-533ECED83431}"/>
              </a:ext>
            </a:extLst>
          </p:cNvPr>
          <p:cNvSpPr/>
          <p:nvPr userDrawn="1"/>
        </p:nvSpPr>
        <p:spPr>
          <a:xfrm>
            <a:off x="0" y="1696611"/>
            <a:ext cx="6581872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71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SHS 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4926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7C08E-E5FC-4F14-993F-305CF8A4F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A4A68-A372-48AB-B631-1614C79BF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6A655AA-EB69-4406-B886-8905A423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2605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89CE3-59F3-4862-823A-0FEB939B0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5863" y="1825625"/>
            <a:ext cx="4344072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0462D6-05EC-42BC-90B3-E1244B682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09728" y="1825625"/>
            <a:ext cx="4344072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FFCB7-78F2-42A0-B3F8-7C78139E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244305F-9E51-4C97-993B-6CFA7BD8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58169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FF2B2-B59F-4D5B-A313-235F016BE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7564" y="1857375"/>
            <a:ext cx="4405946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BA152-9EDA-4028-9FB3-1B5DFCFAC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27563" y="2505075"/>
            <a:ext cx="440594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F0849-E536-4C9C-A18E-53D9F5C3E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49440" y="1857375"/>
            <a:ext cx="4405948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C04F7-725C-41F9-A8AE-514B613376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49440" y="2505075"/>
            <a:ext cx="440594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873F2-787E-4D79-B474-995E13D0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F102D7-3CF1-4506-A572-0F149F76C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2106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034204-8D8F-4BBA-A894-01CA6705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279DC7-45CD-4962-BAF3-9EA0BFF1F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9205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A0034-A29B-41C8-8050-85AE27DB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D41109-E4E8-4F1B-8F73-C7512A5AFE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t="11802" r="75174" b="3720"/>
          <a:stretch/>
        </p:blipFill>
        <p:spPr>
          <a:xfrm>
            <a:off x="1" y="0"/>
            <a:ext cx="2209799" cy="6858000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B8D643E-9023-4501-A748-7AE3454331FD}"/>
              </a:ext>
            </a:extLst>
          </p:cNvPr>
          <p:cNvSpPr/>
          <p:nvPr userDrawn="1"/>
        </p:nvSpPr>
        <p:spPr>
          <a:xfrm>
            <a:off x="0" y="6647575"/>
            <a:ext cx="2209800" cy="210425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2DFC1C-47D0-4238-9973-F9E27DC563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04" y="5289192"/>
            <a:ext cx="1598591" cy="1147959"/>
          </a:xfrm>
          <a:prstGeom prst="rect">
            <a:avLst/>
          </a:prstGeom>
        </p:spPr>
      </p:pic>
      <p:cxnSp>
        <p:nvCxnSpPr>
          <p:cNvPr id="8" name="Straight Connector 22" title="&quot; &quot;">
            <a:extLst>
              <a:ext uri="{FF2B5EF4-FFF2-40B4-BE49-F238E27FC236}">
                <a16:creationId xmlns:a16="http://schemas.microsoft.com/office/drawing/2014/main" id="{D77F26A8-E80E-47FF-A4E8-5DC6A4DF9AE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" y="6647575"/>
            <a:ext cx="2209799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7F793-1857-4684-9922-D6742A64826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13000" y="409575"/>
            <a:ext cx="9472613" cy="5689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2650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A0034-A29B-41C8-8050-85AE27DB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D41109-E4E8-4F1B-8F73-C7512A5AFE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t="11802" r="75174" b="3720"/>
          <a:stretch/>
        </p:blipFill>
        <p:spPr>
          <a:xfrm>
            <a:off x="1" y="0"/>
            <a:ext cx="2209799" cy="6858000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B8D643E-9023-4501-A748-7AE3454331FD}"/>
              </a:ext>
            </a:extLst>
          </p:cNvPr>
          <p:cNvSpPr/>
          <p:nvPr userDrawn="1"/>
        </p:nvSpPr>
        <p:spPr>
          <a:xfrm>
            <a:off x="0" y="6647575"/>
            <a:ext cx="2209800" cy="210425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2DFC1C-47D0-4238-9973-F9E27DC563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04" y="5289192"/>
            <a:ext cx="1598591" cy="1147959"/>
          </a:xfrm>
          <a:prstGeom prst="rect">
            <a:avLst/>
          </a:prstGeom>
        </p:spPr>
      </p:pic>
      <p:cxnSp>
        <p:nvCxnSpPr>
          <p:cNvPr id="8" name="Straight Connector 22" title="&quot; &quot;">
            <a:extLst>
              <a:ext uri="{FF2B5EF4-FFF2-40B4-BE49-F238E27FC236}">
                <a16:creationId xmlns:a16="http://schemas.microsoft.com/office/drawing/2014/main" id="{D77F26A8-E80E-47FF-A4E8-5DC6A4DF9AE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" y="6647575"/>
            <a:ext cx="2209799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404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22B5D5-FCFF-42FF-AE3D-76CF37FAA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7890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7AA98-2AF5-4BC2-9262-C4B6AFB91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1784" y="2049463"/>
            <a:ext cx="4932016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68D7E-257E-4871-AF53-6BBE721E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A0B201C-AA90-47D5-96C6-0D8499E36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73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>
          <a:gsLst>
            <a:gs pos="0">
              <a:srgbClr val="005CB9"/>
            </a:gs>
            <a:gs pos="35000">
              <a:srgbClr val="005CB9"/>
            </a:gs>
            <a:gs pos="100000">
              <a:srgbClr val="1F4E79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&quot;&quot;">
            <a:extLst>
              <a:ext uri="{FF2B5EF4-FFF2-40B4-BE49-F238E27FC236}">
                <a16:creationId xmlns:a16="http://schemas.microsoft.com/office/drawing/2014/main" id="{4640CF87-8DF6-4C8B-97AA-9ABBA6BC43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14"/>
          <a:stretch/>
        </p:blipFill>
        <p:spPr>
          <a:xfrm>
            <a:off x="1" y="6014859"/>
            <a:ext cx="12192000" cy="843141"/>
          </a:xfrm>
          <a:prstGeom prst="rect">
            <a:avLst/>
          </a:prstGeom>
          <a:ln>
            <a:noFill/>
          </a:ln>
        </p:spPr>
      </p:pic>
      <p:cxnSp>
        <p:nvCxnSpPr>
          <p:cNvPr id="8" name="Straight Connector 22" title="&quot; &quot;">
            <a:extLst>
              <a:ext uri="{FF2B5EF4-FFF2-40B4-BE49-F238E27FC236}">
                <a16:creationId xmlns:a16="http://schemas.microsoft.com/office/drawing/2014/main" id="{D13F4D1B-EF1A-49B9-B402-0B004EF26F30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0" y="5997388"/>
            <a:ext cx="12192000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title="Texas Department of State Health Services logo">
            <a:extLst>
              <a:ext uri="{FF2B5EF4-FFF2-40B4-BE49-F238E27FC236}">
                <a16:creationId xmlns:a16="http://schemas.microsoft.com/office/drawing/2014/main" id="{CBA3BA64-CAE0-4BE1-AAB8-D83A5CA4B1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2" y="5979918"/>
            <a:ext cx="3236672" cy="8728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3F76AE-A06E-4432-81ED-28CBF6FB1A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860611"/>
            <a:ext cx="10515600" cy="2873190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SLIDE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E720B-E25C-49B3-978B-6706735DD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8760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2FE2D-EC07-4B38-9F3D-0808B11B0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96225" y="6288648"/>
            <a:ext cx="4114800" cy="365125"/>
          </a:xfrm>
        </p:spPr>
        <p:txBody>
          <a:bodyPr anchor="b" anchorCtr="1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8294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34D9B1-AB0A-4034-96D1-1272B15D7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0" y="1894114"/>
            <a:ext cx="4357396" cy="432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CA2B5-7745-4EE4-AA6B-4C0451540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83355" y="1"/>
            <a:ext cx="5408646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E3C69-5B65-4D5C-9592-62EF77FD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BB432F0-4273-4145-92A4-EE447DB13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365125"/>
            <a:ext cx="4357397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58945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3D943-9064-4951-B936-9F56B4BCB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0C536-92FC-4E64-9194-22969EFD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B27D1-BF3D-4ED3-8A08-CC7E8DE90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EDE7A0-2A40-4843-A4BA-64BCA4242F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19A5C61-4DCC-422D-B66E-7FA5A8D32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1571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E4B68-0B79-44AD-8CC1-FFCBDF4E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B490E-881C-48B0-BCF6-F629AFBAF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3854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599D-6C02-48E0-8201-93256B59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30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AEDC7E3-DEC9-4498-81FE-201C83A126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690688"/>
            <a:ext cx="5257800" cy="472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E24D776-7FA7-4215-BC62-AA2523B364B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1566863"/>
            <a:ext cx="6096000" cy="506888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631405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D1ED-4C0D-4577-AED5-A0A39410D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53BCD-2F54-4A0A-9404-EB4BA9A7C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E411C-1F59-47D8-A553-7FD149C1C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55085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27750-E989-42E1-85EA-B283ABB8F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14" y="27225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3CE5D-AEFD-4304-8BB8-521B2A475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F4435-131E-4F88-9269-C3FA6101F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856AE-F49A-4C80-83E3-EC3B15C0D2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6D8EA7-F412-47B2-90FD-7A9C9762B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BA92D-FCC2-48A1-8A3D-C92BCE8BE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D06A-407B-46FA-A0EC-F072866C22B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6F68FA-2583-4B95-8D25-580645123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FE495-09D8-428E-9C45-A3BF074E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54E4-5A71-4511-84E9-33A1CA2A9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25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64814-3467-4D26-BFFF-52A18F78E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27" y="24135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75358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8793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EC7CC-61B4-4A57-AEC1-6B45BD51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76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82634-C662-4D30-A456-A3C406D0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46213"/>
            <a:ext cx="3932237" cy="44227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E74DC-C2C7-43A6-BBF0-AF07DE2D0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438275"/>
            <a:ext cx="6172200" cy="4422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7853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3E45-7DCB-43D9-A8F6-F996162C1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76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EF7B0-00F0-41BA-B6CA-13DBCA778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288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F4763C-A6AC-4FC2-9B24-1D1A4CF76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6097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82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&amp;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ABD5-C31F-46EC-9CD3-DED924A0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108807"/>
          </a:xfrm>
        </p:spPr>
        <p:txBody>
          <a:bodyPr/>
          <a:lstStyle>
            <a:lvl1pPr>
              <a:defRPr b="1">
                <a:solidFill>
                  <a:srgbClr val="003087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133A63-C708-47BD-ACF4-8B6CB2BD3D0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838200" y="1473932"/>
            <a:ext cx="5181600" cy="408005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3F576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C7437-CEE2-4D3D-ABFF-BA414C961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2023"/>
            <a:ext cx="5181600" cy="39749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01F10DD-B56D-4580-8ED0-FA1631DEED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9350" y="0"/>
            <a:ext cx="5962650" cy="662657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entagon 9">
            <a:extLst>
              <a:ext uri="{FF2B5EF4-FFF2-40B4-BE49-F238E27FC236}">
                <a16:creationId xmlns:a16="http://schemas.microsoft.com/office/drawing/2014/main" id="{074A4DD4-1876-4878-9EFC-2A372FE3E4E6}"/>
              </a:ext>
            </a:extLst>
          </p:cNvPr>
          <p:cNvSpPr/>
          <p:nvPr userDrawn="1"/>
        </p:nvSpPr>
        <p:spPr>
          <a:xfrm>
            <a:off x="0" y="1881937"/>
            <a:ext cx="6229350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46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ABD5-C31F-46EC-9CD3-DED924A0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108807"/>
          </a:xfrm>
        </p:spPr>
        <p:txBody>
          <a:bodyPr/>
          <a:lstStyle>
            <a:lvl1pPr>
              <a:defRPr b="1">
                <a:solidFill>
                  <a:srgbClr val="003087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133A63-C708-47BD-ACF4-8B6CB2BD3D0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838200" y="1473932"/>
            <a:ext cx="5181600" cy="408005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3F576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C7437-CEE2-4D3D-ABFF-BA414C961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2023"/>
            <a:ext cx="5181600" cy="39749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988DF98B-20B8-4A8B-B42A-3A01690B356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181725" y="365125"/>
            <a:ext cx="5781675" cy="58118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Pentagon 9">
            <a:extLst>
              <a:ext uri="{FF2B5EF4-FFF2-40B4-BE49-F238E27FC236}">
                <a16:creationId xmlns:a16="http://schemas.microsoft.com/office/drawing/2014/main" id="{074A4DD4-1876-4878-9EFC-2A372FE3E4E6}"/>
              </a:ext>
            </a:extLst>
          </p:cNvPr>
          <p:cNvSpPr/>
          <p:nvPr userDrawn="1"/>
        </p:nvSpPr>
        <p:spPr>
          <a:xfrm>
            <a:off x="0" y="1881937"/>
            <a:ext cx="6181725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3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ABD5-C31F-46EC-9CD3-DED924A08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108807"/>
          </a:xfrm>
        </p:spPr>
        <p:txBody>
          <a:bodyPr/>
          <a:lstStyle>
            <a:lvl1pPr>
              <a:defRPr b="1">
                <a:solidFill>
                  <a:srgbClr val="003087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133A63-C708-47BD-ACF4-8B6CB2BD3D0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838200" y="1473932"/>
            <a:ext cx="5181600" cy="408005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3F576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C7437-CEE2-4D3D-ABFF-BA414C961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2023"/>
            <a:ext cx="5181600" cy="39749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martArt Placeholder 5">
            <a:extLst>
              <a:ext uri="{FF2B5EF4-FFF2-40B4-BE49-F238E27FC236}">
                <a16:creationId xmlns:a16="http://schemas.microsoft.com/office/drawing/2014/main" id="{93B84CD7-E3DE-4EAD-B020-8FA723115259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6191250" y="365124"/>
            <a:ext cx="5899150" cy="5811837"/>
          </a:xfrm>
        </p:spPr>
        <p:txBody>
          <a:bodyPr/>
          <a:lstStyle/>
          <a:p>
            <a:r>
              <a:rPr lang="en-US"/>
              <a:t>Click icon to add SmartArt graphic</a:t>
            </a:r>
          </a:p>
        </p:txBody>
      </p:sp>
      <p:sp>
        <p:nvSpPr>
          <p:cNvPr id="11" name="Pentagon 9" title="&quot;&quot;">
            <a:extLst>
              <a:ext uri="{FF2B5EF4-FFF2-40B4-BE49-F238E27FC236}">
                <a16:creationId xmlns:a16="http://schemas.microsoft.com/office/drawing/2014/main" id="{074A4DD4-1876-4878-9EFC-2A372FE3E4E6}"/>
              </a:ext>
            </a:extLst>
          </p:cNvPr>
          <p:cNvSpPr/>
          <p:nvPr userDrawn="1"/>
        </p:nvSpPr>
        <p:spPr>
          <a:xfrm>
            <a:off x="0" y="1881937"/>
            <a:ext cx="6191250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67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1F0F69E-33C8-46AD-AFE8-E682F31FD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042E3-8A59-4CF8-BACD-284F3D6047A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F576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85664-0946-473B-868A-BEEF5B704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17778-023B-49CB-BE94-DEB9D1F32C9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F576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EBC45-D549-45B7-9284-C4D9BD44F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D8CA6-BCA5-4C41-AE0B-6F8E3F3EF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05082F-CA85-447C-980B-AF8AD0CF4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554CB-67B2-405D-AA12-5203EF6B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entagon 9" title="&quot;&quot;">
            <a:extLst>
              <a:ext uri="{FF2B5EF4-FFF2-40B4-BE49-F238E27FC236}">
                <a16:creationId xmlns:a16="http://schemas.microsoft.com/office/drawing/2014/main" id="{227EE276-2340-47AD-808D-8111F32104A8}"/>
              </a:ext>
            </a:extLst>
          </p:cNvPr>
          <p:cNvSpPr/>
          <p:nvPr userDrawn="1"/>
        </p:nvSpPr>
        <p:spPr>
          <a:xfrm>
            <a:off x="0" y="1633333"/>
            <a:ext cx="6581872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88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1F0F69E-33C8-46AD-AFE8-E682F31FD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D8CA6-BCA5-4C41-AE0B-6F8E3F3EF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05082F-CA85-447C-980B-AF8AD0CF4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554CB-67B2-405D-AA12-5203EF6B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entagon 9" title="&quot;&quot;">
            <a:extLst>
              <a:ext uri="{FF2B5EF4-FFF2-40B4-BE49-F238E27FC236}">
                <a16:creationId xmlns:a16="http://schemas.microsoft.com/office/drawing/2014/main" id="{227EE276-2340-47AD-808D-8111F32104A8}"/>
              </a:ext>
            </a:extLst>
          </p:cNvPr>
          <p:cNvSpPr/>
          <p:nvPr userDrawn="1"/>
        </p:nvSpPr>
        <p:spPr>
          <a:xfrm>
            <a:off x="0" y="1633333"/>
            <a:ext cx="6581872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AE97D9D6-D5E6-4AB6-931A-C7DAD67FF1B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1" y="1982479"/>
            <a:ext cx="10515599" cy="4165423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564615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E5682-FAE2-42A3-AF81-49944D0B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547DC5-63BB-42E8-BDA7-AA9FEFE7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C0EFE-8E38-48E6-9C30-91250D08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EF709-0170-4F0E-8BA7-0BCC9377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6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82CF4-D412-4779-B721-D677D66C3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3E62DF9-FC82-4F23-899A-C9F89F8829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6750" y="742950"/>
            <a:ext cx="10858500" cy="537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22" title="&quot; &quot;">
            <a:extLst>
              <a:ext uri="{FF2B5EF4-FFF2-40B4-BE49-F238E27FC236}">
                <a16:creationId xmlns:a16="http://schemas.microsoft.com/office/drawing/2014/main" id="{F70E1DB0-FA35-4359-A511-0FFBC260B0CF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0" y="161925"/>
            <a:ext cx="12192000" cy="0"/>
          </a:xfrm>
          <a:prstGeom prst="line">
            <a:avLst/>
          </a:prstGeom>
          <a:ln w="762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32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443D7-7F30-4B8B-A2B9-80AFCA43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33437-94B2-48B2-B9DF-D0A124C36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196B4-59A7-4F55-AB1F-E472546A9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FCCAD-7EC3-41F9-AF25-DBEBDFD2D03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6C522-DAE5-4E68-AFB5-CB47A0262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5248E-2126-4CBB-924B-FEEF06B72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131E7-C65A-4205-BD59-AD27FEB0E13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82BAF-12B2-4620-96B5-33302AEFD9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14" b="8157"/>
          <a:stretch/>
        </p:blipFill>
        <p:spPr>
          <a:xfrm>
            <a:off x="0" y="6677025"/>
            <a:ext cx="12192000" cy="180975"/>
          </a:xfrm>
          <a:prstGeom prst="rect">
            <a:avLst/>
          </a:prstGeom>
          <a:ln>
            <a:noFill/>
          </a:ln>
        </p:spPr>
      </p:pic>
      <p:cxnSp>
        <p:nvCxnSpPr>
          <p:cNvPr id="10" name="Straight Connector 22" title="&quot; &quot;">
            <a:extLst>
              <a:ext uri="{FF2B5EF4-FFF2-40B4-BE49-F238E27FC236}">
                <a16:creationId xmlns:a16="http://schemas.microsoft.com/office/drawing/2014/main" id="{4242C5BE-DB79-4DCF-961F-CD36C176BAA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-1" y="6659554"/>
            <a:ext cx="12192000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07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51" r:id="rId2"/>
    <p:sldLayoutId id="2147483652" r:id="rId3"/>
    <p:sldLayoutId id="2147483672" r:id="rId4"/>
    <p:sldLayoutId id="2147483673" r:id="rId5"/>
    <p:sldLayoutId id="2147483653" r:id="rId6"/>
    <p:sldLayoutId id="2147483697" r:id="rId7"/>
    <p:sldLayoutId id="2147483674" r:id="rId8"/>
    <p:sldLayoutId id="2147483702" r:id="rId9"/>
    <p:sldLayoutId id="2147483655" r:id="rId10"/>
    <p:sldLayoutId id="2147483658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087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&quot;&quot;">
            <a:extLst>
              <a:ext uri="{FF2B5EF4-FFF2-40B4-BE49-F238E27FC236}">
                <a16:creationId xmlns:a16="http://schemas.microsoft.com/office/drawing/2014/main" id="{7620AFCD-4C7A-490F-B4EC-1E8A313F49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t="11802" r="75174" b="3720"/>
          <a:stretch/>
        </p:blipFill>
        <p:spPr>
          <a:xfrm>
            <a:off x="1" y="0"/>
            <a:ext cx="2209799" cy="6858000"/>
          </a:xfrm>
          <a:prstGeom prst="rect">
            <a:avLst/>
          </a:prstGeom>
          <a:ln>
            <a:noFill/>
          </a:ln>
        </p:spPr>
      </p:pic>
      <p:sp>
        <p:nvSpPr>
          <p:cNvPr id="8" name="Pentagon 9" title="&quot;&quot;">
            <a:extLst>
              <a:ext uri="{FF2B5EF4-FFF2-40B4-BE49-F238E27FC236}">
                <a16:creationId xmlns:a16="http://schemas.microsoft.com/office/drawing/2014/main" id="{28070A9E-BB8B-4EB5-A97A-72B95557EE0B}"/>
              </a:ext>
            </a:extLst>
          </p:cNvPr>
          <p:cNvSpPr/>
          <p:nvPr userDrawn="1"/>
        </p:nvSpPr>
        <p:spPr>
          <a:xfrm>
            <a:off x="196066" y="1684927"/>
            <a:ext cx="11157734" cy="140698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22" title="&quot; &quot;">
            <a:extLst>
              <a:ext uri="{FF2B5EF4-FFF2-40B4-BE49-F238E27FC236}">
                <a16:creationId xmlns:a16="http://schemas.microsoft.com/office/drawing/2014/main" id="{3868AE59-EB1E-4C7C-9634-491E3BC80F7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" y="6647575"/>
            <a:ext cx="2209799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 title="&quot;&quot;">
            <a:extLst>
              <a:ext uri="{FF2B5EF4-FFF2-40B4-BE49-F238E27FC236}">
                <a16:creationId xmlns:a16="http://schemas.microsoft.com/office/drawing/2014/main" id="{4D4A2005-8354-4C11-9408-7FFA3C38C317}"/>
              </a:ext>
            </a:extLst>
          </p:cNvPr>
          <p:cNvSpPr/>
          <p:nvPr userDrawn="1"/>
        </p:nvSpPr>
        <p:spPr>
          <a:xfrm>
            <a:off x="0" y="6647575"/>
            <a:ext cx="2209800" cy="210425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B789B8-5CE2-4A8E-A3CF-6573D397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238" y="554902"/>
            <a:ext cx="89479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3087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E2A73-A47F-4628-B24D-71BF9CA2E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5864" y="2236741"/>
            <a:ext cx="8452658" cy="3799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title="Texas Department of State Health Services logo">
            <a:extLst>
              <a:ext uri="{FF2B5EF4-FFF2-40B4-BE49-F238E27FC236}">
                <a16:creationId xmlns:a16="http://schemas.microsoft.com/office/drawing/2014/main" id="{25AFC768-FDBA-4F71-84A8-646DFECB7BF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04" y="5289192"/>
            <a:ext cx="1598591" cy="1147959"/>
          </a:xfrm>
          <a:prstGeom prst="rect">
            <a:avLst/>
          </a:prstGeom>
        </p:spPr>
      </p:pic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58A82E9-29F0-4669-AE6A-42B92398A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B6698-EAFE-4EF4-8E59-4E345DB8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6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691" r:id="rId3"/>
    <p:sldLayoutId id="2147483692" r:id="rId4"/>
    <p:sldLayoutId id="2147483703" r:id="rId5"/>
    <p:sldLayoutId id="2147483693" r:id="rId6"/>
    <p:sldLayoutId id="2147483694" r:id="rId7"/>
    <p:sldLayoutId id="2147483695" r:id="rId8"/>
    <p:sldLayoutId id="214748369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003087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title="&quot;&quot;">
            <a:extLst>
              <a:ext uri="{FF2B5EF4-FFF2-40B4-BE49-F238E27FC236}">
                <a16:creationId xmlns:a16="http://schemas.microsoft.com/office/drawing/2014/main" id="{48752905-4F9E-4308-9D7D-79136CE22E29}"/>
              </a:ext>
            </a:extLst>
          </p:cNvPr>
          <p:cNvSpPr/>
          <p:nvPr userDrawn="1"/>
        </p:nvSpPr>
        <p:spPr>
          <a:xfrm>
            <a:off x="0" y="-24702"/>
            <a:ext cx="12192001" cy="8986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12" title="&quot;&quot;">
            <a:extLst>
              <a:ext uri="{FF2B5EF4-FFF2-40B4-BE49-F238E27FC236}">
                <a16:creationId xmlns:a16="http://schemas.microsoft.com/office/drawing/2014/main" id="{26D6B718-8D13-46EE-A2EA-3EC07DCA572F}"/>
              </a:ext>
            </a:extLst>
          </p:cNvPr>
          <p:cNvSpPr/>
          <p:nvPr userDrawn="1"/>
        </p:nvSpPr>
        <p:spPr>
          <a:xfrm>
            <a:off x="6480961" y="513145"/>
            <a:ext cx="5711040" cy="743040"/>
          </a:xfrm>
          <a:prstGeom prst="homePlate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  <p:sp>
        <p:nvSpPr>
          <p:cNvPr id="9" name="Pentagon 13" title="&quot;&quot;">
            <a:extLst>
              <a:ext uri="{FF2B5EF4-FFF2-40B4-BE49-F238E27FC236}">
                <a16:creationId xmlns:a16="http://schemas.microsoft.com/office/drawing/2014/main" id="{ED62EF45-C9C0-4413-81FE-899E260FD808}"/>
              </a:ext>
            </a:extLst>
          </p:cNvPr>
          <p:cNvSpPr/>
          <p:nvPr userDrawn="1"/>
        </p:nvSpPr>
        <p:spPr>
          <a:xfrm>
            <a:off x="0" y="365125"/>
            <a:ext cx="9481334" cy="1039080"/>
          </a:xfrm>
          <a:prstGeom prst="homePlate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6061" tIns="43031" rIns="86061" bIns="4303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59" b="1" dirty="0">
              <a:solidFill>
                <a:schemeClr val="tx1"/>
              </a:solidFill>
            </a:endParaRPr>
          </a:p>
        </p:txBody>
      </p:sp>
      <p:pic>
        <p:nvPicPr>
          <p:cNvPr id="11" name="Picture 10" title="&quot;&quot;">
            <a:extLst>
              <a:ext uri="{FF2B5EF4-FFF2-40B4-BE49-F238E27FC236}">
                <a16:creationId xmlns:a16="http://schemas.microsoft.com/office/drawing/2014/main" id="{53B8FF7F-B71D-4E67-925E-01F7866EB6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14" b="8157"/>
          <a:stretch/>
        </p:blipFill>
        <p:spPr>
          <a:xfrm>
            <a:off x="0" y="6677025"/>
            <a:ext cx="12192000" cy="180975"/>
          </a:xfrm>
          <a:prstGeom prst="rect">
            <a:avLst/>
          </a:prstGeom>
          <a:ln>
            <a:noFill/>
          </a:ln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D2514-FF0E-43CF-9DEC-E8FFEC13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53" y="2542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3C64B-EE6C-49CE-AC9C-4EF026EBE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43558-8669-4E59-AFD4-2D647B027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5D06A-407B-46FA-A0EC-F072866C22B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AD61A-3E46-4A91-9409-1DF22E3CD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899FE-B918-439A-8725-B7C544019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B54E4-5A71-4511-84E9-33A1CA2A9EE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22" title="&quot; &quot;">
            <a:extLst>
              <a:ext uri="{FF2B5EF4-FFF2-40B4-BE49-F238E27FC236}">
                <a16:creationId xmlns:a16="http://schemas.microsoft.com/office/drawing/2014/main" id="{6E5C70A8-3EE5-4D69-8AA3-93C6F7056F47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-1" y="6659554"/>
            <a:ext cx="12192000" cy="0"/>
          </a:xfrm>
          <a:prstGeom prst="line">
            <a:avLst/>
          </a:prstGeom>
          <a:ln w="38100">
            <a:solidFill>
              <a:srgbClr val="FFC600"/>
            </a:solidFill>
            <a:headEnd/>
            <a:tailE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79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5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6AC6A-155C-452B-A591-5E0B91903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and Implementation Update</a:t>
            </a:r>
          </a:p>
        </p:txBody>
      </p:sp>
    </p:spTree>
    <p:extLst>
      <p:ext uri="{BB962C8B-B14F-4D97-AF65-F5344CB8AC3E}">
        <p14:creationId xmlns:p14="http://schemas.microsoft.com/office/powerpoint/2010/main" val="44285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31623D-D2DE-4050-AD21-6910961B8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Exceptional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67E1-D374-4663-A450-3D9CD484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Exceptional Item 1, Meet Increased Costs for Current Agency Operations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Vehicles – HB 500 Supplemental funding includes $965K for vehicles and $1.5M for Boats. </a:t>
            </a:r>
            <a:r>
              <a:rPr lang="en-US" sz="1600" b="1" i="1" dirty="0">
                <a:effectLst/>
                <a:latin typeface="Calibri"/>
                <a:ea typeface="Calibri"/>
                <a:cs typeface="Times New Roman"/>
              </a:rPr>
              <a:t> 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Data Center Services is fully funded, which funds the DCS exceptional item of $25.1M with General Revenue and COVID Federal. 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Seat Management – HB 500 Supplemental funding includes $2.5M.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Texas Center for Infectious Disease – Partially funded at $1.8M in General Revenue.  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Exceptional Item 2, Maintain Agency Infrastructure that Serves Texans and Communities  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Regional Clinic Cost Increases and Space Planning – Partially funded at $6.9M in General Revenue and 1 FTE.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Lab Building Maintenance of Critical Infrastructure – Fully funded at $2.7M in General Revenue.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TCID Deferred Maintenance – Fully funded at $6.6M in General Revenue.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Facility Cost Increase – Partially funded at $1.8M in General Revenue.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Exceptional Item 3, Expand Laboratory Capacity and Capability to Detect Risks to Health and Safety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New Laboratory Building – HB 500 Supplemental funding includes $205M in capital authority with the ability to increase an additional $123.3M in capital authority as additional federal indirect is received. 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effectLst/>
                <a:latin typeface="Calibri"/>
                <a:ea typeface="Calibri"/>
                <a:cs typeface="Times New Roman"/>
              </a:rPr>
              <a:t>Maintain Laboratory Staff – Fully funded at $6.6M in 709 Medicaid Reimbursement funds and 38 FTEs.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659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C8B2-CF21-D425-05E0-5C4A4FB5F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Exceptional Items, continued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F3944F-6D44-2BB0-17FB-97AD83043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b="1" dirty="0">
                <a:ea typeface="Calibri"/>
                <a:cs typeface="Calibri"/>
              </a:rPr>
              <a:t>Exceptional Item 4, Improve Child Mortality and Morbidity due to Congenital Syphilis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b="1" dirty="0">
                <a:ea typeface="Calibri"/>
                <a:cs typeface="Calibri"/>
              </a:rPr>
              <a:t>Partially funded at $8.4M in General Revenue and 23 FTEs. This was specially funded for the Nurse Strike Team and the Call Center.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dirty="0">
                <a:ea typeface="Calibri"/>
                <a:cs typeface="Calibri"/>
              </a:rPr>
              <a:t>Exceptional Item 5, Ensure Access to Regional and Local Public Health Services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dirty="0">
                <a:ea typeface="Calibri"/>
                <a:cs typeface="Calibri"/>
              </a:rPr>
              <a:t>Not funded in the Conference Committee bill.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b="1" dirty="0">
                <a:ea typeface="Calibri"/>
                <a:cs typeface="Calibri"/>
              </a:rPr>
              <a:t>Exceptional Item 6, Support Growth in Texas Industries and Career Entry 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b="1" dirty="0">
                <a:ea typeface="Calibri"/>
                <a:cs typeface="Calibri"/>
              </a:rPr>
              <a:t>Texas Meat Industry – Fully funded at $5.3M in General Revenue Related, 4 FTEs in FY26 and 10 FTEs in FY27.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dirty="0">
                <a:ea typeface="Calibri"/>
                <a:cs typeface="Calibri"/>
              </a:rPr>
              <a:t>The remaining of the exceptional item request was not funded in the Conference Committee bill.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dirty="0">
                <a:ea typeface="Calibri"/>
                <a:cs typeface="Calibri"/>
              </a:rPr>
              <a:t>Exceptional Item 7, Reduce the Impacts of Tobacco-Related Cancers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dirty="0">
                <a:ea typeface="Calibri"/>
                <a:cs typeface="Calibri"/>
              </a:rPr>
              <a:t>Not funded in the Conference Committee bill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b="1" dirty="0">
                <a:ea typeface="Calibri"/>
                <a:cs typeface="Calibri"/>
              </a:rPr>
              <a:t>Exceptional Item 8, Increase the Timeliness and Quality of Maternal and Child Health Data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b="1" dirty="0">
                <a:ea typeface="Calibri"/>
                <a:cs typeface="Calibri"/>
              </a:rPr>
              <a:t>Maternal Mortality and Morbidity – HB 500 Supplemental bill funding includes $5.6M in General Revenue. The 7 FTEs were funded in the Intro bill. 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n-US" sz="1600" b="1" dirty="0"/>
              <a:t>Birth Defects – Fully funded at $1.6M in General Revenue and 8 FTEs.</a:t>
            </a:r>
            <a:endParaRPr lang="en-US" sz="1600" b="1" dirty="0">
              <a:ea typeface="Calibri"/>
              <a:cs typeface="Calibri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Symbol,Sans-Serif" panose="020B0604020202020204" pitchFamily="34" charset="0"/>
              <a:buChar char=""/>
            </a:pPr>
            <a:r>
              <a:rPr lang="en-US" sz="1600" dirty="0">
                <a:ea typeface="Calibri"/>
                <a:cs typeface="Calibri"/>
              </a:rPr>
              <a:t>Exceptional Item 9, Regulatory Automation System Replacement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,monospace" panose="020B0604020202020204" pitchFamily="34" charset="0"/>
              <a:buChar char="o"/>
            </a:pPr>
            <a:r>
              <a:rPr lang="en-US" sz="1600" dirty="0">
                <a:ea typeface="Calibri"/>
                <a:cs typeface="Calibri"/>
              </a:rPr>
              <a:t>Not funded in the Conference Committee bill.</a:t>
            </a:r>
          </a:p>
        </p:txBody>
      </p:sp>
    </p:spTree>
    <p:extLst>
      <p:ext uri="{BB962C8B-B14F-4D97-AF65-F5344CB8AC3E}">
        <p14:creationId xmlns:p14="http://schemas.microsoft.com/office/powerpoint/2010/main" val="3253565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31623D-D2DE-4050-AD21-6910961B8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SB 1008 – Local Food Service Permits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67E1-D374-4663-A450-3D9CD484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Authored by Sen. Middleton/Sponsored by Rep. Harris</a:t>
            </a:r>
          </a:p>
          <a:p>
            <a:r>
              <a:rPr lang="en-US" dirty="0"/>
              <a:t>Localities are prohibited from requiring a permit or charging food service establishments a fee higher than what they would be charged in DSHS jurisdiction; slight flexibility for some larger counties and establishments with a poor history of compliance</a:t>
            </a:r>
          </a:p>
          <a:p>
            <a:r>
              <a:rPr lang="en-US" dirty="0"/>
              <a:t>Localities must provide DSHS a fee schedule for posting on our website</a:t>
            </a:r>
          </a:p>
          <a:p>
            <a:r>
              <a:rPr lang="en-US" dirty="0">
                <a:ea typeface="Calibri"/>
                <a:cs typeface="Calibri"/>
              </a:rPr>
              <a:t>Localities that charge fees must provide email updates</a:t>
            </a:r>
            <a:endParaRPr lang="en-US" dirty="0"/>
          </a:p>
          <a:p>
            <a:r>
              <a:rPr lang="en-US" dirty="0"/>
              <a:t>Restricts some sound regulation permits </a:t>
            </a:r>
          </a:p>
          <a:p>
            <a:r>
              <a:rPr lang="en-US" dirty="0"/>
              <a:t>Additional permits to transport, deliver or serve food are restricted</a:t>
            </a:r>
          </a:p>
        </p:txBody>
      </p:sp>
    </p:spTree>
    <p:extLst>
      <p:ext uri="{BB962C8B-B14F-4D97-AF65-F5344CB8AC3E}">
        <p14:creationId xmlns:p14="http://schemas.microsoft.com/office/powerpoint/2010/main" val="62449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31623D-D2DE-4050-AD21-6910961B8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SB 541 – Cottage Food Productions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67E1-D374-4663-A450-3D9CD484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5" y="1768475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Authored by Sen. Kolkhorst/Sponsored by Rep. Hull</a:t>
            </a:r>
          </a:p>
          <a:p>
            <a:r>
              <a:rPr lang="en-US" dirty="0"/>
              <a:t>Cottage food operators now also include nonprofits (food must be produced at the home of the director or officer) </a:t>
            </a:r>
          </a:p>
          <a:p>
            <a:r>
              <a:rPr lang="en-US" dirty="0"/>
              <a:t>Cottage food can be produced unless they are: </a:t>
            </a:r>
          </a:p>
          <a:p>
            <a:pPr lvl="1"/>
            <a:r>
              <a:rPr lang="en-US" dirty="0"/>
              <a:t>Meat or seafood products; Ice or ice products (e.g. shaved ice, ice cream, popsicles, gelato); Low-acid canned goods; THC/CBD products; Raw milk</a:t>
            </a:r>
          </a:p>
          <a:p>
            <a:r>
              <a:rPr lang="en-US" dirty="0"/>
              <a:t>Time and temperature-controlled products would require DSHS registration</a:t>
            </a:r>
          </a:p>
          <a:p>
            <a:r>
              <a:rPr lang="en-US" dirty="0"/>
              <a:t>Localities cannot require licenses or permits of cottage food operators</a:t>
            </a:r>
          </a:p>
          <a:p>
            <a:r>
              <a:rPr lang="en-US" dirty="0"/>
              <a:t>Raises the cap on an operation’s annual gross income from $50K to $150K 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Allows an operation to sell to cottage food vendors at wholesale that could then be sold at farmers’ markets, food stands, retail stores, etc. </a:t>
            </a:r>
          </a:p>
        </p:txBody>
      </p:sp>
    </p:spTree>
    <p:extLst>
      <p:ext uri="{BB962C8B-B14F-4D97-AF65-F5344CB8AC3E}">
        <p14:creationId xmlns:p14="http://schemas.microsoft.com/office/powerpoint/2010/main" val="3319619031"/>
      </p:ext>
    </p:extLst>
  </p:cSld>
  <p:clrMapOvr>
    <a:masterClrMapping/>
  </p:clrMapOvr>
</p:sld>
</file>

<file path=ppt/theme/theme1.xml><?xml version="1.0" encoding="utf-8"?>
<a:theme xmlns:a="http://schemas.openxmlformats.org/drawingml/2006/main" name="DSHS Slide Theme">
  <a:themeElements>
    <a:clrScheme name="DSHS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003087"/>
      </a:accent1>
      <a:accent2>
        <a:srgbClr val="C0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HS-Powerpoint-Template.potx" id="{6FC93773-1777-49B8-B085-21A8058814C0}" vid="{683E1146-0F7A-4BF5-8A2F-3CF7ECB0942A}"/>
    </a:ext>
  </a:extLst>
</a:theme>
</file>

<file path=ppt/theme/theme2.xml><?xml version="1.0" encoding="utf-8"?>
<a:theme xmlns:a="http://schemas.openxmlformats.org/drawingml/2006/main" name="DSHS Slide Layout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HS-Powerpoint-Template.potx" id="{6FC93773-1777-49B8-B085-21A8058814C0}" vid="{4124A9E9-EF70-4508-B786-ECE044002AD0}"/>
    </a:ext>
  </a:extLst>
</a:theme>
</file>

<file path=ppt/theme/theme3.xml><?xml version="1.0" encoding="utf-8"?>
<a:theme xmlns:a="http://schemas.openxmlformats.org/drawingml/2006/main" name="DSHS Slide Layout 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HS-Powerpoint-Template.potx" id="{6FC93773-1777-49B8-B085-21A8058814C0}" vid="{AFDF2EBF-DC16-4258-9B11-8246FF8EEFC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53a810-d2a2-4c28-9ad9-9100c9a22e04" xsi:nil="true"/>
    <lcf76f155ced4ddcb4097134ff3c332f xmlns="5acf3f67-585c-462a-94f9-0e8032306a18">
      <Terms xmlns="http://schemas.microsoft.com/office/infopath/2007/PartnerControls"/>
    </lcf76f155ced4ddcb4097134ff3c332f>
    <Added_x003f_ xmlns="5acf3f67-585c-462a-94f9-0e8032306a1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CB2FD9D0E60E4D9A540172FBC638A5" ma:contentTypeVersion="20" ma:contentTypeDescription="Create a new document." ma:contentTypeScope="" ma:versionID="673ef0d5390faac1c216dd066c1759b7">
  <xsd:schema xmlns:xsd="http://www.w3.org/2001/XMLSchema" xmlns:xs="http://www.w3.org/2001/XMLSchema" xmlns:p="http://schemas.microsoft.com/office/2006/metadata/properties" xmlns:ns2="5acf3f67-585c-462a-94f9-0e8032306a18" xmlns:ns3="160abd0e-414f-47c5-a2d7-eced7709f37f" xmlns:ns4="d853a810-d2a2-4c28-9ad9-9100c9a22e04" targetNamespace="http://schemas.microsoft.com/office/2006/metadata/properties" ma:root="true" ma:fieldsID="17b0aad9b176f0cab4043de4e58c2e02" ns2:_="" ns3:_="" ns4:_="">
    <xsd:import namespace="5acf3f67-585c-462a-94f9-0e8032306a18"/>
    <xsd:import namespace="160abd0e-414f-47c5-a2d7-eced7709f37f"/>
    <xsd:import namespace="d853a810-d2a2-4c28-9ad9-9100c9a22e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Added_x003f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f3f67-585c-462a-94f9-0e8032306a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c590b57-b2b8-4f92-a7a2-a2c14f8ff4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Added_x003f_" ma:index="26" nillable="true" ma:displayName="Added?" ma:format="Dropdown" ma:internalName="Added_x003f_">
      <xsd:simpleType>
        <xsd:restriction base="dms:Choice">
          <xsd:enumeration value="Yes"/>
          <xsd:enumeration value="Choice 2"/>
          <xsd:enumeration value="Choice 3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abd0e-414f-47c5-a2d7-eced7709f37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3a810-d2a2-4c28-9ad9-9100c9a22e04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a7164e48-2eb0-4aa9-be91-6fb83a67d0dd}" ma:internalName="TaxCatchAll" ma:showField="CatchAllData" ma:web="160abd0e-414f-47c5-a2d7-eced7709f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13FF54-FE7B-461B-A772-57BA83950334}">
  <ds:schemaRefs>
    <ds:schemaRef ds:uri="http://schemas.microsoft.com/office/2006/metadata/properties"/>
    <ds:schemaRef ds:uri="http://schemas.microsoft.com/office/infopath/2007/PartnerControls"/>
    <ds:schemaRef ds:uri="d853a810-d2a2-4c28-9ad9-9100c9a22e04"/>
    <ds:schemaRef ds:uri="5acf3f67-585c-462a-94f9-0e8032306a18"/>
  </ds:schemaRefs>
</ds:datastoreItem>
</file>

<file path=customXml/itemProps2.xml><?xml version="1.0" encoding="utf-8"?>
<ds:datastoreItem xmlns:ds="http://schemas.openxmlformats.org/officeDocument/2006/customXml" ds:itemID="{9DA442A7-3F24-4160-9541-71FD73DD28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114796-17AD-45ED-A1CF-0D79CF3489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f3f67-585c-462a-94f9-0e8032306a18"/>
    <ds:schemaRef ds:uri="160abd0e-414f-47c5-a2d7-eced7709f37f"/>
    <ds:schemaRef ds:uri="d853a810-d2a2-4c28-9ad9-9100c9a22e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bf97732-82b9-499b-b16a-a93e8ebd536b}" enabled="0" method="" siteId="{9bf97732-82b9-499b-b16a-a93e8ebd53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DSHS-Powerpoint-Template</Template>
  <TotalTime>3014</TotalTime>
  <Words>1619</Words>
  <Application>Microsoft Office PowerPoint</Application>
  <PresentationFormat>Widescreen</PresentationFormat>
  <Paragraphs>122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DSHS Slide Theme</vt:lpstr>
      <vt:lpstr>DSHS Slide Layout 2</vt:lpstr>
      <vt:lpstr>DSHS Slide Layout 3</vt:lpstr>
      <vt:lpstr>Legislative and Implementation Update</vt:lpstr>
      <vt:lpstr>Exceptional Items</vt:lpstr>
      <vt:lpstr>Exceptional Items, continued</vt:lpstr>
      <vt:lpstr>SB 1008 – Local Food Service Permits </vt:lpstr>
      <vt:lpstr>SB 541 – Cottage Food Productions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Texas Department of State Health Services</dc:creator>
  <cp:lastModifiedBy>Hood,Austin  (DSHS)</cp:lastModifiedBy>
  <cp:revision>75</cp:revision>
  <dcterms:created xsi:type="dcterms:W3CDTF">2018-12-06T15:25:41Z</dcterms:created>
  <dcterms:modified xsi:type="dcterms:W3CDTF">2025-12-09T22:37:19Z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0x0101002BCB2FD9D0E60E4D9A540172FBC638A5</vt:lpwstr>
  </property>
  <property fmtid="{D5CDD505-2E9C-101B-9397-08002B2CF9AE}" pid="3" name="MediaServiceImageTags">
    <vt:lpwstr/>
  </property>
</Properties>
</file>