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  <p:sldMasterId id="2147483666" r:id="rId6"/>
  </p:sldMasterIdLst>
  <p:notesMasterIdLst>
    <p:notesMasterId r:id="rId14"/>
  </p:notesMasterIdLst>
  <p:sldIdLst>
    <p:sldId id="256" r:id="rId7"/>
    <p:sldId id="285" r:id="rId8"/>
    <p:sldId id="258" r:id="rId9"/>
    <p:sldId id="507" r:id="rId10"/>
    <p:sldId id="503" r:id="rId11"/>
    <p:sldId id="356" r:id="rId12"/>
    <p:sldId id="264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5C6C7E-6FC2-4F60-A0E3-ED0C8D2FBB47}">
          <p14:sldIdLst>
            <p14:sldId id="256"/>
          </p14:sldIdLst>
        </p14:section>
        <p14:section name="Untitled Section" id="{66A5711B-FF6E-4736-ACB7-BEDDDB3A20D1}">
          <p14:sldIdLst>
            <p14:sldId id="285"/>
            <p14:sldId id="258"/>
            <p14:sldId id="507"/>
            <p14:sldId id="503"/>
            <p14:sldId id="356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D7C512-9A6C-FF61-7DD5-A4ACAD048D1D}" name="Mamula,Carl (HHSC)" initials="M(" userId="S::Carl.Mamula@hhs.texas.gov::87803ff1-3087-407d-b98e-6debfeca71cb" providerId="AD"/>
  <p188:author id="{5059C274-5DEC-70D0-092C-15CEF0979A08}" name="Graham,Julia (HHSC)" initials="JG" userId="S::Julia.Graham@hhs.texas.gov::04e70413-e3f4-4f95-8a84-2fd57a750dc2" providerId="AD"/>
  <p188:author id="{337A1499-6D14-BB7F-430A-E8CE317E6419}" name="Marediya,Ashish (HHSC)" initials="M(" userId="S::Ashish.Marediya@hhs.texas.gov::1e9f4829-4d2b-4a49-ad2b-114d43f1fe5f" providerId="AD"/>
  <p188:author id="{784B389B-4957-A0A5-0FDD-4E49D7CDC0C9}" name="Nawab,Mohib (HHSC)" initials="N(" userId="S::Mohib.Nawab@hhs.texas.gov::a9936499-1d65-45ae-a9f5-5c6daa3fcfa3" providerId="AD"/>
  <p188:author id="{D9B5F69D-80CE-C062-87E4-DC607A813B6B}" name="Hollister,Sarah (HHSC)" initials="H(" userId="S::Sarah.Hollister@hhs.texas.gov::2ab379a4-19a9-418b-9a4c-caa6f895963f" providerId="AD"/>
  <p188:author id="{906FC1D1-A187-06D7-A01D-5338EFB43F7C}" name="Proppe,Sarah (HHSC)" initials="P(" userId="S::Sarah.Proppe@hhs.texas.gov::82da61f1-27c5-4e72-be47-d6657f24e47a" providerId="AD"/>
  <p188:author id="{CB2D49DD-4065-FDC6-2AAC-8759993FACFF}" name="Gasca,Krysta (HHSC)" initials="G(" userId="S::Krysta.Gasca01@hhs.texas.gov::c2b20c1d-5776-477c-aef3-215e4a058f4d" providerId="AD"/>
  <p188:author id="{C04AB4E8-CBDD-4007-C489-04BB5782BC7D}" name="Kannegieser,Ashley (HHSC)" initials="K(" userId="S::Ashley.Kannegieser01@hhs.texas.gov::ed84573a-15ff-4850-a785-5bab204f8c7b" providerId="AD"/>
  <p188:author id="{CE926BF8-CA05-B3F3-32AF-25ADB33ACF0D}" name="Saldana,Bailey (HHSC)" initials="S(" userId="S::Bailey.Saldana@hhs.texas.gov::4f36f865-a990-461a-8b67-cefcbda5daa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lchrist Family" initials="KF" lastIdx="7" clrIdx="0">
    <p:extLst>
      <p:ext uri="{19B8F6BF-5375-455C-9EA6-DF929625EA0E}">
        <p15:presenceInfo xmlns:p15="http://schemas.microsoft.com/office/powerpoint/2012/main" userId="d3e01c57cad5c5ec" providerId="Windows Live"/>
      </p:ext>
    </p:extLst>
  </p:cmAuthor>
  <p:cmAuthor id="2" name="Kyle" initials="K" lastIdx="2" clrIdx="1">
    <p:extLst>
      <p:ext uri="{19B8F6BF-5375-455C-9EA6-DF929625EA0E}">
        <p15:presenceInfo xmlns:p15="http://schemas.microsoft.com/office/powerpoint/2012/main" userId="Kyle" providerId="None"/>
      </p:ext>
    </p:extLst>
  </p:cmAuthor>
  <p:cmAuthor id="3" name="Roussel-Methena,Monica (HHSC)" initials="MRM" lastIdx="30" clrIdx="2">
    <p:extLst>
      <p:ext uri="{19B8F6BF-5375-455C-9EA6-DF929625EA0E}">
        <p15:presenceInfo xmlns:p15="http://schemas.microsoft.com/office/powerpoint/2012/main" userId="Roussel-Methena,Monica (HHSC)" providerId="None"/>
      </p:ext>
    </p:extLst>
  </p:cmAuthor>
  <p:cmAuthor id="4" name="Hollister,Sarah (HHSC)" initials="H(" lastIdx="13" clrIdx="3">
    <p:extLst>
      <p:ext uri="{19B8F6BF-5375-455C-9EA6-DF929625EA0E}">
        <p15:presenceInfo xmlns:p15="http://schemas.microsoft.com/office/powerpoint/2012/main" userId="S-1-5-21-1821564941-1661017496-2929605198-285873" providerId="AD"/>
      </p:ext>
    </p:extLst>
  </p:cmAuthor>
  <p:cmAuthor id="5" name="Kyle Kilchrist" initials="KK" lastIdx="20" clrIdx="4">
    <p:extLst>
      <p:ext uri="{19B8F6BF-5375-455C-9EA6-DF929625EA0E}">
        <p15:presenceInfo xmlns:p15="http://schemas.microsoft.com/office/powerpoint/2012/main" userId="Kyle Kilchrist" providerId="None"/>
      </p:ext>
    </p:extLst>
  </p:cmAuthor>
  <p:cmAuthor id="6" name="Nawab,Mohib (HHSC)" initials="N(" lastIdx="25" clrIdx="5">
    <p:extLst>
      <p:ext uri="{19B8F6BF-5375-455C-9EA6-DF929625EA0E}">
        <p15:presenceInfo xmlns:p15="http://schemas.microsoft.com/office/powerpoint/2012/main" userId="S-1-5-21-1821564941-1661017496-2929605198-314692" providerId="AD"/>
      </p:ext>
    </p:extLst>
  </p:cmAuthor>
  <p:cmAuthor id="7" name="Kilchrist,Kyle (HHSC)" initials="K(" lastIdx="14" clrIdx="6">
    <p:extLst>
      <p:ext uri="{19B8F6BF-5375-455C-9EA6-DF929625EA0E}">
        <p15:presenceInfo xmlns:p15="http://schemas.microsoft.com/office/powerpoint/2012/main" userId="Kilchrist,Kyle (HHSC)" providerId="None"/>
      </p:ext>
    </p:extLst>
  </p:cmAuthor>
  <p:cmAuthor id="8" name="Kilchrist,Kyle (HHSC)" initials="K( [2]" lastIdx="2" clrIdx="7">
    <p:extLst>
      <p:ext uri="{19B8F6BF-5375-455C-9EA6-DF929625EA0E}">
        <p15:presenceInfo xmlns:p15="http://schemas.microsoft.com/office/powerpoint/2012/main" userId="S::Kyle.Kilchrist@hhs.texas.gov::3ca7a0db-9737-473e-b271-833135fbf932" providerId="AD"/>
      </p:ext>
    </p:extLst>
  </p:cmAuthor>
  <p:cmAuthor id="9" name="Mock,Karsten (HHSC)" initials="M(" lastIdx="102" clrIdx="8">
    <p:extLst>
      <p:ext uri="{19B8F6BF-5375-455C-9EA6-DF929625EA0E}">
        <p15:presenceInfo xmlns:p15="http://schemas.microsoft.com/office/powerpoint/2012/main" userId="S::Karsten.Mock@hhs.texas.gov::b17bc890-62ac-4812-8428-cf990c0beaf1" providerId="AD"/>
      </p:ext>
    </p:extLst>
  </p:cmAuthor>
  <p:cmAuthor id="10" name="Gutierrez,Lindsey (HHSC)" initials="G(" lastIdx="17" clrIdx="9">
    <p:extLst>
      <p:ext uri="{19B8F6BF-5375-455C-9EA6-DF929625EA0E}">
        <p15:presenceInfo xmlns:p15="http://schemas.microsoft.com/office/powerpoint/2012/main" userId="S::Lindsey.Gutierrez@hhs.texas.gov::8b094ea8-5100-43ac-ad5a-994c329e46ef" providerId="AD"/>
      </p:ext>
    </p:extLst>
  </p:cmAuthor>
  <p:cmAuthor id="11" name="Mulla,Nabeel (HHSC)" initials="M(" lastIdx="7" clrIdx="10">
    <p:extLst>
      <p:ext uri="{19B8F6BF-5375-455C-9EA6-DF929625EA0E}">
        <p15:presenceInfo xmlns:p15="http://schemas.microsoft.com/office/powerpoint/2012/main" userId="S::Nabeel.Mulla01@hhs.texas.gov::75dc0792-eb93-4cda-beba-0e2d255f8430" providerId="AD"/>
      </p:ext>
    </p:extLst>
  </p:cmAuthor>
  <p:cmAuthor id="12" name="Kaminsky,Kathryn (HHSC)" initials="K(" lastIdx="8" clrIdx="11">
    <p:extLst>
      <p:ext uri="{19B8F6BF-5375-455C-9EA6-DF929625EA0E}">
        <p15:presenceInfo xmlns:p15="http://schemas.microsoft.com/office/powerpoint/2012/main" userId="S::Kathryn.Kaminsky@hhs.texas.gov::f0daf26c-00b1-42d5-867b-ef032c7986a8" providerId="AD"/>
      </p:ext>
    </p:extLst>
  </p:cmAuthor>
  <p:cmAuthor id="13" name="Hollister,Sarah (HHSC)" initials="H( [2]" lastIdx="12" clrIdx="12">
    <p:extLst>
      <p:ext uri="{19B8F6BF-5375-455C-9EA6-DF929625EA0E}">
        <p15:presenceInfo xmlns:p15="http://schemas.microsoft.com/office/powerpoint/2012/main" userId="S::Sarah.Hollister@hhs.texas.gov::2ab379a4-19a9-418b-9a4c-caa6f895963f" providerId="AD"/>
      </p:ext>
    </p:extLst>
  </p:cmAuthor>
  <p:cmAuthor id="14" name="Jones,Dae L (HHSC)" initials="JL(" lastIdx="14" clrIdx="13">
    <p:extLst>
      <p:ext uri="{19B8F6BF-5375-455C-9EA6-DF929625EA0E}">
        <p15:presenceInfo xmlns:p15="http://schemas.microsoft.com/office/powerpoint/2012/main" userId="S::Dae.Jones@hhs.texas.gov::e28a60e3-cd80-4a42-ab6a-b796713984e1" providerId="AD"/>
      </p:ext>
    </p:extLst>
  </p:cmAuthor>
  <p:cmAuthor id="15" name="Ashley" initials="A" lastIdx="11" clrIdx="14">
    <p:extLst>
      <p:ext uri="{19B8F6BF-5375-455C-9EA6-DF929625EA0E}">
        <p15:presenceInfo xmlns:p15="http://schemas.microsoft.com/office/powerpoint/2012/main" userId="S::Ashley.Kannegieser01@hhs.texas.gov::ed84573a-15ff-4850-a785-5bab204f8c7b" providerId="AD"/>
      </p:ext>
    </p:extLst>
  </p:cmAuthor>
  <p:cmAuthor id="16" name="Kilchrist,Leah (HHSC)" initials="K(" lastIdx="5" clrIdx="15">
    <p:extLst>
      <p:ext uri="{19B8F6BF-5375-455C-9EA6-DF929625EA0E}">
        <p15:presenceInfo xmlns:p15="http://schemas.microsoft.com/office/powerpoint/2012/main" userId="S::Leah.Kilchrist@hhs.texas.gov::fcb6bbc0-dc96-48ff-8504-ec6608b607aa" providerId="AD"/>
      </p:ext>
    </p:extLst>
  </p:cmAuthor>
  <p:cmAuthor id="17" name="Nawab,Mohib (HHSC)" initials="N( [2]" lastIdx="1" clrIdx="16">
    <p:extLst>
      <p:ext uri="{19B8F6BF-5375-455C-9EA6-DF929625EA0E}">
        <p15:presenceInfo xmlns:p15="http://schemas.microsoft.com/office/powerpoint/2012/main" userId="S::Mohib.Nawab@hhs.texas.gov::a9936499-1d65-45ae-a9f5-5c6daa3fcfa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93290-F74D-41D3-B39E-6F537C1AD46D}" v="7" dt="2026-03-20T13:20:29.85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28" autoAdjust="0"/>
    <p:restoredTop sz="92998" autoAdjust="0"/>
  </p:normalViewPr>
  <p:slideViewPr>
    <p:cSldViewPr>
      <p:cViewPr varScale="1">
        <p:scale>
          <a:sx n="63" d="100"/>
          <a:sy n="63" d="100"/>
        </p:scale>
        <p:origin x="596" y="5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460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72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ler,Kaleb (HHSC)" userId="2db10897-c573-4721-b6c5-b40bbe24ecf3" providerId="ADAL" clId="{991EC340-B729-46BC-9101-20A67B3C1C15}"/>
    <pc:docChg chg="modSld">
      <pc:chgData name="Miller,Kaleb (HHSC)" userId="2db10897-c573-4721-b6c5-b40bbe24ecf3" providerId="ADAL" clId="{991EC340-B729-46BC-9101-20A67B3C1C15}" dt="2026-03-20T13:20:43.931" v="85" actId="20577"/>
      <pc:docMkLst>
        <pc:docMk/>
      </pc:docMkLst>
      <pc:sldChg chg="modSp mod">
        <pc:chgData name="Miller,Kaleb (HHSC)" userId="2db10897-c573-4721-b6c5-b40bbe24ecf3" providerId="ADAL" clId="{991EC340-B729-46BC-9101-20A67B3C1C15}" dt="2026-03-20T13:08:58.004" v="7" actId="20577"/>
        <pc:sldMkLst>
          <pc:docMk/>
          <pc:sldMk cId="0" sldId="256"/>
        </pc:sldMkLst>
        <pc:spChg chg="mod">
          <ac:chgData name="Miller,Kaleb (HHSC)" userId="2db10897-c573-4721-b6c5-b40bbe24ecf3" providerId="ADAL" clId="{991EC340-B729-46BC-9101-20A67B3C1C15}" dt="2026-03-20T13:08:58.004" v="7" actId="20577"/>
          <ac:spMkLst>
            <pc:docMk/>
            <pc:sldMk cId="0" sldId="256"/>
            <ac:spMk id="6" creationId="{31B4F2B5-0674-F3B8-906F-1B1793558991}"/>
          </ac:spMkLst>
        </pc:spChg>
      </pc:sldChg>
      <pc:sldChg chg="modSp mod">
        <pc:chgData name="Miller,Kaleb (HHSC)" userId="2db10897-c573-4721-b6c5-b40bbe24ecf3" providerId="ADAL" clId="{991EC340-B729-46BC-9101-20A67B3C1C15}" dt="2026-03-20T13:15:49.803" v="27" actId="20577"/>
        <pc:sldMkLst>
          <pc:docMk/>
          <pc:sldMk cId="0" sldId="258"/>
        </pc:sldMkLst>
        <pc:spChg chg="mod">
          <ac:chgData name="Miller,Kaleb (HHSC)" userId="2db10897-c573-4721-b6c5-b40bbe24ecf3" providerId="ADAL" clId="{991EC340-B729-46BC-9101-20A67B3C1C15}" dt="2026-03-20T13:15:49.803" v="27" actId="20577"/>
          <ac:spMkLst>
            <pc:docMk/>
            <pc:sldMk cId="0" sldId="258"/>
            <ac:spMk id="6" creationId="{8A11FA55-83A2-92BF-67C0-2278489D86B8}"/>
          </ac:spMkLst>
        </pc:spChg>
      </pc:sldChg>
      <pc:sldChg chg="modSp mod">
        <pc:chgData name="Miller,Kaleb (HHSC)" userId="2db10897-c573-4721-b6c5-b40bbe24ecf3" providerId="ADAL" clId="{991EC340-B729-46BC-9101-20A67B3C1C15}" dt="2026-03-20T13:14:03.014" v="22" actId="20577"/>
        <pc:sldMkLst>
          <pc:docMk/>
          <pc:sldMk cId="35905090" sldId="285"/>
        </pc:sldMkLst>
        <pc:graphicFrameChg chg="mod modGraphic">
          <ac:chgData name="Miller,Kaleb (HHSC)" userId="2db10897-c573-4721-b6c5-b40bbe24ecf3" providerId="ADAL" clId="{991EC340-B729-46BC-9101-20A67B3C1C15}" dt="2026-03-20T13:14:03.014" v="22" actId="20577"/>
          <ac:graphicFrameMkLst>
            <pc:docMk/>
            <pc:sldMk cId="35905090" sldId="285"/>
            <ac:graphicFrameMk id="4" creationId="{087C1A2D-59C1-023F-5BC5-C58B154DD2F9}"/>
          </ac:graphicFrameMkLst>
        </pc:graphicFrameChg>
      </pc:sldChg>
      <pc:sldChg chg="modSp mod">
        <pc:chgData name="Miller,Kaleb (HHSC)" userId="2db10897-c573-4721-b6c5-b40bbe24ecf3" providerId="ADAL" clId="{991EC340-B729-46BC-9101-20A67B3C1C15}" dt="2026-03-20T13:20:43.931" v="85" actId="20577"/>
        <pc:sldMkLst>
          <pc:docMk/>
          <pc:sldMk cId="155563791" sldId="503"/>
        </pc:sldMkLst>
        <pc:spChg chg="mod">
          <ac:chgData name="Miller,Kaleb (HHSC)" userId="2db10897-c573-4721-b6c5-b40bbe24ecf3" providerId="ADAL" clId="{991EC340-B729-46BC-9101-20A67B3C1C15}" dt="2026-03-20T13:20:43.931" v="85" actId="20577"/>
          <ac:spMkLst>
            <pc:docMk/>
            <pc:sldMk cId="155563791" sldId="503"/>
            <ac:spMk id="3" creationId="{16BDF56B-75A1-F699-B3E8-94260DB90109}"/>
          </ac:spMkLst>
        </pc:spChg>
      </pc:sldChg>
      <pc:sldChg chg="addSp modSp mod">
        <pc:chgData name="Miller,Kaleb (HHSC)" userId="2db10897-c573-4721-b6c5-b40bbe24ecf3" providerId="ADAL" clId="{991EC340-B729-46BC-9101-20A67B3C1C15}" dt="2026-03-20T13:19:14.323" v="66" actId="20577"/>
        <pc:sldMkLst>
          <pc:docMk/>
          <pc:sldMk cId="1842586973" sldId="507"/>
        </pc:sldMkLst>
        <pc:spChg chg="mod">
          <ac:chgData name="Miller,Kaleb (HHSC)" userId="2db10897-c573-4721-b6c5-b40bbe24ecf3" providerId="ADAL" clId="{991EC340-B729-46BC-9101-20A67B3C1C15}" dt="2026-03-20T13:16:01.667" v="29" actId="20577"/>
          <ac:spMkLst>
            <pc:docMk/>
            <pc:sldMk cId="1842586973" sldId="507"/>
            <ac:spMk id="2" creationId="{00000000-0000-0000-0000-000000000000}"/>
          </ac:spMkLst>
        </pc:spChg>
        <pc:spChg chg="mod">
          <ac:chgData name="Miller,Kaleb (HHSC)" userId="2db10897-c573-4721-b6c5-b40bbe24ecf3" providerId="ADAL" clId="{991EC340-B729-46BC-9101-20A67B3C1C15}" dt="2026-03-20T13:19:14.323" v="66" actId="20577"/>
          <ac:spMkLst>
            <pc:docMk/>
            <pc:sldMk cId="1842586973" sldId="507"/>
            <ac:spMk id="4" creationId="{C5E94163-5695-7602-1507-B93A61E237A0}"/>
          </ac:spMkLst>
        </pc:spChg>
        <pc:graphicFrameChg chg="add mod">
          <ac:chgData name="Miller,Kaleb (HHSC)" userId="2db10897-c573-4721-b6c5-b40bbe24ecf3" providerId="ADAL" clId="{991EC340-B729-46BC-9101-20A67B3C1C15}" dt="2026-03-20T13:17:16.055" v="30"/>
          <ac:graphicFrameMkLst>
            <pc:docMk/>
            <pc:sldMk cId="1842586973" sldId="507"/>
            <ac:graphicFrameMk id="3" creationId="{9CC125EF-81F2-35D9-79ED-3C7952F2152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F3D29-68E7-4725-9A1C-2607CB1F053D}" type="datetimeFigureOut">
              <a:rPr lang="en-US" smtClean="0"/>
              <a:t>3/20/2026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64FCC-EDC4-4C91-A87C-D2066CF8C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9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64FCC-EDC4-4C91-A87C-D2066CF8C2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560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4FCC-EDC4-4C91-A87C-D2066CF8C20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630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New: LHD’s/PHD’s</a:t>
            </a:r>
          </a:p>
          <a:p>
            <a:pPr marL="17145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200" kern="100" dirty="0">
                <a:cs typeface="Times New Roman" panose="02020603050405020304" pitchFamily="18" charset="0"/>
              </a:rPr>
              <a:t>Abilene Taylor-County Public Health District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Brazos County Health District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Fort Bend County Department of Health and Human Services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Northeast Texas Public Health District (NETHEALTH)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Williamson County and Cities Public Health District</a:t>
            </a:r>
          </a:p>
          <a:p>
            <a:endParaRPr lang="en-US" dirty="0"/>
          </a:p>
          <a:p>
            <a:r>
              <a:rPr lang="en-US" dirty="0"/>
              <a:t>Returning LHD/PHDs: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City of Lubbock Health Department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City of San Antonio Metropolitan Health District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Corpus Christi Nueces County Public Health District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Dallas County Health and Human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Harris County Public District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Houston Health Department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4FCC-EDC4-4C91-A87C-D2066CF8C20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34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4FCC-EDC4-4C91-A87C-D2066CF8C20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053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464FCC-EDC4-4C91-A87C-D2066CF8C20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4401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464FCC-EDC4-4C91-A87C-D2066CF8C20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10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31009" y="723127"/>
            <a:ext cx="5129981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4A860-C3F3-4BAB-BECE-4926BDEDE421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A43F3-60D8-4076-8DF3-07C324768C70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9302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46C0E-39AC-4094-9A1D-3CDC2C8AF044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15752-E0B3-4ED2-81CD-C3BEC180A1AB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838961" y="4278629"/>
            <a:ext cx="10515600" cy="3175"/>
          </a:xfrm>
          <a:custGeom>
            <a:avLst/>
            <a:gdLst/>
            <a:ahLst/>
            <a:cxnLst/>
            <a:rect l="l" t="t" r="r" b="b"/>
            <a:pathLst>
              <a:path w="10515600" h="3175">
                <a:moveTo>
                  <a:pt x="0" y="0"/>
                </a:moveTo>
                <a:lnTo>
                  <a:pt x="10515600" y="2628"/>
                </a:lnTo>
              </a:path>
            </a:pathLst>
          </a:custGeom>
          <a:ln w="38100">
            <a:solidFill>
              <a:srgbClr val="FFC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CFA57-A5AD-44D5-8545-A6941B2517B4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A43F3-60D8-4076-8DF3-07C324768C70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31009" y="723127"/>
            <a:ext cx="5129981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4A860-C3F3-4BAB-BECE-4926BDEDE421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996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46C0E-39AC-4094-9A1D-3CDC2C8AF044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4691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15752-E0B3-4ED2-81CD-C3BEC180A1AB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9992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838961" y="4278629"/>
            <a:ext cx="10515600" cy="3175"/>
          </a:xfrm>
          <a:custGeom>
            <a:avLst/>
            <a:gdLst/>
            <a:ahLst/>
            <a:cxnLst/>
            <a:rect l="l" t="t" r="r" b="b"/>
            <a:pathLst>
              <a:path w="10515600" h="3175">
                <a:moveTo>
                  <a:pt x="0" y="0"/>
                </a:moveTo>
                <a:lnTo>
                  <a:pt x="10515600" y="2628"/>
                </a:lnTo>
              </a:path>
            </a:pathLst>
          </a:custGeom>
          <a:ln w="38100">
            <a:solidFill>
              <a:srgbClr val="FFC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CFA57-A5AD-44D5-8545-A6941B2517B4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4592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2463545" y="1474467"/>
            <a:ext cx="8412480" cy="1905"/>
          </a:xfrm>
          <a:custGeom>
            <a:avLst/>
            <a:gdLst/>
            <a:ahLst/>
            <a:cxnLst/>
            <a:rect l="l" t="t" r="r" b="b"/>
            <a:pathLst>
              <a:path w="8412480" h="1905">
                <a:moveTo>
                  <a:pt x="0" y="1790"/>
                </a:moveTo>
                <a:lnTo>
                  <a:pt x="8412480" y="0"/>
                </a:lnTo>
              </a:path>
            </a:pathLst>
          </a:custGeom>
          <a:ln w="38100">
            <a:solidFill>
              <a:srgbClr val="FFC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43763" y="174487"/>
            <a:ext cx="9304472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95739" y="1634091"/>
            <a:ext cx="8400521" cy="261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8EC74-1697-4757-9B4B-36EE4B871632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27664" y="6432431"/>
            <a:ext cx="271779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>
        <a:defRPr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2463545" y="1474467"/>
            <a:ext cx="8412480" cy="1905"/>
          </a:xfrm>
          <a:custGeom>
            <a:avLst/>
            <a:gdLst/>
            <a:ahLst/>
            <a:cxnLst/>
            <a:rect l="l" t="t" r="r" b="b"/>
            <a:pathLst>
              <a:path w="8412480" h="1905">
                <a:moveTo>
                  <a:pt x="0" y="1790"/>
                </a:moveTo>
                <a:lnTo>
                  <a:pt x="8412480" y="0"/>
                </a:lnTo>
              </a:path>
            </a:pathLst>
          </a:custGeom>
          <a:ln w="38100">
            <a:solidFill>
              <a:srgbClr val="FFC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43763" y="174487"/>
            <a:ext cx="9304472" cy="11830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Rockwell"/>
                <a:cs typeface="Rockwel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95739" y="1634091"/>
            <a:ext cx="8400521" cy="2135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8EC74-1697-4757-9B4B-36EE4B871632}" type="datetime1">
              <a:rPr lang="en-US" smtClean="0"/>
              <a:t>3/20/2026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27664" y="6432431"/>
            <a:ext cx="271779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6090FC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682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fd.hhs.texas.gov/acute-care/public-health-provider-charity-care-progra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2" y="0"/>
            <a:ext cx="12192001" cy="6857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1B4F2B5-0674-F3B8-906F-1B1793558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506" y="2950814"/>
            <a:ext cx="9304472" cy="2215991"/>
          </a:xfrm>
        </p:spPr>
        <p:txBody>
          <a:bodyPr/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4800" spc="-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Health Provider - Charity Care Program (PHP-CCP) Update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spc="-5" dirty="0">
                <a:solidFill>
                  <a:srgbClr val="FFC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8, 2026</a:t>
            </a:r>
            <a:endParaRPr lang="en-US" dirty="0"/>
          </a:p>
        </p:txBody>
      </p:sp>
      <p:sp>
        <p:nvSpPr>
          <p:cNvPr id="3" name="object 3"/>
          <p:cNvSpPr/>
          <p:nvPr/>
        </p:nvSpPr>
        <p:spPr>
          <a:xfrm>
            <a:off x="1981200" y="5181600"/>
            <a:ext cx="7665084" cy="0"/>
          </a:xfrm>
          <a:custGeom>
            <a:avLst/>
            <a:gdLst/>
            <a:ahLst/>
            <a:cxnLst/>
            <a:rect l="l" t="t" r="r" b="b"/>
            <a:pathLst>
              <a:path w="7665084">
                <a:moveTo>
                  <a:pt x="0" y="0"/>
                </a:moveTo>
                <a:lnTo>
                  <a:pt x="7664856" y="0"/>
                </a:lnTo>
              </a:path>
            </a:pathLst>
          </a:custGeom>
          <a:ln w="38100">
            <a:solidFill>
              <a:srgbClr val="FFC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B5735-BF5F-424A-AD8F-742F9FF76A8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title"/>
          </p:nvPr>
        </p:nvSpPr>
        <p:spPr>
          <a:xfrm>
            <a:off x="2438400" y="838200"/>
            <a:ext cx="8373745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spc="-5" dirty="0">
                <a:cs typeface="Calibri" panose="020F0502020204030204" pitchFamily="34" charset="0"/>
              </a:rPr>
              <a:t>Timeline and Important Dates</a:t>
            </a:r>
            <a:endParaRPr sz="4000" dirty="0">
              <a:cs typeface="Calibri" panose="020F0502020204030204" pitchFamily="34" charset="0"/>
            </a:endParaRPr>
          </a:p>
        </p:txBody>
      </p:sp>
      <p:graphicFrame>
        <p:nvGraphicFramePr>
          <p:cNvPr id="4" name="Table" descr="Current PHP-CCP Methodology">
            <a:extLst>
              <a:ext uri="{FF2B5EF4-FFF2-40B4-BE49-F238E27FC236}">
                <a16:creationId xmlns:a16="http://schemas.microsoft.com/office/drawing/2014/main" id="{087C1A2D-59C1-023F-5BC5-C58B154DD2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72409"/>
              </p:ext>
            </p:extLst>
          </p:nvPr>
        </p:nvGraphicFramePr>
        <p:xfrm>
          <a:off x="2438653" y="1729949"/>
          <a:ext cx="8686800" cy="169905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00843833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515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dirty="0"/>
                        <a:t>FFY</a:t>
                      </a:r>
                      <a:r>
                        <a:rPr lang="en-US" sz="2000" dirty="0"/>
                        <a:t> </a:t>
                      </a:r>
                      <a:r>
                        <a:rPr sz="2000" dirty="0"/>
                        <a:t>/</a:t>
                      </a:r>
                      <a:r>
                        <a:rPr lang="en-US" sz="2000" dirty="0"/>
                        <a:t> </a:t>
                      </a:r>
                      <a:r>
                        <a:rPr sz="2000" dirty="0"/>
                        <a:t>D</a:t>
                      </a:r>
                      <a:r>
                        <a:rPr lang="en-US" sz="2000" dirty="0"/>
                        <a:t>emonstration Year (DY)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254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spc="-5" dirty="0"/>
                        <a:t>Report Service</a:t>
                      </a:r>
                      <a:r>
                        <a:rPr sz="2000" spc="25" dirty="0"/>
                        <a:t> </a:t>
                      </a:r>
                      <a:r>
                        <a:rPr sz="2000" spc="-5" dirty="0"/>
                        <a:t>Period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254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spc="-5" dirty="0"/>
                        <a:t>Report </a:t>
                      </a:r>
                      <a:r>
                        <a:rPr lang="en-US" sz="2000" spc="-5" dirty="0"/>
                        <a:t>Open</a:t>
                      </a:r>
                      <a:r>
                        <a:rPr sz="2000" spc="-5" dirty="0"/>
                        <a:t> Date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254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spc="-5" dirty="0"/>
                        <a:t>Report </a:t>
                      </a:r>
                      <a:r>
                        <a:rPr sz="2000" dirty="0"/>
                        <a:t>Due</a:t>
                      </a:r>
                      <a:r>
                        <a:rPr sz="2000" spc="-5" dirty="0"/>
                        <a:t> Date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254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053">
                <a:tc>
                  <a:txBody>
                    <a:bodyPr/>
                    <a:lstStyle/>
                    <a:p>
                      <a:pPr marL="17653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5" dirty="0"/>
                        <a:t>FFY</a:t>
                      </a:r>
                      <a:r>
                        <a:rPr sz="2000" dirty="0"/>
                        <a:t> </a:t>
                      </a:r>
                      <a:r>
                        <a:rPr sz="2000" spc="-10" dirty="0"/>
                        <a:t>20</a:t>
                      </a:r>
                      <a:r>
                        <a:rPr lang="en-US" sz="2000" spc="-10" dirty="0"/>
                        <a:t>26</a:t>
                      </a:r>
                      <a:r>
                        <a:rPr sz="2000" spc="-10" dirty="0"/>
                        <a:t>/DY</a:t>
                      </a:r>
                      <a:r>
                        <a:rPr lang="en-US" sz="2000" spc="-10" dirty="0"/>
                        <a:t>15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5" dirty="0"/>
                        <a:t>10/01/20</a:t>
                      </a:r>
                      <a:r>
                        <a:rPr lang="en-US" sz="2000" spc="-5" dirty="0"/>
                        <a:t>25</a:t>
                      </a:r>
                      <a:r>
                        <a:rPr sz="2000" spc="-5" dirty="0"/>
                        <a:t> </a:t>
                      </a:r>
                      <a:r>
                        <a:rPr sz="2000" dirty="0"/>
                        <a:t>–</a:t>
                      </a:r>
                      <a:r>
                        <a:rPr sz="2000" spc="50" dirty="0"/>
                        <a:t> </a:t>
                      </a:r>
                      <a:r>
                        <a:rPr sz="2000" spc="-5" dirty="0"/>
                        <a:t>09/30/20</a:t>
                      </a:r>
                      <a:r>
                        <a:rPr lang="en-US" sz="2000" spc="-5" dirty="0"/>
                        <a:t>26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2000" spc="-5" dirty="0"/>
                        <a:t>10/01</a:t>
                      </a:r>
                      <a:r>
                        <a:rPr sz="2000" spc="-5" dirty="0"/>
                        <a:t>/20</a:t>
                      </a:r>
                      <a:r>
                        <a:rPr lang="en-US" sz="2000" spc="-5" dirty="0"/>
                        <a:t>26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2000" spc="-5" dirty="0"/>
                        <a:t>11/16</a:t>
                      </a:r>
                      <a:r>
                        <a:rPr sz="2000" spc="-5" dirty="0"/>
                        <a:t>/20</a:t>
                      </a:r>
                      <a:r>
                        <a:rPr lang="en-US" sz="2000" spc="-5" dirty="0"/>
                        <a:t>26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053">
                <a:tc>
                  <a:txBody>
                    <a:bodyPr/>
                    <a:lstStyle/>
                    <a:p>
                      <a:pPr marL="17653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5" dirty="0"/>
                        <a:t>FFY</a:t>
                      </a:r>
                      <a:r>
                        <a:rPr sz="2000" dirty="0"/>
                        <a:t> </a:t>
                      </a:r>
                      <a:r>
                        <a:rPr sz="2000" spc="-10" dirty="0"/>
                        <a:t>20</a:t>
                      </a:r>
                      <a:r>
                        <a:rPr lang="en-US" sz="2000" spc="-10" dirty="0"/>
                        <a:t>27</a:t>
                      </a:r>
                      <a:r>
                        <a:rPr sz="2000" spc="-10" dirty="0"/>
                        <a:t>/DY</a:t>
                      </a:r>
                      <a:r>
                        <a:rPr lang="en-US" sz="2000" spc="-10" dirty="0"/>
                        <a:t>16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5" dirty="0"/>
                        <a:t>10/01/20</a:t>
                      </a:r>
                      <a:r>
                        <a:rPr lang="en-US" sz="2000" spc="-5" dirty="0"/>
                        <a:t>26</a:t>
                      </a:r>
                      <a:r>
                        <a:rPr sz="2000" spc="-5" dirty="0"/>
                        <a:t> </a:t>
                      </a:r>
                      <a:r>
                        <a:rPr sz="2000" dirty="0"/>
                        <a:t>–</a:t>
                      </a:r>
                      <a:r>
                        <a:rPr sz="2000" spc="50" dirty="0"/>
                        <a:t> </a:t>
                      </a:r>
                      <a:r>
                        <a:rPr sz="2000" spc="-5" dirty="0"/>
                        <a:t>09/30/20</a:t>
                      </a:r>
                      <a:r>
                        <a:rPr lang="en-US" sz="2000" spc="-5" dirty="0"/>
                        <a:t>27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2000" spc="-5" dirty="0"/>
                        <a:t>10/01</a:t>
                      </a:r>
                      <a:r>
                        <a:rPr sz="2000" spc="-5" dirty="0"/>
                        <a:t>/20</a:t>
                      </a:r>
                      <a:r>
                        <a:rPr lang="en-US" sz="2000" spc="-5" dirty="0"/>
                        <a:t>27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2000" spc="-5" dirty="0"/>
                        <a:t>11/15</a:t>
                      </a:r>
                      <a:r>
                        <a:rPr sz="2000" spc="-5" dirty="0"/>
                        <a:t>/20</a:t>
                      </a:r>
                      <a:r>
                        <a:rPr lang="en-US" sz="2000" spc="-5" dirty="0"/>
                        <a:t>27</a:t>
                      </a:r>
                      <a:endParaRPr sz="2000" dirty="0">
                        <a:latin typeface="Verdana"/>
                        <a:cs typeface="Verdana"/>
                      </a:endParaRPr>
                    </a:p>
                  </a:txBody>
                  <a:tcPr marL="0" marR="0" marT="4064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DF56B-75A1-F699-B3E8-94260DB90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3344" y="3693013"/>
            <a:ext cx="8373745" cy="1738938"/>
          </a:xfrm>
        </p:spPr>
        <p:txBody>
          <a:bodyPr/>
          <a:lstStyle/>
          <a:p>
            <a:r>
              <a:rPr lang="en-US" sz="2400" dirty="0"/>
              <a:t>All important information, notices, due dates, etc. can be found on the following website: </a:t>
            </a:r>
          </a:p>
          <a:p>
            <a:r>
              <a:rPr lang="en-US" sz="2400" dirty="0">
                <a:hlinkClick r:id="rId3"/>
              </a:rPr>
              <a:t>https://pfd.hhs.texas.gov/acute-care/public-health-provider-charity-care-program</a:t>
            </a:r>
            <a:endParaRPr lang="en-US" sz="2400" dirty="0"/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37CD2-3FB1-4B10-8BA0-8C62A9F3FC8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title"/>
          </p:nvPr>
        </p:nvSpPr>
        <p:spPr>
          <a:xfrm>
            <a:off x="2438400" y="838200"/>
            <a:ext cx="84582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spc="-25" dirty="0">
                <a:latin typeface="Calibri" panose="020F0502020204030204" pitchFamily="34" charset="0"/>
                <a:cs typeface="Calibri" panose="020F0502020204030204" pitchFamily="34" charset="0"/>
              </a:rPr>
              <a:t>Participating Providers</a:t>
            </a:r>
            <a:endParaRPr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A11FA55-83A2-92BF-67C0-2278489D8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38400" y="1752600"/>
            <a:ext cx="8458200" cy="3934410"/>
          </a:xfrm>
        </p:spPr>
        <p:txBody>
          <a:bodyPr/>
          <a:lstStyle/>
          <a:p>
            <a:pPr marL="469900" indent="-457200">
              <a:spcBef>
                <a:spcPts val="105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spc="-5" dirty="0">
                <a:solidFill>
                  <a:srgbClr val="FFFFFF"/>
                </a:solidFill>
              </a:rPr>
              <a:t>5 new Local Health Departments (LHDs) and Public Health Districts (PHDs) submitted a Cost Report for first time in FFY 2025.</a:t>
            </a:r>
          </a:p>
          <a:p>
            <a:pPr marL="469900" indent="-457200">
              <a:spcBef>
                <a:spcPts val="105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spc="-5" dirty="0">
                <a:solidFill>
                  <a:srgbClr val="FFFFFF"/>
                </a:solidFill>
              </a:rPr>
              <a:t>6 returning LHDs and PHDs submitted a cost report in FFY 2025 </a:t>
            </a:r>
          </a:p>
          <a:p>
            <a:pPr marL="469900" indent="-457200">
              <a:spcBef>
                <a:spcPts val="105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spc="-5" dirty="0">
                <a:solidFill>
                  <a:srgbClr val="FFFFFF"/>
                </a:solidFill>
              </a:rPr>
              <a:t>40 returning Community Centers, Local Mental Health Authorities (LMHAs), and Local Behavioral Health Authorities (LBHAs) ] submitted a cost report in FFY 25.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9735EA-BBD2-4E89-8178-A4957F6283E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title"/>
          </p:nvPr>
        </p:nvSpPr>
        <p:spPr>
          <a:xfrm>
            <a:off x="2426043" y="168494"/>
            <a:ext cx="9982200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4000" dirty="0"/>
              <a:t>FFY 2025 Program Total and Proportionate Reduction</a:t>
            </a:r>
            <a:endParaRPr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4163-5695-7602-1507-B93A61E23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38400" y="1813172"/>
            <a:ext cx="8382000" cy="4062651"/>
          </a:xfrm>
        </p:spPr>
        <p:txBody>
          <a:bodyPr/>
          <a:lstStyle/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Total Settlement Amount (Before Proportionate Reduction): $690,819,618.17</a:t>
            </a:r>
          </a:p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PHP-CCP Cap (Per CMS Approval): $499,193,923.00</a:t>
            </a:r>
          </a:p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Proportion Reduction Applied: 72.26% of total expenditures to achieve PHP-CCP CAP</a:t>
            </a:r>
          </a:p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Total Amount Paid to Provider (After FMAP): $299,515,813.79</a:t>
            </a:r>
          </a:p>
          <a:p>
            <a:pPr marL="12700" marR="5080">
              <a:spcAft>
                <a:spcPts val="1200"/>
              </a:spcAft>
            </a:pPr>
            <a:endParaRPr lang="en-US" sz="28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92200-5679-40A4-AB50-A9D4F1EBB3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586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title"/>
          </p:nvPr>
        </p:nvSpPr>
        <p:spPr>
          <a:xfrm>
            <a:off x="2516663" y="813235"/>
            <a:ext cx="1006252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000" spc="-5" dirty="0">
                <a:cs typeface="Calibri" panose="020F0502020204030204" pitchFamily="34" charset="0"/>
              </a:rPr>
              <a:t>FY 2026 Cost Report Trainings</a:t>
            </a:r>
            <a:endParaRPr sz="4000" dirty="0"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DF56B-75A1-F699-B3E8-94260DB90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6663" y="2819400"/>
            <a:ext cx="8373745" cy="327782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Training will still by required for SFY 2026 participation but will be integrated with our new cost reporting platform, State of Texas Electronic </a:t>
            </a:r>
            <a:r>
              <a:rPr lang="en-US" sz="2800"/>
              <a:t>Provider System (STEPS).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Relevant dates will be published with training information as soon as it’s available. 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37CD2-3FB1-4B10-8BA0-8C62A9F3FC8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6090FC"/>
                </a:solidFill>
                <a:effectLst/>
                <a:uLnTx/>
                <a:uFillTx/>
                <a:latin typeface="Verdana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0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6090FC"/>
              </a:solidFill>
              <a:effectLst/>
              <a:uLnTx/>
              <a:uFillTx/>
              <a:latin typeface="Verdan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5563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title"/>
          </p:nvPr>
        </p:nvSpPr>
        <p:spPr>
          <a:xfrm>
            <a:off x="2438399" y="838200"/>
            <a:ext cx="8861043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4000" dirty="0"/>
              <a:t>Program Funding CMS Limits</a:t>
            </a:r>
            <a:endParaRPr sz="4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4163-5695-7602-1507-B93A61E23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38399" y="1656576"/>
            <a:ext cx="8382000" cy="3754874"/>
          </a:xfrm>
        </p:spPr>
        <p:txBody>
          <a:bodyPr/>
          <a:lstStyle/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CMS has approved a total program funding limit of  total $499,193,923 (total computable) for each demonstration year from DY13 – DY17 (FFY 2024 – 2028).</a:t>
            </a:r>
          </a:p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PHP-CCP is approved through 2030.</a:t>
            </a:r>
          </a:p>
          <a:p>
            <a:pPr marL="469900" marR="508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CMS will reassess PHP-CCP Pool limits by September 1</a:t>
            </a:r>
            <a:r>
              <a:rPr lang="en-US" sz="2800"/>
              <a:t>, 2028 </a:t>
            </a:r>
            <a:r>
              <a:rPr lang="en-US" sz="2800" dirty="0"/>
              <a:t>to recalculate funding for FFY 2029 and 2030, based on approved cost reports from prior years.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92200-5679-40A4-AB50-A9D4F1EBB3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669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8400" y="723127"/>
            <a:ext cx="8458199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3500" spc="-5" dirty="0"/>
              <a:t>Provider Finance Contact Information</a:t>
            </a:r>
            <a:endParaRPr sz="35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137637-77FE-4769-8B75-17DA45E86F0F}"/>
              </a:ext>
            </a:extLst>
          </p:cNvPr>
          <p:cNvSpPr txBox="1"/>
          <p:nvPr/>
        </p:nvSpPr>
        <p:spPr>
          <a:xfrm>
            <a:off x="2514599" y="1981200"/>
            <a:ext cx="830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Email: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PHP-CCP@hhs.texas.gov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Phone: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PHP-CCP Phone Line – (737)-867-7999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>
              <a:solidFill>
                <a:prstClr val="whit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Website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https://pfd.hhs.texas.gov/acute-care/public-health-provider-charity-care-program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HS PPT-Dark">
      <a:dk1>
        <a:srgbClr val="0B1227"/>
      </a:dk1>
      <a:lt1>
        <a:srgbClr val="FFFFFF"/>
      </a:lt1>
      <a:dk2>
        <a:srgbClr val="022167"/>
      </a:dk2>
      <a:lt2>
        <a:srgbClr val="FFFFFF"/>
      </a:lt2>
      <a:accent1>
        <a:srgbClr val="AB2328"/>
      </a:accent1>
      <a:accent2>
        <a:srgbClr val="425563"/>
      </a:accent2>
      <a:accent3>
        <a:srgbClr val="003087"/>
      </a:accent3>
      <a:accent4>
        <a:srgbClr val="FFC600"/>
      </a:accent4>
      <a:accent5>
        <a:srgbClr val="651C32"/>
      </a:accent5>
      <a:accent6>
        <a:srgbClr val="B47E00"/>
      </a:accent6>
      <a:hlink>
        <a:srgbClr val="FFC600"/>
      </a:hlink>
      <a:folHlink>
        <a:srgbClr val="FFC6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HHS PPT-Dark">
      <a:dk1>
        <a:srgbClr val="0B1227"/>
      </a:dk1>
      <a:lt1>
        <a:srgbClr val="FFFFFF"/>
      </a:lt1>
      <a:dk2>
        <a:srgbClr val="022167"/>
      </a:dk2>
      <a:lt2>
        <a:srgbClr val="FFFFFF"/>
      </a:lt2>
      <a:accent1>
        <a:srgbClr val="AB2328"/>
      </a:accent1>
      <a:accent2>
        <a:srgbClr val="425563"/>
      </a:accent2>
      <a:accent3>
        <a:srgbClr val="003087"/>
      </a:accent3>
      <a:accent4>
        <a:srgbClr val="FFC600"/>
      </a:accent4>
      <a:accent5>
        <a:srgbClr val="651C32"/>
      </a:accent5>
      <a:accent6>
        <a:srgbClr val="B47E00"/>
      </a:accent6>
      <a:hlink>
        <a:srgbClr val="FFC600"/>
      </a:hlink>
      <a:folHlink>
        <a:srgbClr val="FFC6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C1FC78CC8C454F96307D7E1AD8C96B" ma:contentTypeVersion="25" ma:contentTypeDescription="Create a new document." ma:contentTypeScope="" ma:versionID="d41865489690977e467a4f3bd5d71a2f">
  <xsd:schema xmlns:xsd="http://www.w3.org/2001/XMLSchema" xmlns:xs="http://www.w3.org/2001/XMLSchema" xmlns:p="http://schemas.microsoft.com/office/2006/metadata/properties" xmlns:ns2="140cddf2-0e72-4ffb-aa57-7f093cba6d9f" xmlns:ns3="92d3b7a5-8da5-4615-950f-0681d7046a28" xmlns:ns4="d853a810-d2a2-4c28-9ad9-9100c9a22e04" targetNamespace="http://schemas.microsoft.com/office/2006/metadata/properties" ma:root="true" ma:fieldsID="3ed4b9970be79dd4436c9e83477487fe" ns2:_="" ns3:_="" ns4:_="">
    <xsd:import namespace="140cddf2-0e72-4ffb-aa57-7f093cba6d9f"/>
    <xsd:import namespace="92d3b7a5-8da5-4615-950f-0681d7046a28"/>
    <xsd:import namespace="d853a810-d2a2-4c28-9ad9-9100c9a22e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cddf2-0e72-4ffb-aa57-7f093cba6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c590b57-b2b8-4f92-a7a2-a2c14f8ff4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3b7a5-8da5-4615-950f-0681d7046a28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53a810-d2a2-4c28-9ad9-9100c9a22e04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9fa8aef-99b7-4a50-8e86-c4659143bb48}" ma:internalName="TaxCatchAll" ma:showField="CatchAllData" ma:web="92d3b7a5-8da5-4615-950f-0681d7046a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53a810-d2a2-4c28-9ad9-9100c9a22e04" xsi:nil="true"/>
    <SharedWithUsers xmlns="92d3b7a5-8da5-4615-950f-0681d7046a28">
      <UserInfo>
        <DisplayName>Gokhale,Kim (HHSC)</DisplayName>
        <AccountId>169</AccountId>
        <AccountType/>
      </UserInfo>
      <UserInfo>
        <DisplayName>SharingLinks.c680486a-f4c5-4e6b-a048-447a506cbed8.Flexible.111dc322-04b1-4f4a-a70c-e8c8a99da04b</DisplayName>
        <AccountId>4362</AccountId>
        <AccountType/>
      </UserInfo>
      <UserInfo>
        <DisplayName>FS_Rate Analysis Members</DisplayName>
        <AccountId>4457</AccountId>
        <AccountType/>
      </UserInfo>
    </SharedWithUsers>
    <_dlc_DocId xmlns="92d3b7a5-8da5-4615-950f-0681d7046a28">PMH4VZE4ZXMZ-332126685-32113</_dlc_DocId>
    <_dlc_DocIdUrl xmlns="92d3b7a5-8da5-4615-950f-0681d7046a28">
      <Url>https://txhhs.sharepoint.com/sites/pf/ac/_layouts/15/DocIdRedir.aspx?ID=PMH4VZE4ZXMZ-332126685-32113</Url>
      <Description>PMH4VZE4ZXMZ-332126685-32113</Description>
    </_dlc_DocIdUrl>
    <lcf76f155ced4ddcb4097134ff3c332f xmlns="140cddf2-0e72-4ffb-aa57-7f093cba6d9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B3DA638-EDAB-490F-8D50-0547557B9D7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BCD1FCE-1147-4AA7-8D59-D2FF4ED520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0cddf2-0e72-4ffb-aa57-7f093cba6d9f"/>
    <ds:schemaRef ds:uri="92d3b7a5-8da5-4615-950f-0681d7046a28"/>
    <ds:schemaRef ds:uri="d853a810-d2a2-4c28-9ad9-9100c9a22e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BF147A-C8CC-46E3-91BC-9EA203EAC4F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18BA2EE-F12A-4B25-B772-5C6685F41640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d853a810-d2a2-4c28-9ad9-9100c9a22e04"/>
    <ds:schemaRef ds:uri="92d3b7a5-8da5-4615-950f-0681d7046a28"/>
    <ds:schemaRef ds:uri="140cddf2-0e72-4ffb-aa57-7f093cba6d9f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9bf97732-82b9-499b-b16a-a93e8ebd536b}" enabled="0" method="" siteId="{9bf97732-82b9-499b-b16a-a93e8ebd536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65172</TotalTime>
  <Words>464</Words>
  <Application>Microsoft Office PowerPoint</Application>
  <PresentationFormat>Widescreen</PresentationFormat>
  <Paragraphs>68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Rockwell</vt:lpstr>
      <vt:lpstr>Segoe UI</vt:lpstr>
      <vt:lpstr>Times New Roman</vt:lpstr>
      <vt:lpstr>Verdana</vt:lpstr>
      <vt:lpstr>Office Theme</vt:lpstr>
      <vt:lpstr>1_Office Theme</vt:lpstr>
      <vt:lpstr>Public Health Provider - Charity Care Program (PHP-CCP) Update  April 8, 2026</vt:lpstr>
      <vt:lpstr>Timeline and Important Dates</vt:lpstr>
      <vt:lpstr>Participating Providers</vt:lpstr>
      <vt:lpstr>FFY 2025 Program Total and Proportionate Reduction</vt:lpstr>
      <vt:lpstr>FY 2026 Cost Report Trainings</vt:lpstr>
      <vt:lpstr>Program Funding CMS Limits</vt:lpstr>
      <vt:lpstr>Provider Finance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1115 Demonstration Waiver Extension Summary</dc:title>
  <dc:creator>Amanda.Broden@hhsc.state.tx.us</dc:creator>
  <cp:lastModifiedBy>Miller,Kaleb (HHSC)</cp:lastModifiedBy>
  <cp:revision>162</cp:revision>
  <dcterms:created xsi:type="dcterms:W3CDTF">2021-03-08T14:28:10Z</dcterms:created>
  <dcterms:modified xsi:type="dcterms:W3CDTF">2026-03-20T13:20:46Z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2018-02-16T00:00:00Z</vt:filetime>
  </property>
  <property fmtid="{D5CDD505-2E9C-101B-9397-08002B2CF9AE}" pid="3" name="Creator">
    <vt:lpwstr>Acrobat PDFMaker 15 for PowerPoint</vt:lpwstr>
  </property>
  <property fmtid="{D5CDD505-2E9C-101B-9397-08002B2CF9AE}" pid="4" name="LastSaved">
    <vt:filetime>2021-03-08T00:00:00Z</vt:filetime>
  </property>
  <property fmtid="{D5CDD505-2E9C-101B-9397-08002B2CF9AE}" pid="5" name="ContentTypeId">
    <vt:lpwstr>0x0101007AC1FC78CC8C454F96307D7E1AD8C96B</vt:lpwstr>
  </property>
  <property fmtid="{D5CDD505-2E9C-101B-9397-08002B2CF9AE}" pid="6" name="_dlc_DocIdItemGuid">
    <vt:lpwstr>afacf02a-b887-4289-b619-cad168811fa5</vt:lpwstr>
  </property>
  <property fmtid="{D5CDD505-2E9C-101B-9397-08002B2CF9AE}" pid="7" name="MediaServiceImageTags">
    <vt:lpwstr/>
  </property>
  <property fmtid="{D5CDD505-2E9C-101B-9397-08002B2CF9AE}" pid="8" name="_ExtendedDescription">
    <vt:lpwstr/>
  </property>
</Properties>
</file>