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0" r:id="rId1"/>
  </p:sldMasterIdLst>
  <p:handoutMasterIdLst>
    <p:handoutMasterId r:id="rId13"/>
  </p:handoutMasterIdLst>
  <p:sldIdLst>
    <p:sldId id="288" r:id="rId2"/>
    <p:sldId id="300" r:id="rId3"/>
    <p:sldId id="297" r:id="rId4"/>
    <p:sldId id="291" r:id="rId5"/>
    <p:sldId id="265" r:id="rId6"/>
    <p:sldId id="289" r:id="rId7"/>
    <p:sldId id="296" r:id="rId8"/>
    <p:sldId id="299" r:id="rId9"/>
    <p:sldId id="295" r:id="rId10"/>
    <p:sldId id="290" r:id="rId11"/>
    <p:sldId id="266" r:id="rId12"/>
  </p:sldIdLst>
  <p:sldSz cx="12192000" cy="6858000"/>
  <p:notesSz cx="7007225" cy="9293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uce Jones" initials="BJ" lastIdx="1" clrIdx="0">
    <p:extLst>
      <p:ext uri="{19B8F6BF-5375-455C-9EA6-DF929625EA0E}">
        <p15:presenceInfo xmlns:p15="http://schemas.microsoft.com/office/powerpoint/2012/main" userId="S::bjone4@swmed.org::424360a8-ed9e-4e4d-b8bb-adf6d0b6d6d4" providerId="AD"/>
      </p:ext>
    </p:extLst>
  </p:cmAuthor>
  <p:cmAuthor id="2" name="Munro Cullum" initials="MC" lastIdx="2" clrIdx="1">
    <p:extLst>
      <p:ext uri="{19B8F6BF-5375-455C-9EA6-DF929625EA0E}">
        <p15:presenceInfo xmlns:p15="http://schemas.microsoft.com/office/powerpoint/2012/main" userId="S-1-5-21-2111920290-1520124285-766854361-26355" providerId="AD"/>
      </p:ext>
    </p:extLst>
  </p:cmAuthor>
  <p:cmAuthor id="3" name="Munro Cullum" initials="MC [2]" lastIdx="1" clrIdx="2">
    <p:extLst>
      <p:ext uri="{19B8F6BF-5375-455C-9EA6-DF929625EA0E}">
        <p15:presenceInfo xmlns:p15="http://schemas.microsoft.com/office/powerpoint/2012/main" userId="0de18c1636edb65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22"/>
    <p:restoredTop sz="96327"/>
  </p:normalViewPr>
  <p:slideViewPr>
    <p:cSldViewPr snapToGrid="0" snapToObjects="1">
      <p:cViewPr varScale="1">
        <p:scale>
          <a:sx n="82" d="100"/>
          <a:sy n="82" d="100"/>
        </p:scale>
        <p:origin x="734" y="77"/>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6464" cy="466275"/>
          </a:xfrm>
          <a:prstGeom prst="rect">
            <a:avLst/>
          </a:prstGeom>
        </p:spPr>
        <p:txBody>
          <a:bodyPr vert="horz" lIns="93141" tIns="46570" rIns="93141" bIns="46570" rtlCol="0"/>
          <a:lstStyle>
            <a:lvl1pPr algn="l">
              <a:defRPr sz="1200"/>
            </a:lvl1pPr>
          </a:lstStyle>
          <a:p>
            <a:endParaRPr lang="en-US"/>
          </a:p>
        </p:txBody>
      </p:sp>
      <p:sp>
        <p:nvSpPr>
          <p:cNvPr id="3" name="Date Placeholder 2"/>
          <p:cNvSpPr>
            <a:spLocks noGrp="1"/>
          </p:cNvSpPr>
          <p:nvPr>
            <p:ph type="dt" sz="quarter" idx="1"/>
          </p:nvPr>
        </p:nvSpPr>
        <p:spPr>
          <a:xfrm>
            <a:off x="3969139" y="0"/>
            <a:ext cx="3036464" cy="466275"/>
          </a:xfrm>
          <a:prstGeom prst="rect">
            <a:avLst/>
          </a:prstGeom>
        </p:spPr>
        <p:txBody>
          <a:bodyPr vert="horz" lIns="93141" tIns="46570" rIns="93141" bIns="46570" rtlCol="0"/>
          <a:lstStyle>
            <a:lvl1pPr algn="r">
              <a:defRPr sz="1200"/>
            </a:lvl1pPr>
          </a:lstStyle>
          <a:p>
            <a:fld id="{1A9B3B4F-4727-431C-B403-13C42DFF8A66}" type="datetimeFigureOut">
              <a:rPr lang="en-US" smtClean="0"/>
              <a:t>10/15/2021</a:t>
            </a:fld>
            <a:endParaRPr lang="en-US"/>
          </a:p>
        </p:txBody>
      </p:sp>
      <p:sp>
        <p:nvSpPr>
          <p:cNvPr id="4" name="Footer Placeholder 3"/>
          <p:cNvSpPr>
            <a:spLocks noGrp="1"/>
          </p:cNvSpPr>
          <p:nvPr>
            <p:ph type="ftr" sz="quarter" idx="2"/>
          </p:nvPr>
        </p:nvSpPr>
        <p:spPr>
          <a:xfrm>
            <a:off x="0" y="8826951"/>
            <a:ext cx="3036464" cy="466274"/>
          </a:xfrm>
          <a:prstGeom prst="rect">
            <a:avLst/>
          </a:prstGeom>
        </p:spPr>
        <p:txBody>
          <a:bodyPr vert="horz" lIns="93141" tIns="46570" rIns="93141" bIns="46570" rtlCol="0" anchor="b"/>
          <a:lstStyle>
            <a:lvl1pPr algn="l">
              <a:defRPr sz="1200"/>
            </a:lvl1pPr>
          </a:lstStyle>
          <a:p>
            <a:endParaRPr lang="en-US"/>
          </a:p>
        </p:txBody>
      </p:sp>
      <p:sp>
        <p:nvSpPr>
          <p:cNvPr id="5" name="Slide Number Placeholder 4"/>
          <p:cNvSpPr>
            <a:spLocks noGrp="1"/>
          </p:cNvSpPr>
          <p:nvPr>
            <p:ph type="sldNum" sz="quarter" idx="3"/>
          </p:nvPr>
        </p:nvSpPr>
        <p:spPr>
          <a:xfrm>
            <a:off x="3969139" y="8826951"/>
            <a:ext cx="3036464" cy="466274"/>
          </a:xfrm>
          <a:prstGeom prst="rect">
            <a:avLst/>
          </a:prstGeom>
        </p:spPr>
        <p:txBody>
          <a:bodyPr vert="horz" lIns="93141" tIns="46570" rIns="93141" bIns="46570" rtlCol="0" anchor="b"/>
          <a:lstStyle>
            <a:lvl1pPr algn="r">
              <a:defRPr sz="1200"/>
            </a:lvl1pPr>
          </a:lstStyle>
          <a:p>
            <a:fld id="{45723B30-333F-4F83-96C7-B7FD0FFA4023}" type="slidenum">
              <a:rPr lang="en-US" smtClean="0"/>
              <a:t>‹#›</a:t>
            </a:fld>
            <a:endParaRPr lang="en-US"/>
          </a:p>
        </p:txBody>
      </p:sp>
    </p:spTree>
    <p:extLst>
      <p:ext uri="{BB962C8B-B14F-4D97-AF65-F5344CB8AC3E}">
        <p14:creationId xmlns:p14="http://schemas.microsoft.com/office/powerpoint/2010/main" val="91122180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E333A-F63B-D84E-A5D0-E19C4598C1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7A8A494-2B6C-894E-99A8-62B11C2825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4991439-40D5-C24B-9F5C-16D661B1D252}"/>
              </a:ext>
            </a:extLst>
          </p:cNvPr>
          <p:cNvSpPr>
            <a:spLocks noGrp="1"/>
          </p:cNvSpPr>
          <p:nvPr>
            <p:ph type="dt" sz="half" idx="10"/>
          </p:nvPr>
        </p:nvSpPr>
        <p:spPr/>
        <p:txBody>
          <a:bodyPr/>
          <a:lstStyle/>
          <a:p>
            <a:fld id="{23BC0724-3778-1747-BB62-6F76C7B86707}" type="datetimeFigureOut">
              <a:rPr lang="en-US" smtClean="0"/>
              <a:t>10/15/2021</a:t>
            </a:fld>
            <a:endParaRPr lang="en-US"/>
          </a:p>
        </p:txBody>
      </p:sp>
      <p:sp>
        <p:nvSpPr>
          <p:cNvPr id="5" name="Footer Placeholder 4">
            <a:extLst>
              <a:ext uri="{FF2B5EF4-FFF2-40B4-BE49-F238E27FC236}">
                <a16:creationId xmlns:a16="http://schemas.microsoft.com/office/drawing/2014/main" id="{D7A1F199-BDFB-2849-BDDF-3C4E1F4D31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7D5512-5B9A-D94B-AB0B-646500BBD2A6}"/>
              </a:ext>
            </a:extLst>
          </p:cNvPr>
          <p:cNvSpPr>
            <a:spLocks noGrp="1"/>
          </p:cNvSpPr>
          <p:nvPr>
            <p:ph type="sldNum" sz="quarter" idx="12"/>
          </p:nvPr>
        </p:nvSpPr>
        <p:spPr/>
        <p:txBody>
          <a:bodyPr/>
          <a:lstStyle/>
          <a:p>
            <a:fld id="{8D33CEDC-6A0F-DD49-AD58-E5BD5B3F1BE6}" type="slidenum">
              <a:rPr lang="en-US" smtClean="0"/>
              <a:t>‹#›</a:t>
            </a:fld>
            <a:endParaRPr lang="en-US"/>
          </a:p>
        </p:txBody>
      </p:sp>
    </p:spTree>
    <p:extLst>
      <p:ext uri="{BB962C8B-B14F-4D97-AF65-F5344CB8AC3E}">
        <p14:creationId xmlns:p14="http://schemas.microsoft.com/office/powerpoint/2010/main" val="764070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224D5-4DC6-2846-8794-FDEA03A7547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A3568E-CB81-D14E-8878-308D62C6303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CA7D48-98B8-AD44-A5D3-0D9264DC48D9}"/>
              </a:ext>
            </a:extLst>
          </p:cNvPr>
          <p:cNvSpPr>
            <a:spLocks noGrp="1"/>
          </p:cNvSpPr>
          <p:nvPr>
            <p:ph type="dt" sz="half" idx="10"/>
          </p:nvPr>
        </p:nvSpPr>
        <p:spPr/>
        <p:txBody>
          <a:bodyPr/>
          <a:lstStyle/>
          <a:p>
            <a:fld id="{23BC0724-3778-1747-BB62-6F76C7B86707}" type="datetimeFigureOut">
              <a:rPr lang="en-US" smtClean="0"/>
              <a:t>10/15/2021</a:t>
            </a:fld>
            <a:endParaRPr lang="en-US"/>
          </a:p>
        </p:txBody>
      </p:sp>
      <p:sp>
        <p:nvSpPr>
          <p:cNvPr id="5" name="Footer Placeholder 4">
            <a:extLst>
              <a:ext uri="{FF2B5EF4-FFF2-40B4-BE49-F238E27FC236}">
                <a16:creationId xmlns:a16="http://schemas.microsoft.com/office/drawing/2014/main" id="{327538D8-81DC-FE4F-8493-9819C5CF5A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E279D3-1B5A-024B-83C5-5E8E68950981}"/>
              </a:ext>
            </a:extLst>
          </p:cNvPr>
          <p:cNvSpPr>
            <a:spLocks noGrp="1"/>
          </p:cNvSpPr>
          <p:nvPr>
            <p:ph type="sldNum" sz="quarter" idx="12"/>
          </p:nvPr>
        </p:nvSpPr>
        <p:spPr/>
        <p:txBody>
          <a:bodyPr/>
          <a:lstStyle/>
          <a:p>
            <a:fld id="{8D33CEDC-6A0F-DD49-AD58-E5BD5B3F1BE6}" type="slidenum">
              <a:rPr lang="en-US" smtClean="0"/>
              <a:t>‹#›</a:t>
            </a:fld>
            <a:endParaRPr lang="en-US"/>
          </a:p>
        </p:txBody>
      </p:sp>
    </p:spTree>
    <p:extLst>
      <p:ext uri="{BB962C8B-B14F-4D97-AF65-F5344CB8AC3E}">
        <p14:creationId xmlns:p14="http://schemas.microsoft.com/office/powerpoint/2010/main" val="49355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469B15-C5E1-654C-839B-C5006A6184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431085-FED3-EE49-B9FE-539BBE3BC18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874A30-92B5-3A45-BBBA-050A273F8121}"/>
              </a:ext>
            </a:extLst>
          </p:cNvPr>
          <p:cNvSpPr>
            <a:spLocks noGrp="1"/>
          </p:cNvSpPr>
          <p:nvPr>
            <p:ph type="dt" sz="half" idx="10"/>
          </p:nvPr>
        </p:nvSpPr>
        <p:spPr/>
        <p:txBody>
          <a:bodyPr/>
          <a:lstStyle/>
          <a:p>
            <a:fld id="{23BC0724-3778-1747-BB62-6F76C7B86707}" type="datetimeFigureOut">
              <a:rPr lang="en-US" smtClean="0"/>
              <a:t>10/15/2021</a:t>
            </a:fld>
            <a:endParaRPr lang="en-US"/>
          </a:p>
        </p:txBody>
      </p:sp>
      <p:sp>
        <p:nvSpPr>
          <p:cNvPr id="5" name="Footer Placeholder 4">
            <a:extLst>
              <a:ext uri="{FF2B5EF4-FFF2-40B4-BE49-F238E27FC236}">
                <a16:creationId xmlns:a16="http://schemas.microsoft.com/office/drawing/2014/main" id="{BFEB8A65-15D1-E444-A754-449F8B9C5F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EC8A69-992E-7845-8B83-0537163EEBA2}"/>
              </a:ext>
            </a:extLst>
          </p:cNvPr>
          <p:cNvSpPr>
            <a:spLocks noGrp="1"/>
          </p:cNvSpPr>
          <p:nvPr>
            <p:ph type="sldNum" sz="quarter" idx="12"/>
          </p:nvPr>
        </p:nvSpPr>
        <p:spPr/>
        <p:txBody>
          <a:bodyPr/>
          <a:lstStyle/>
          <a:p>
            <a:fld id="{8D33CEDC-6A0F-DD49-AD58-E5BD5B3F1BE6}" type="slidenum">
              <a:rPr lang="en-US" smtClean="0"/>
              <a:t>‹#›</a:t>
            </a:fld>
            <a:endParaRPr lang="en-US"/>
          </a:p>
        </p:txBody>
      </p:sp>
    </p:spTree>
    <p:extLst>
      <p:ext uri="{BB962C8B-B14F-4D97-AF65-F5344CB8AC3E}">
        <p14:creationId xmlns:p14="http://schemas.microsoft.com/office/powerpoint/2010/main" val="402436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B964D-DFD5-F54F-82D0-0E9C9A4102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8A97EF-238E-FF4B-8ACF-30DFEA03F7E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AC43B9-6677-FF44-AC29-A0D3D0398512}"/>
              </a:ext>
            </a:extLst>
          </p:cNvPr>
          <p:cNvSpPr>
            <a:spLocks noGrp="1"/>
          </p:cNvSpPr>
          <p:nvPr>
            <p:ph type="dt" sz="half" idx="10"/>
          </p:nvPr>
        </p:nvSpPr>
        <p:spPr/>
        <p:txBody>
          <a:bodyPr/>
          <a:lstStyle/>
          <a:p>
            <a:fld id="{23BC0724-3778-1747-BB62-6F76C7B86707}" type="datetimeFigureOut">
              <a:rPr lang="en-US" smtClean="0"/>
              <a:t>10/15/2021</a:t>
            </a:fld>
            <a:endParaRPr lang="en-US"/>
          </a:p>
        </p:txBody>
      </p:sp>
      <p:sp>
        <p:nvSpPr>
          <p:cNvPr id="5" name="Footer Placeholder 4">
            <a:extLst>
              <a:ext uri="{FF2B5EF4-FFF2-40B4-BE49-F238E27FC236}">
                <a16:creationId xmlns:a16="http://schemas.microsoft.com/office/drawing/2014/main" id="{CC5D4FE3-E536-684C-9BFB-D11BD980B9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D63379-8659-B84E-808B-886A08CB2F32}"/>
              </a:ext>
            </a:extLst>
          </p:cNvPr>
          <p:cNvSpPr>
            <a:spLocks noGrp="1"/>
          </p:cNvSpPr>
          <p:nvPr>
            <p:ph type="sldNum" sz="quarter" idx="12"/>
          </p:nvPr>
        </p:nvSpPr>
        <p:spPr/>
        <p:txBody>
          <a:bodyPr/>
          <a:lstStyle/>
          <a:p>
            <a:fld id="{8D33CEDC-6A0F-DD49-AD58-E5BD5B3F1BE6}" type="slidenum">
              <a:rPr lang="en-US" smtClean="0"/>
              <a:t>‹#›</a:t>
            </a:fld>
            <a:endParaRPr lang="en-US"/>
          </a:p>
        </p:txBody>
      </p:sp>
    </p:spTree>
    <p:extLst>
      <p:ext uri="{BB962C8B-B14F-4D97-AF65-F5344CB8AC3E}">
        <p14:creationId xmlns:p14="http://schemas.microsoft.com/office/powerpoint/2010/main" val="2465409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859B1-F366-CE4C-9083-CBC3408C53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CEA78F5-4E86-0F42-987B-A4CDA7D27C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9A31DBE-4B31-6A4E-AAA1-1A6263BE3CFA}"/>
              </a:ext>
            </a:extLst>
          </p:cNvPr>
          <p:cNvSpPr>
            <a:spLocks noGrp="1"/>
          </p:cNvSpPr>
          <p:nvPr>
            <p:ph type="dt" sz="half" idx="10"/>
          </p:nvPr>
        </p:nvSpPr>
        <p:spPr/>
        <p:txBody>
          <a:bodyPr/>
          <a:lstStyle/>
          <a:p>
            <a:fld id="{23BC0724-3778-1747-BB62-6F76C7B86707}" type="datetimeFigureOut">
              <a:rPr lang="en-US" smtClean="0"/>
              <a:t>10/15/2021</a:t>
            </a:fld>
            <a:endParaRPr lang="en-US"/>
          </a:p>
        </p:txBody>
      </p:sp>
      <p:sp>
        <p:nvSpPr>
          <p:cNvPr id="5" name="Footer Placeholder 4">
            <a:extLst>
              <a:ext uri="{FF2B5EF4-FFF2-40B4-BE49-F238E27FC236}">
                <a16:creationId xmlns:a16="http://schemas.microsoft.com/office/drawing/2014/main" id="{6DDB77FF-F2F0-8E4E-B29F-98A32AD602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D7A5E9-5277-124B-AD4A-9621F4A29A9E}"/>
              </a:ext>
            </a:extLst>
          </p:cNvPr>
          <p:cNvSpPr>
            <a:spLocks noGrp="1"/>
          </p:cNvSpPr>
          <p:nvPr>
            <p:ph type="sldNum" sz="quarter" idx="12"/>
          </p:nvPr>
        </p:nvSpPr>
        <p:spPr/>
        <p:txBody>
          <a:bodyPr/>
          <a:lstStyle/>
          <a:p>
            <a:fld id="{8D33CEDC-6A0F-DD49-AD58-E5BD5B3F1BE6}" type="slidenum">
              <a:rPr lang="en-US" smtClean="0"/>
              <a:t>‹#›</a:t>
            </a:fld>
            <a:endParaRPr lang="en-US"/>
          </a:p>
        </p:txBody>
      </p:sp>
    </p:spTree>
    <p:extLst>
      <p:ext uri="{BB962C8B-B14F-4D97-AF65-F5344CB8AC3E}">
        <p14:creationId xmlns:p14="http://schemas.microsoft.com/office/powerpoint/2010/main" val="1307725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4F1F1-91C7-E14E-8BF0-36E4AFC838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208D5A-5FAD-A047-9709-E5F37E7AA04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7099CC-A461-8A49-956B-3D7F61E8F62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7ECF66-531D-674B-80AB-E5EC889A2296}"/>
              </a:ext>
            </a:extLst>
          </p:cNvPr>
          <p:cNvSpPr>
            <a:spLocks noGrp="1"/>
          </p:cNvSpPr>
          <p:nvPr>
            <p:ph type="dt" sz="half" idx="10"/>
          </p:nvPr>
        </p:nvSpPr>
        <p:spPr/>
        <p:txBody>
          <a:bodyPr/>
          <a:lstStyle/>
          <a:p>
            <a:fld id="{23BC0724-3778-1747-BB62-6F76C7B86707}" type="datetimeFigureOut">
              <a:rPr lang="en-US" smtClean="0"/>
              <a:t>10/15/2021</a:t>
            </a:fld>
            <a:endParaRPr lang="en-US"/>
          </a:p>
        </p:txBody>
      </p:sp>
      <p:sp>
        <p:nvSpPr>
          <p:cNvPr id="6" name="Footer Placeholder 5">
            <a:extLst>
              <a:ext uri="{FF2B5EF4-FFF2-40B4-BE49-F238E27FC236}">
                <a16:creationId xmlns:a16="http://schemas.microsoft.com/office/drawing/2014/main" id="{515052A3-638F-774B-9D5E-331001B797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F9841F-3E07-3640-91C2-26E96F3EF499}"/>
              </a:ext>
            </a:extLst>
          </p:cNvPr>
          <p:cNvSpPr>
            <a:spLocks noGrp="1"/>
          </p:cNvSpPr>
          <p:nvPr>
            <p:ph type="sldNum" sz="quarter" idx="12"/>
          </p:nvPr>
        </p:nvSpPr>
        <p:spPr/>
        <p:txBody>
          <a:bodyPr/>
          <a:lstStyle/>
          <a:p>
            <a:fld id="{8D33CEDC-6A0F-DD49-AD58-E5BD5B3F1BE6}" type="slidenum">
              <a:rPr lang="en-US" smtClean="0"/>
              <a:t>‹#›</a:t>
            </a:fld>
            <a:endParaRPr lang="en-US"/>
          </a:p>
        </p:txBody>
      </p:sp>
    </p:spTree>
    <p:extLst>
      <p:ext uri="{BB962C8B-B14F-4D97-AF65-F5344CB8AC3E}">
        <p14:creationId xmlns:p14="http://schemas.microsoft.com/office/powerpoint/2010/main" val="1311655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F9F26-8201-3841-BE4D-23BE100899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107D57-4D21-A54F-8091-C032E0478D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937F2CA-E69E-024D-B55A-5789F9498CF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68FAB3-97E3-DE4B-A912-1838AD2AE4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18EAB91-DABB-D943-BBED-F90AA07B44A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083895-07FC-E248-AB6E-B6B25A8186A9}"/>
              </a:ext>
            </a:extLst>
          </p:cNvPr>
          <p:cNvSpPr>
            <a:spLocks noGrp="1"/>
          </p:cNvSpPr>
          <p:nvPr>
            <p:ph type="dt" sz="half" idx="10"/>
          </p:nvPr>
        </p:nvSpPr>
        <p:spPr/>
        <p:txBody>
          <a:bodyPr/>
          <a:lstStyle/>
          <a:p>
            <a:fld id="{23BC0724-3778-1747-BB62-6F76C7B86707}" type="datetimeFigureOut">
              <a:rPr lang="en-US" smtClean="0"/>
              <a:t>10/15/2021</a:t>
            </a:fld>
            <a:endParaRPr lang="en-US"/>
          </a:p>
        </p:txBody>
      </p:sp>
      <p:sp>
        <p:nvSpPr>
          <p:cNvPr id="8" name="Footer Placeholder 7">
            <a:extLst>
              <a:ext uri="{FF2B5EF4-FFF2-40B4-BE49-F238E27FC236}">
                <a16:creationId xmlns:a16="http://schemas.microsoft.com/office/drawing/2014/main" id="{3E5BC68B-D188-B540-9C3C-1EC0977B49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F6AB8BB-6C47-D744-90C9-C1245A3F63F7}"/>
              </a:ext>
            </a:extLst>
          </p:cNvPr>
          <p:cNvSpPr>
            <a:spLocks noGrp="1"/>
          </p:cNvSpPr>
          <p:nvPr>
            <p:ph type="sldNum" sz="quarter" idx="12"/>
          </p:nvPr>
        </p:nvSpPr>
        <p:spPr/>
        <p:txBody>
          <a:bodyPr/>
          <a:lstStyle/>
          <a:p>
            <a:fld id="{8D33CEDC-6A0F-DD49-AD58-E5BD5B3F1BE6}" type="slidenum">
              <a:rPr lang="en-US" smtClean="0"/>
              <a:t>‹#›</a:t>
            </a:fld>
            <a:endParaRPr lang="en-US"/>
          </a:p>
        </p:txBody>
      </p:sp>
    </p:spTree>
    <p:extLst>
      <p:ext uri="{BB962C8B-B14F-4D97-AF65-F5344CB8AC3E}">
        <p14:creationId xmlns:p14="http://schemas.microsoft.com/office/powerpoint/2010/main" val="462673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CD391-69BD-C44E-A933-4726FA80CE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4C843C-F466-4D49-9D38-C04045EF3EF6}"/>
              </a:ext>
            </a:extLst>
          </p:cNvPr>
          <p:cNvSpPr>
            <a:spLocks noGrp="1"/>
          </p:cNvSpPr>
          <p:nvPr>
            <p:ph type="dt" sz="half" idx="10"/>
          </p:nvPr>
        </p:nvSpPr>
        <p:spPr/>
        <p:txBody>
          <a:bodyPr/>
          <a:lstStyle/>
          <a:p>
            <a:fld id="{23BC0724-3778-1747-BB62-6F76C7B86707}" type="datetimeFigureOut">
              <a:rPr lang="en-US" smtClean="0"/>
              <a:t>10/15/2021</a:t>
            </a:fld>
            <a:endParaRPr lang="en-US"/>
          </a:p>
        </p:txBody>
      </p:sp>
      <p:sp>
        <p:nvSpPr>
          <p:cNvPr id="4" name="Footer Placeholder 3">
            <a:extLst>
              <a:ext uri="{FF2B5EF4-FFF2-40B4-BE49-F238E27FC236}">
                <a16:creationId xmlns:a16="http://schemas.microsoft.com/office/drawing/2014/main" id="{F742217E-7C7C-234D-9E19-F044D45B42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2FA9E92-5BFC-CC42-B2F0-592268BA013D}"/>
              </a:ext>
            </a:extLst>
          </p:cNvPr>
          <p:cNvSpPr>
            <a:spLocks noGrp="1"/>
          </p:cNvSpPr>
          <p:nvPr>
            <p:ph type="sldNum" sz="quarter" idx="12"/>
          </p:nvPr>
        </p:nvSpPr>
        <p:spPr/>
        <p:txBody>
          <a:bodyPr/>
          <a:lstStyle/>
          <a:p>
            <a:fld id="{8D33CEDC-6A0F-DD49-AD58-E5BD5B3F1BE6}" type="slidenum">
              <a:rPr lang="en-US" smtClean="0"/>
              <a:t>‹#›</a:t>
            </a:fld>
            <a:endParaRPr lang="en-US"/>
          </a:p>
        </p:txBody>
      </p:sp>
    </p:spTree>
    <p:extLst>
      <p:ext uri="{BB962C8B-B14F-4D97-AF65-F5344CB8AC3E}">
        <p14:creationId xmlns:p14="http://schemas.microsoft.com/office/powerpoint/2010/main" val="897197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684DB2-673D-DD48-B4FA-47C316FB0332}"/>
              </a:ext>
            </a:extLst>
          </p:cNvPr>
          <p:cNvSpPr>
            <a:spLocks noGrp="1"/>
          </p:cNvSpPr>
          <p:nvPr>
            <p:ph type="dt" sz="half" idx="10"/>
          </p:nvPr>
        </p:nvSpPr>
        <p:spPr/>
        <p:txBody>
          <a:bodyPr/>
          <a:lstStyle/>
          <a:p>
            <a:fld id="{23BC0724-3778-1747-BB62-6F76C7B86707}" type="datetimeFigureOut">
              <a:rPr lang="en-US" smtClean="0"/>
              <a:t>10/15/2021</a:t>
            </a:fld>
            <a:endParaRPr lang="en-US"/>
          </a:p>
        </p:txBody>
      </p:sp>
      <p:sp>
        <p:nvSpPr>
          <p:cNvPr id="3" name="Footer Placeholder 2">
            <a:extLst>
              <a:ext uri="{FF2B5EF4-FFF2-40B4-BE49-F238E27FC236}">
                <a16:creationId xmlns:a16="http://schemas.microsoft.com/office/drawing/2014/main" id="{CCDB3D91-A957-0444-84B8-7450FD91D6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971E59-13EB-1949-BDBC-9AE840B4628A}"/>
              </a:ext>
            </a:extLst>
          </p:cNvPr>
          <p:cNvSpPr>
            <a:spLocks noGrp="1"/>
          </p:cNvSpPr>
          <p:nvPr>
            <p:ph type="sldNum" sz="quarter" idx="12"/>
          </p:nvPr>
        </p:nvSpPr>
        <p:spPr/>
        <p:txBody>
          <a:bodyPr/>
          <a:lstStyle/>
          <a:p>
            <a:fld id="{8D33CEDC-6A0F-DD49-AD58-E5BD5B3F1BE6}" type="slidenum">
              <a:rPr lang="en-US" smtClean="0"/>
              <a:t>‹#›</a:t>
            </a:fld>
            <a:endParaRPr lang="en-US"/>
          </a:p>
        </p:txBody>
      </p:sp>
    </p:spTree>
    <p:extLst>
      <p:ext uri="{BB962C8B-B14F-4D97-AF65-F5344CB8AC3E}">
        <p14:creationId xmlns:p14="http://schemas.microsoft.com/office/powerpoint/2010/main" val="261634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092A4-1B45-0349-9E8F-0764BFB73D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E47F2B-3E10-FC41-AD91-33ED39088B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7DC246-9BDC-FF4D-888A-BC0BD796EB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B2CF3C6-E964-E14A-BCE8-A2B5C4069B1D}"/>
              </a:ext>
            </a:extLst>
          </p:cNvPr>
          <p:cNvSpPr>
            <a:spLocks noGrp="1"/>
          </p:cNvSpPr>
          <p:nvPr>
            <p:ph type="dt" sz="half" idx="10"/>
          </p:nvPr>
        </p:nvSpPr>
        <p:spPr/>
        <p:txBody>
          <a:bodyPr/>
          <a:lstStyle/>
          <a:p>
            <a:fld id="{23BC0724-3778-1747-BB62-6F76C7B86707}" type="datetimeFigureOut">
              <a:rPr lang="en-US" smtClean="0"/>
              <a:t>10/15/2021</a:t>
            </a:fld>
            <a:endParaRPr lang="en-US"/>
          </a:p>
        </p:txBody>
      </p:sp>
      <p:sp>
        <p:nvSpPr>
          <p:cNvPr id="6" name="Footer Placeholder 5">
            <a:extLst>
              <a:ext uri="{FF2B5EF4-FFF2-40B4-BE49-F238E27FC236}">
                <a16:creationId xmlns:a16="http://schemas.microsoft.com/office/drawing/2014/main" id="{F4025E28-3928-4048-972C-276483EE55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C6A163-58E3-7C4B-9F07-80883788D3E0}"/>
              </a:ext>
            </a:extLst>
          </p:cNvPr>
          <p:cNvSpPr>
            <a:spLocks noGrp="1"/>
          </p:cNvSpPr>
          <p:nvPr>
            <p:ph type="sldNum" sz="quarter" idx="12"/>
          </p:nvPr>
        </p:nvSpPr>
        <p:spPr/>
        <p:txBody>
          <a:bodyPr/>
          <a:lstStyle/>
          <a:p>
            <a:fld id="{8D33CEDC-6A0F-DD49-AD58-E5BD5B3F1BE6}" type="slidenum">
              <a:rPr lang="en-US" smtClean="0"/>
              <a:t>‹#›</a:t>
            </a:fld>
            <a:endParaRPr lang="en-US"/>
          </a:p>
        </p:txBody>
      </p:sp>
    </p:spTree>
    <p:extLst>
      <p:ext uri="{BB962C8B-B14F-4D97-AF65-F5344CB8AC3E}">
        <p14:creationId xmlns:p14="http://schemas.microsoft.com/office/powerpoint/2010/main" val="794631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3ECB3-E1C4-A94E-84E8-1C83633B92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18EFF2-4CBC-0E41-9DAD-0D460BF942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11E6988-6204-8D49-B7A2-0F01B0F7A6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8403677-041E-8D4B-9E8F-6CA77B3A6CBB}"/>
              </a:ext>
            </a:extLst>
          </p:cNvPr>
          <p:cNvSpPr>
            <a:spLocks noGrp="1"/>
          </p:cNvSpPr>
          <p:nvPr>
            <p:ph type="dt" sz="half" idx="10"/>
          </p:nvPr>
        </p:nvSpPr>
        <p:spPr/>
        <p:txBody>
          <a:bodyPr/>
          <a:lstStyle/>
          <a:p>
            <a:fld id="{23BC0724-3778-1747-BB62-6F76C7B86707}" type="datetimeFigureOut">
              <a:rPr lang="en-US" smtClean="0"/>
              <a:t>10/15/2021</a:t>
            </a:fld>
            <a:endParaRPr lang="en-US"/>
          </a:p>
        </p:txBody>
      </p:sp>
      <p:sp>
        <p:nvSpPr>
          <p:cNvPr id="6" name="Footer Placeholder 5">
            <a:extLst>
              <a:ext uri="{FF2B5EF4-FFF2-40B4-BE49-F238E27FC236}">
                <a16:creationId xmlns:a16="http://schemas.microsoft.com/office/drawing/2014/main" id="{45C4B366-4CAA-994F-A0F4-EBFD8B9B18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9F25C5-D836-604A-B9BB-3EE4FBD8EDB1}"/>
              </a:ext>
            </a:extLst>
          </p:cNvPr>
          <p:cNvSpPr>
            <a:spLocks noGrp="1"/>
          </p:cNvSpPr>
          <p:nvPr>
            <p:ph type="sldNum" sz="quarter" idx="12"/>
          </p:nvPr>
        </p:nvSpPr>
        <p:spPr/>
        <p:txBody>
          <a:bodyPr/>
          <a:lstStyle/>
          <a:p>
            <a:fld id="{8D33CEDC-6A0F-DD49-AD58-E5BD5B3F1BE6}" type="slidenum">
              <a:rPr lang="en-US" smtClean="0"/>
              <a:t>‹#›</a:t>
            </a:fld>
            <a:endParaRPr lang="en-US"/>
          </a:p>
        </p:txBody>
      </p:sp>
    </p:spTree>
    <p:extLst>
      <p:ext uri="{BB962C8B-B14F-4D97-AF65-F5344CB8AC3E}">
        <p14:creationId xmlns:p14="http://schemas.microsoft.com/office/powerpoint/2010/main" val="576803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D1C70C-BE0C-FC42-BD4B-D9EFB6146F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C9EF93-214D-3941-9952-FD56024391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4B4B06-02B1-134A-95FA-B46549127C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BC0724-3778-1747-BB62-6F76C7B86707}" type="datetimeFigureOut">
              <a:rPr lang="en-US" smtClean="0"/>
              <a:t>10/15/2021</a:t>
            </a:fld>
            <a:endParaRPr lang="en-US"/>
          </a:p>
        </p:txBody>
      </p:sp>
      <p:sp>
        <p:nvSpPr>
          <p:cNvPr id="5" name="Footer Placeholder 4">
            <a:extLst>
              <a:ext uri="{FF2B5EF4-FFF2-40B4-BE49-F238E27FC236}">
                <a16:creationId xmlns:a16="http://schemas.microsoft.com/office/drawing/2014/main" id="{0DF49DF9-2879-E847-92BE-EA6983156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2C31E89-F812-F14A-81FA-F610B8E75A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33CEDC-6A0F-DD49-AD58-E5BD5B3F1BE6}" type="slidenum">
              <a:rPr lang="en-US" smtClean="0"/>
              <a:t>‹#›</a:t>
            </a:fld>
            <a:endParaRPr lang="en-US"/>
          </a:p>
        </p:txBody>
      </p:sp>
    </p:spTree>
    <p:extLst>
      <p:ext uri="{BB962C8B-B14F-4D97-AF65-F5344CB8AC3E}">
        <p14:creationId xmlns:p14="http://schemas.microsoft.com/office/powerpoint/2010/main" val="425253284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txalzresearch.org/research/investigator-grant-awards/"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6503" y="2637886"/>
            <a:ext cx="8606715" cy="3447098"/>
          </a:xfrm>
          <a:prstGeom prst="rect">
            <a:avLst/>
          </a:prstGeom>
          <a:noFill/>
        </p:spPr>
        <p:txBody>
          <a:bodyPr wrap="none" rtlCol="0">
            <a:spAutoFit/>
          </a:bodyPr>
          <a:lstStyle/>
          <a:p>
            <a:r>
              <a:rPr lang="en-US" sz="3200" b="1" dirty="0"/>
              <a:t>TARCC Scientific Update</a:t>
            </a:r>
          </a:p>
          <a:p>
            <a:endParaRPr lang="en-US" sz="2400" dirty="0"/>
          </a:p>
          <a:p>
            <a:endParaRPr lang="en-US" sz="2400" dirty="0"/>
          </a:p>
          <a:p>
            <a:r>
              <a:rPr lang="en-US" sz="2400" dirty="0"/>
              <a:t>Munro Cullum, PhD, ABPP</a:t>
            </a:r>
          </a:p>
          <a:p>
            <a:r>
              <a:rPr lang="en-US" sz="2400" dirty="0"/>
              <a:t>Professor of Psychiatry, Neurology, and Neurological Surgery</a:t>
            </a:r>
          </a:p>
          <a:p>
            <a:r>
              <a:rPr lang="en-US" sz="2400" dirty="0"/>
              <a:t>Vice Chair and Chief, Division of Psychology</a:t>
            </a:r>
          </a:p>
          <a:p>
            <a:r>
              <a:rPr lang="en-US" sz="2400" dirty="0"/>
              <a:t>Scientific Director, Texas Alzheimer’s Research and Care Consortium</a:t>
            </a:r>
          </a:p>
          <a:p>
            <a:r>
              <a:rPr lang="en-US" sz="2400" dirty="0"/>
              <a:t>UT Southwestern Medical Center</a:t>
            </a:r>
          </a:p>
          <a:p>
            <a:endParaRPr lang="en-US" dirty="0"/>
          </a:p>
        </p:txBody>
      </p:sp>
      <p:pic>
        <p:nvPicPr>
          <p:cNvPr id="12" name="Picture 11" descr="Text, logo, company name&#10;&#10;Description automatically generated">
            <a:extLst>
              <a:ext uri="{FF2B5EF4-FFF2-40B4-BE49-F238E27FC236}">
                <a16:creationId xmlns:a16="http://schemas.microsoft.com/office/drawing/2014/main" id="{E8102017-5334-C148-96FF-918BE6D70E85}"/>
              </a:ext>
            </a:extLst>
          </p:cNvPr>
          <p:cNvPicPr>
            <a:picLocks noChangeAspect="1"/>
          </p:cNvPicPr>
          <p:nvPr/>
        </p:nvPicPr>
        <p:blipFill>
          <a:blip r:embed="rId2"/>
          <a:stretch>
            <a:fillRect/>
          </a:stretch>
        </p:blipFill>
        <p:spPr>
          <a:xfrm>
            <a:off x="1056503" y="466462"/>
            <a:ext cx="4501348" cy="2171424"/>
          </a:xfrm>
          <a:prstGeom prst="rect">
            <a:avLst/>
          </a:prstGeom>
        </p:spPr>
      </p:pic>
    </p:spTree>
    <p:extLst>
      <p:ext uri="{BB962C8B-B14F-4D97-AF65-F5344CB8AC3E}">
        <p14:creationId xmlns:p14="http://schemas.microsoft.com/office/powerpoint/2010/main" val="4174396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0541" y="2094906"/>
            <a:ext cx="10770916" cy="3970318"/>
          </a:xfrm>
          <a:prstGeom prst="rect">
            <a:avLst/>
          </a:prstGeom>
          <a:noFill/>
        </p:spPr>
        <p:txBody>
          <a:bodyPr wrap="square" rtlCol="0">
            <a:spAutoFit/>
          </a:bodyPr>
          <a:lstStyle/>
          <a:p>
            <a:endParaRPr lang="en-US" sz="2400" dirty="0"/>
          </a:p>
          <a:p>
            <a:r>
              <a:rPr lang="en-US" sz="2400" dirty="0"/>
              <a:t>TARCC continues to grow in national and international visibility and making scientific progress in the fight against dementia, a proud reflection upon Texas research</a:t>
            </a:r>
          </a:p>
          <a:p>
            <a:endParaRPr lang="en-US" sz="2400" dirty="0"/>
          </a:p>
          <a:p>
            <a:r>
              <a:rPr lang="en-US" sz="2400" dirty="0"/>
              <a:t>TARCC is establishing itself in the field through its scientific contributions, unique statewide collaborative approach, and cutting-edge grants program</a:t>
            </a:r>
          </a:p>
          <a:p>
            <a:endParaRPr lang="en-US" sz="2400" dirty="0"/>
          </a:p>
          <a:p>
            <a:r>
              <a:rPr lang="en-US" sz="2400" dirty="0"/>
              <a:t>Need to continue build on TARCC’s momentum and keep supporting and encouraging the best aging and dementia science in Texas!</a:t>
            </a:r>
          </a:p>
          <a:p>
            <a:endParaRPr lang="en-US" dirty="0"/>
          </a:p>
          <a:p>
            <a:r>
              <a:rPr lang="en-US" dirty="0"/>
              <a:t>  </a:t>
            </a:r>
          </a:p>
        </p:txBody>
      </p:sp>
      <p:pic>
        <p:nvPicPr>
          <p:cNvPr id="6" name="Picture 5" descr="Text, logo, company name&#10;&#10;Description automatically generated">
            <a:extLst>
              <a:ext uri="{FF2B5EF4-FFF2-40B4-BE49-F238E27FC236}">
                <a16:creationId xmlns:a16="http://schemas.microsoft.com/office/drawing/2014/main" id="{044D48AC-BF87-F04B-969B-17AE9E33DB85}"/>
              </a:ext>
            </a:extLst>
          </p:cNvPr>
          <p:cNvPicPr>
            <a:picLocks noChangeAspect="1"/>
          </p:cNvPicPr>
          <p:nvPr/>
        </p:nvPicPr>
        <p:blipFill>
          <a:blip r:embed="rId2"/>
          <a:stretch>
            <a:fillRect/>
          </a:stretch>
        </p:blipFill>
        <p:spPr>
          <a:xfrm>
            <a:off x="3712051" y="270359"/>
            <a:ext cx="4767898" cy="2300006"/>
          </a:xfrm>
          <a:prstGeom prst="rect">
            <a:avLst/>
          </a:prstGeom>
        </p:spPr>
      </p:pic>
    </p:spTree>
    <p:extLst>
      <p:ext uri="{BB962C8B-B14F-4D97-AF65-F5344CB8AC3E}">
        <p14:creationId xmlns:p14="http://schemas.microsoft.com/office/powerpoint/2010/main" val="2946876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19628" y="872713"/>
            <a:ext cx="2752741" cy="769441"/>
          </a:xfrm>
          <a:prstGeom prst="rect">
            <a:avLst/>
          </a:prstGeom>
          <a:noFill/>
        </p:spPr>
        <p:txBody>
          <a:bodyPr wrap="none" rtlCol="0">
            <a:spAutoFit/>
          </a:bodyPr>
          <a:lstStyle/>
          <a:p>
            <a:r>
              <a:rPr lang="en-US" sz="4400" dirty="0"/>
              <a:t>Questions?</a:t>
            </a:r>
          </a:p>
        </p:txBody>
      </p:sp>
      <p:sp>
        <p:nvSpPr>
          <p:cNvPr id="6" name="TextBox 5">
            <a:extLst>
              <a:ext uri="{FF2B5EF4-FFF2-40B4-BE49-F238E27FC236}">
                <a16:creationId xmlns:a16="http://schemas.microsoft.com/office/drawing/2014/main" id="{0FCC0E88-BE22-2A45-A468-AA7B673E99DF}"/>
              </a:ext>
            </a:extLst>
          </p:cNvPr>
          <p:cNvSpPr txBox="1"/>
          <p:nvPr/>
        </p:nvSpPr>
        <p:spPr>
          <a:xfrm>
            <a:off x="209550" y="4121402"/>
            <a:ext cx="11772899" cy="2123658"/>
          </a:xfrm>
          <a:prstGeom prst="rect">
            <a:avLst/>
          </a:prstGeom>
          <a:noFill/>
        </p:spPr>
        <p:txBody>
          <a:bodyPr wrap="square" rtlCol="0">
            <a:spAutoFit/>
          </a:bodyPr>
          <a:lstStyle/>
          <a:p>
            <a:pPr algn="ctr"/>
            <a:r>
              <a:rPr lang="en-US" sz="2200" b="1" dirty="0"/>
              <a:t>TARCC MEMBER INSTITUTIONS</a:t>
            </a:r>
            <a:endParaRPr lang="en-US" sz="2200" dirty="0"/>
          </a:p>
          <a:p>
            <a:pPr algn="ctr"/>
            <a:r>
              <a:rPr lang="en-US" sz="2200" dirty="0"/>
              <a:t>Baylor College of Medicine | Texas A&amp;M University Health Science Center</a:t>
            </a:r>
          </a:p>
          <a:p>
            <a:pPr algn="ctr"/>
            <a:r>
              <a:rPr lang="en-US" sz="2200" dirty="0"/>
              <a:t>Texas Tech University Health Sciences Center | University of North Texas Health Science Center</a:t>
            </a:r>
          </a:p>
          <a:p>
            <a:pPr algn="ctr"/>
            <a:r>
              <a:rPr lang="en-US" sz="2200" dirty="0"/>
              <a:t>UT Austin Dell Medical School | UT Health Houston </a:t>
            </a:r>
          </a:p>
          <a:p>
            <a:pPr algn="ctr"/>
            <a:r>
              <a:rPr lang="en-US" sz="2200" dirty="0"/>
              <a:t>UT Health Rio Grande Valley | UT Health San Antonio</a:t>
            </a:r>
          </a:p>
          <a:p>
            <a:pPr algn="ctr"/>
            <a:r>
              <a:rPr lang="en-US" sz="2200" dirty="0"/>
              <a:t> UT Medical Branch at Galveston| UT Southwestern Medical Center</a:t>
            </a:r>
          </a:p>
        </p:txBody>
      </p:sp>
      <p:pic>
        <p:nvPicPr>
          <p:cNvPr id="8" name="Picture 7" descr="Text, logo, company name&#10;&#10;Description automatically generated">
            <a:extLst>
              <a:ext uri="{FF2B5EF4-FFF2-40B4-BE49-F238E27FC236}">
                <a16:creationId xmlns:a16="http://schemas.microsoft.com/office/drawing/2014/main" id="{59EAE0BA-DB8D-9746-BF1A-A13AC60CDA81}"/>
              </a:ext>
            </a:extLst>
          </p:cNvPr>
          <p:cNvPicPr>
            <a:picLocks noChangeAspect="1"/>
          </p:cNvPicPr>
          <p:nvPr/>
        </p:nvPicPr>
        <p:blipFill>
          <a:blip r:embed="rId2"/>
          <a:stretch>
            <a:fillRect/>
          </a:stretch>
        </p:blipFill>
        <p:spPr>
          <a:xfrm>
            <a:off x="4215840" y="2036235"/>
            <a:ext cx="3760320" cy="1813956"/>
          </a:xfrm>
          <a:prstGeom prst="rect">
            <a:avLst/>
          </a:prstGeom>
        </p:spPr>
      </p:pic>
    </p:spTree>
    <p:extLst>
      <p:ext uri="{BB962C8B-B14F-4D97-AF65-F5344CB8AC3E}">
        <p14:creationId xmlns:p14="http://schemas.microsoft.com/office/powerpoint/2010/main" val="3668454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265538-15B6-3A4F-AA3B-8D63F341E4B1}"/>
              </a:ext>
            </a:extLst>
          </p:cNvPr>
          <p:cNvSpPr>
            <a:spLocks noGrp="1"/>
          </p:cNvSpPr>
          <p:nvPr>
            <p:ph idx="1"/>
          </p:nvPr>
        </p:nvSpPr>
        <p:spPr>
          <a:xfrm>
            <a:off x="838200" y="422853"/>
            <a:ext cx="10515600" cy="543502"/>
          </a:xfrm>
        </p:spPr>
        <p:txBody>
          <a:bodyPr>
            <a:normAutofit/>
          </a:bodyPr>
          <a:lstStyle/>
          <a:p>
            <a:pPr marL="0" indent="0" algn="ctr">
              <a:buNone/>
            </a:pPr>
            <a:r>
              <a:rPr lang="en-US" b="1" dirty="0"/>
              <a:t>TARCC MEMBER INSTITUTIONS</a:t>
            </a:r>
          </a:p>
          <a:p>
            <a:pPr marL="0" indent="0" algn="ctr">
              <a:buNone/>
            </a:pPr>
            <a:endParaRPr lang="en-US" dirty="0"/>
          </a:p>
        </p:txBody>
      </p:sp>
      <p:grpSp>
        <p:nvGrpSpPr>
          <p:cNvPr id="9" name="Group 8">
            <a:extLst>
              <a:ext uri="{FF2B5EF4-FFF2-40B4-BE49-F238E27FC236}">
                <a16:creationId xmlns:a16="http://schemas.microsoft.com/office/drawing/2014/main" id="{EDA33020-1A46-574B-9E8C-81D21457A708}"/>
              </a:ext>
            </a:extLst>
          </p:cNvPr>
          <p:cNvGrpSpPr>
            <a:grpSpLocks noChangeAspect="1"/>
          </p:cNvGrpSpPr>
          <p:nvPr/>
        </p:nvGrpSpPr>
        <p:grpSpPr>
          <a:xfrm>
            <a:off x="-157667" y="1641764"/>
            <a:ext cx="12507334" cy="4793383"/>
            <a:chOff x="485683" y="1750103"/>
            <a:chExt cx="11693791" cy="4481596"/>
          </a:xfrm>
        </p:grpSpPr>
        <p:pic>
          <p:nvPicPr>
            <p:cNvPr id="10" name="Picture 9" descr="A picture containing screenshot&#10;&#10;Description automatically generated">
              <a:extLst>
                <a:ext uri="{FF2B5EF4-FFF2-40B4-BE49-F238E27FC236}">
                  <a16:creationId xmlns:a16="http://schemas.microsoft.com/office/drawing/2014/main" id="{3ADFC065-41EE-8C41-B434-31EDA1344E09}"/>
                </a:ext>
              </a:extLst>
            </p:cNvPr>
            <p:cNvPicPr>
              <a:picLocks noChangeAspect="1"/>
            </p:cNvPicPr>
            <p:nvPr/>
          </p:nvPicPr>
          <p:blipFill>
            <a:blip r:embed="rId2"/>
            <a:stretch>
              <a:fillRect/>
            </a:stretch>
          </p:blipFill>
          <p:spPr>
            <a:xfrm>
              <a:off x="6083475" y="2427593"/>
              <a:ext cx="6095999" cy="3126616"/>
            </a:xfrm>
            <a:prstGeom prst="rect">
              <a:avLst/>
            </a:prstGeom>
          </p:spPr>
        </p:pic>
        <p:pic>
          <p:nvPicPr>
            <p:cNvPr id="11" name="Picture 10" descr="A screenshot of a cell phone&#10;&#10;Description automatically generated">
              <a:extLst>
                <a:ext uri="{FF2B5EF4-FFF2-40B4-BE49-F238E27FC236}">
                  <a16:creationId xmlns:a16="http://schemas.microsoft.com/office/drawing/2014/main" id="{A1E2E60B-0FEE-4D42-A36E-8EEDC2736985}"/>
                </a:ext>
              </a:extLst>
            </p:cNvPr>
            <p:cNvPicPr>
              <a:picLocks noChangeAspect="1"/>
            </p:cNvPicPr>
            <p:nvPr/>
          </p:nvPicPr>
          <p:blipFill>
            <a:blip r:embed="rId3"/>
            <a:stretch>
              <a:fillRect/>
            </a:stretch>
          </p:blipFill>
          <p:spPr>
            <a:xfrm>
              <a:off x="485683" y="1750103"/>
              <a:ext cx="5635369" cy="4481596"/>
            </a:xfrm>
            <a:prstGeom prst="rect">
              <a:avLst/>
            </a:prstGeom>
          </p:spPr>
        </p:pic>
      </p:grpSp>
    </p:spTree>
    <p:extLst>
      <p:ext uri="{BB962C8B-B14F-4D97-AF65-F5344CB8AC3E}">
        <p14:creationId xmlns:p14="http://schemas.microsoft.com/office/powerpoint/2010/main" val="1056402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8741" y="1315079"/>
            <a:ext cx="10974517" cy="4955203"/>
          </a:xfrm>
          <a:prstGeom prst="rect">
            <a:avLst/>
          </a:prstGeom>
          <a:noFill/>
        </p:spPr>
        <p:txBody>
          <a:bodyPr wrap="square" rtlCol="0">
            <a:spAutoFit/>
          </a:bodyPr>
          <a:lstStyle/>
          <a:p>
            <a:endParaRPr lang="en-US" sz="2400" dirty="0"/>
          </a:p>
          <a:p>
            <a:r>
              <a:rPr lang="en-US" sz="2800" b="1" dirty="0"/>
              <a:t>TARCC Steering Committee</a:t>
            </a:r>
          </a:p>
          <a:p>
            <a:endParaRPr lang="en-US" sz="2400" dirty="0"/>
          </a:p>
          <a:p>
            <a:r>
              <a:rPr lang="en-US" sz="2400" dirty="0" err="1"/>
              <a:t>Valory</a:t>
            </a:r>
            <a:r>
              <a:rPr lang="en-US" sz="2400" dirty="0"/>
              <a:t> Pavlik, PhD                            	Baylor College of Medicine</a:t>
            </a:r>
          </a:p>
          <a:p>
            <a:r>
              <a:rPr lang="en-US" sz="2400" dirty="0"/>
              <a:t>Marcia G. </a:t>
            </a:r>
            <a:r>
              <a:rPr lang="en-US" sz="2400" dirty="0" err="1"/>
              <a:t>Ory</a:t>
            </a:r>
            <a:r>
              <a:rPr lang="en-US" sz="2400" dirty="0"/>
              <a:t>, PhD, MPH        		Texas A&amp;M Health Science Center</a:t>
            </a:r>
          </a:p>
          <a:p>
            <a:r>
              <a:rPr lang="en-US" sz="2400" dirty="0" err="1"/>
              <a:t>Parunyou</a:t>
            </a:r>
            <a:r>
              <a:rPr lang="en-US" sz="2400" dirty="0"/>
              <a:t> </a:t>
            </a:r>
            <a:r>
              <a:rPr lang="en-US" sz="2400" dirty="0" err="1"/>
              <a:t>Julayanont</a:t>
            </a:r>
            <a:r>
              <a:rPr lang="en-US" sz="2400" dirty="0"/>
              <a:t>, MD		Texas Tech Health Science Center</a:t>
            </a:r>
          </a:p>
          <a:p>
            <a:r>
              <a:rPr lang="en-US" sz="2400" dirty="0"/>
              <a:t>Bob Barber, PhD                               	UNT Health Science Center</a:t>
            </a:r>
          </a:p>
          <a:p>
            <a:r>
              <a:rPr lang="en-US" sz="2400" dirty="0"/>
              <a:t>David Paydarfar, MD                       	UT Austin Dell Medical School</a:t>
            </a:r>
          </a:p>
          <a:p>
            <a:r>
              <a:rPr lang="en-US" sz="2400" dirty="0"/>
              <a:t>Rodrigo Morales, PhD (Vice-Chair)    	UT Health Houston</a:t>
            </a:r>
          </a:p>
          <a:p>
            <a:r>
              <a:rPr lang="en-US" sz="2400" dirty="0"/>
              <a:t>Michael Dobbs, MD			UT Health Rio Grande Valley</a:t>
            </a:r>
          </a:p>
          <a:p>
            <a:r>
              <a:rPr lang="en-US" sz="2400" dirty="0"/>
              <a:t>Mitzi Gonzales, PhD                      	UT Health San Antonio</a:t>
            </a:r>
          </a:p>
          <a:p>
            <a:r>
              <a:rPr lang="en-US" sz="2400" dirty="0"/>
              <a:t>Kelly Dineley, PhD                            	UT Medical Branch at Galveston</a:t>
            </a:r>
          </a:p>
          <a:p>
            <a:r>
              <a:rPr lang="en-US" sz="2400" dirty="0"/>
              <a:t>Munro Cullum, PhD (Chair)                 	UT Southwestern Medical Center</a:t>
            </a:r>
          </a:p>
        </p:txBody>
      </p:sp>
      <p:pic>
        <p:nvPicPr>
          <p:cNvPr id="6" name="Picture 5" descr="Text, logo, company name&#10;&#10;Description automatically generated">
            <a:extLst>
              <a:ext uri="{FF2B5EF4-FFF2-40B4-BE49-F238E27FC236}">
                <a16:creationId xmlns:a16="http://schemas.microsoft.com/office/drawing/2014/main" id="{57B0FFED-F9CB-A644-A494-01ED2BA91BA3}"/>
              </a:ext>
            </a:extLst>
          </p:cNvPr>
          <p:cNvPicPr>
            <a:picLocks noChangeAspect="1"/>
          </p:cNvPicPr>
          <p:nvPr/>
        </p:nvPicPr>
        <p:blipFill>
          <a:blip r:embed="rId2"/>
          <a:stretch>
            <a:fillRect/>
          </a:stretch>
        </p:blipFill>
        <p:spPr>
          <a:xfrm>
            <a:off x="7081910" y="229367"/>
            <a:ext cx="4501348" cy="2171424"/>
          </a:xfrm>
          <a:prstGeom prst="rect">
            <a:avLst/>
          </a:prstGeom>
        </p:spPr>
      </p:pic>
    </p:spTree>
    <p:extLst>
      <p:ext uri="{BB962C8B-B14F-4D97-AF65-F5344CB8AC3E}">
        <p14:creationId xmlns:p14="http://schemas.microsoft.com/office/powerpoint/2010/main" val="3656672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0036" y="380388"/>
            <a:ext cx="11031927" cy="6001643"/>
          </a:xfrm>
          <a:prstGeom prst="rect">
            <a:avLst/>
          </a:prstGeom>
          <a:noFill/>
        </p:spPr>
        <p:txBody>
          <a:bodyPr wrap="square" rtlCol="0">
            <a:spAutoFit/>
          </a:bodyPr>
          <a:lstStyle/>
          <a:p>
            <a:r>
              <a:rPr lang="en-US" sz="2800" b="1" dirty="0"/>
              <a:t>TARCC Steering Committee</a:t>
            </a:r>
            <a:endParaRPr lang="en-US" sz="2400" dirty="0"/>
          </a:p>
          <a:p>
            <a:endParaRPr lang="en-US" sz="2400" dirty="0"/>
          </a:p>
          <a:p>
            <a:r>
              <a:rPr lang="en-US" sz="2400" dirty="0"/>
              <a:t>Each SC member provides expertise, input and guidance on the following key issues through quarterly conference calls and annual scientific meetings:</a:t>
            </a:r>
          </a:p>
          <a:p>
            <a:endParaRPr lang="en-US" sz="2400" dirty="0"/>
          </a:p>
          <a:p>
            <a:pPr marL="285750" lvl="0" indent="-285750">
              <a:buFont typeface="Arial" panose="020B0604020202020204" pitchFamily="34" charset="0"/>
              <a:buChar char="•"/>
            </a:pPr>
            <a:r>
              <a:rPr lang="en-US" sz="2000" dirty="0"/>
              <a:t>TARCC scientific direction </a:t>
            </a:r>
          </a:p>
          <a:p>
            <a:pPr marL="285750" lvl="0" indent="-285750">
              <a:buFont typeface="Arial" panose="020B0604020202020204" pitchFamily="34" charset="0"/>
              <a:buChar char="•"/>
            </a:pPr>
            <a:r>
              <a:rPr lang="en-US" sz="2000" dirty="0"/>
              <a:t>Enhancing awareness of TARCC resources and activities </a:t>
            </a:r>
          </a:p>
          <a:p>
            <a:pPr marL="285750" lvl="0" indent="-285750">
              <a:buFont typeface="Arial" panose="020B0604020202020204" pitchFamily="34" charset="0"/>
              <a:buChar char="•"/>
            </a:pPr>
            <a:r>
              <a:rPr lang="en-US" sz="2000" dirty="0"/>
              <a:t>Fostering collaborative TARCC data-use projects</a:t>
            </a:r>
          </a:p>
          <a:p>
            <a:pPr marL="285750" lvl="0" indent="-285750">
              <a:buFont typeface="Arial" panose="020B0604020202020204" pitchFamily="34" charset="0"/>
              <a:buChar char="•"/>
            </a:pPr>
            <a:r>
              <a:rPr lang="en-US" sz="2000" dirty="0"/>
              <a:t>Helping to generate local interest in collaborative projects and grant opportunities</a:t>
            </a:r>
          </a:p>
          <a:p>
            <a:pPr marL="285750" lvl="0" indent="-285750">
              <a:buFont typeface="Arial" panose="020B0604020202020204" pitchFamily="34" charset="0"/>
              <a:buChar char="•"/>
            </a:pPr>
            <a:r>
              <a:rPr lang="en-US" sz="2000" dirty="0"/>
              <a:t>Encouraging and tracking TARCC grant applications from home institution</a:t>
            </a:r>
          </a:p>
          <a:p>
            <a:pPr marL="285750" lvl="0" indent="-285750">
              <a:buFont typeface="Arial" panose="020B0604020202020204" pitchFamily="34" charset="0"/>
              <a:buChar char="•"/>
            </a:pPr>
            <a:r>
              <a:rPr lang="en-US" sz="2000" dirty="0"/>
              <a:t>Regular monitoring of progress of each site's TARCC grants and providing semi-annual summary reports to Steering Committee</a:t>
            </a:r>
          </a:p>
          <a:p>
            <a:pPr marL="285750" lvl="0" indent="-285750">
              <a:buFont typeface="Arial" panose="020B0604020202020204" pitchFamily="34" charset="0"/>
              <a:buChar char="•"/>
            </a:pPr>
            <a:r>
              <a:rPr lang="en-US" sz="2000" dirty="0"/>
              <a:t>Identifying and recruiting external reviewers for TARCC grant applications</a:t>
            </a:r>
          </a:p>
          <a:p>
            <a:pPr marL="285750" lvl="0" indent="-285750">
              <a:buFont typeface="Arial" panose="020B0604020202020204" pitchFamily="34" charset="0"/>
              <a:buChar char="•"/>
            </a:pPr>
            <a:r>
              <a:rPr lang="en-US" sz="2000" dirty="0"/>
              <a:t>Reviewing TARCC sample / data requests</a:t>
            </a:r>
          </a:p>
          <a:p>
            <a:pPr marL="285750" lvl="0" indent="-285750">
              <a:buFont typeface="Arial" panose="020B0604020202020204" pitchFamily="34" charset="0"/>
              <a:buChar char="•"/>
            </a:pPr>
            <a:r>
              <a:rPr lang="en-US" sz="2000" dirty="0"/>
              <a:t>Reviewing abstracts and proposals for TARCC scientific meetings</a:t>
            </a:r>
          </a:p>
          <a:p>
            <a:pPr marL="285750" lvl="0" indent="-285750">
              <a:buFont typeface="Arial" panose="020B0604020202020204" pitchFamily="34" charset="0"/>
              <a:buChar char="•"/>
            </a:pPr>
            <a:r>
              <a:rPr lang="en-US" sz="2000" dirty="0"/>
              <a:t>Interacting with institutional legislative personnel to promote TARCC</a:t>
            </a:r>
          </a:p>
          <a:p>
            <a:pPr marL="285750" lvl="0" indent="-285750">
              <a:buFont typeface="Arial" panose="020B0604020202020204" pitchFamily="34" charset="0"/>
              <a:buChar char="•"/>
            </a:pPr>
            <a:r>
              <a:rPr lang="en-US" sz="2000" dirty="0"/>
              <a:t>Preparing their respective institution’s presentation to the External Advisory Committee during biannual reviews</a:t>
            </a:r>
          </a:p>
        </p:txBody>
      </p:sp>
    </p:spTree>
    <p:extLst>
      <p:ext uri="{BB962C8B-B14F-4D97-AF65-F5344CB8AC3E}">
        <p14:creationId xmlns:p14="http://schemas.microsoft.com/office/powerpoint/2010/main" val="3611632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7749" y="229078"/>
            <a:ext cx="11470024" cy="6370975"/>
          </a:xfrm>
          <a:prstGeom prst="rect">
            <a:avLst/>
          </a:prstGeom>
          <a:noFill/>
        </p:spPr>
        <p:txBody>
          <a:bodyPr wrap="square" rtlCol="0">
            <a:spAutoFit/>
          </a:bodyPr>
          <a:lstStyle/>
          <a:p>
            <a:endParaRPr lang="en-US" sz="2400" dirty="0"/>
          </a:p>
          <a:p>
            <a:r>
              <a:rPr lang="en-US" sz="2800" b="1" dirty="0"/>
              <a:t>TARCC Investigator Grants Program Update</a:t>
            </a:r>
          </a:p>
          <a:p>
            <a:endParaRPr lang="en-US" sz="2400" dirty="0"/>
          </a:p>
          <a:p>
            <a:r>
              <a:rPr lang="en-US" sz="2400" dirty="0"/>
              <a:t>In 2018, with a mature database and upon recommendations from the EAC, TARCC moved from a cohort surveillance model to a grants-based program in order to support the best science in the state and enhance TARCC data utilization and productivity.</a:t>
            </a:r>
          </a:p>
          <a:p>
            <a:endParaRPr lang="en-US" sz="2400" dirty="0"/>
          </a:p>
          <a:p>
            <a:r>
              <a:rPr lang="en-US" sz="2400" dirty="0"/>
              <a:t>For the 2021 grant awards, a request for applications (RFA) was issued with applications due December 10, 2021. Please refer to focus areas in RFA handout.</a:t>
            </a:r>
          </a:p>
          <a:p>
            <a:endParaRPr lang="en-US" sz="2400" dirty="0"/>
          </a:p>
          <a:p>
            <a:r>
              <a:rPr lang="en-US" sz="2000" i="1" dirty="0"/>
              <a:t>Most recent 2020 Investigator Grants Program received 69 applications and funded 16 projects. </a:t>
            </a:r>
          </a:p>
          <a:p>
            <a:endParaRPr lang="en-US" sz="2400" dirty="0"/>
          </a:p>
          <a:p>
            <a:r>
              <a:rPr lang="en-US" sz="2400" dirty="0"/>
              <a:t>Investigator Initiated Research Grant</a:t>
            </a:r>
          </a:p>
          <a:p>
            <a:r>
              <a:rPr lang="en-US" sz="2400" dirty="0"/>
              <a:t>Collaborative Research Grant</a:t>
            </a:r>
          </a:p>
          <a:p>
            <a:r>
              <a:rPr lang="en-US" sz="2400" dirty="0"/>
              <a:t>Junior Investigator Research Grant</a:t>
            </a:r>
          </a:p>
          <a:p>
            <a:r>
              <a:rPr lang="en-US" sz="2400" dirty="0"/>
              <a:t>Postdoctoral Fellowship Grant</a:t>
            </a:r>
          </a:p>
          <a:p>
            <a:r>
              <a:rPr lang="en-US" sz="2400" dirty="0"/>
              <a:t>Predoctoral Fellowship Grant</a:t>
            </a:r>
          </a:p>
        </p:txBody>
      </p:sp>
    </p:spTree>
    <p:extLst>
      <p:ext uri="{BB962C8B-B14F-4D97-AF65-F5344CB8AC3E}">
        <p14:creationId xmlns:p14="http://schemas.microsoft.com/office/powerpoint/2010/main" val="3956411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5E12ED-84BB-7B47-8752-51E222BD82EB}"/>
              </a:ext>
            </a:extLst>
          </p:cNvPr>
          <p:cNvGrpSpPr/>
          <p:nvPr/>
        </p:nvGrpSpPr>
        <p:grpSpPr>
          <a:xfrm>
            <a:off x="1095320" y="2633852"/>
            <a:ext cx="10001360" cy="3772388"/>
            <a:chOff x="1237958" y="551789"/>
            <a:chExt cx="10001360" cy="3772388"/>
          </a:xfrm>
        </p:grpSpPr>
        <p:sp>
          <p:nvSpPr>
            <p:cNvPr id="13" name="TextBox 12">
              <a:extLst>
                <a:ext uri="{FF2B5EF4-FFF2-40B4-BE49-F238E27FC236}">
                  <a16:creationId xmlns:a16="http://schemas.microsoft.com/office/drawing/2014/main" id="{D480562C-AFCC-A14F-ADC2-8608C98648B6}"/>
                </a:ext>
              </a:extLst>
            </p:cNvPr>
            <p:cNvSpPr txBox="1"/>
            <p:nvPr/>
          </p:nvSpPr>
          <p:spPr>
            <a:xfrm>
              <a:off x="1538434" y="551789"/>
              <a:ext cx="8213146" cy="523220"/>
            </a:xfrm>
            <a:prstGeom prst="rect">
              <a:avLst/>
            </a:prstGeom>
            <a:noFill/>
          </p:spPr>
          <p:txBody>
            <a:bodyPr wrap="none" rtlCol="0">
              <a:spAutoFit/>
            </a:bodyPr>
            <a:lstStyle/>
            <a:p>
              <a:r>
                <a:rPr lang="en-US" sz="2800" b="1" dirty="0"/>
                <a:t>Active Grant Projects are Listed on the TARCC Website</a:t>
              </a:r>
            </a:p>
          </p:txBody>
        </p:sp>
        <p:sp>
          <p:nvSpPr>
            <p:cNvPr id="3" name="TextBox 2">
              <a:extLst>
                <a:ext uri="{FF2B5EF4-FFF2-40B4-BE49-F238E27FC236}">
                  <a16:creationId xmlns:a16="http://schemas.microsoft.com/office/drawing/2014/main" id="{940773BA-299E-AF40-B3B6-5268C3AF20D7}"/>
                </a:ext>
              </a:extLst>
            </p:cNvPr>
            <p:cNvSpPr txBox="1"/>
            <p:nvPr/>
          </p:nvSpPr>
          <p:spPr>
            <a:xfrm>
              <a:off x="1237958" y="1277189"/>
              <a:ext cx="10001360" cy="3046988"/>
            </a:xfrm>
            <a:prstGeom prst="rect">
              <a:avLst/>
            </a:prstGeom>
            <a:noFill/>
          </p:spPr>
          <p:txBody>
            <a:bodyPr wrap="square" rtlCol="0">
              <a:spAutoFit/>
            </a:bodyPr>
            <a:lstStyle/>
            <a:p>
              <a:r>
                <a:rPr lang="en-US" sz="2400" dirty="0">
                  <a:hlinkClick r:id="rId2"/>
                </a:rPr>
                <a:t>http://www.txalzresearch.org/research/investigator-grant-awards/</a:t>
              </a:r>
              <a:endParaRPr lang="en-US" sz="2400" dirty="0"/>
            </a:p>
            <a:p>
              <a:endParaRPr lang="en-US" sz="2400" i="1" dirty="0"/>
            </a:p>
            <a:p>
              <a:endParaRPr lang="en-US" sz="2400" dirty="0"/>
            </a:p>
            <a:p>
              <a:r>
                <a:rPr lang="en-US" sz="2400" dirty="0"/>
                <a:t>All TARCC sites represented with funded projects</a:t>
              </a:r>
            </a:p>
            <a:p>
              <a:endParaRPr lang="en-US" sz="2400" dirty="0"/>
            </a:p>
            <a:p>
              <a:r>
                <a:rPr lang="en-US" sz="2400" dirty="0"/>
                <a:t>The investigator-initiated research grants program was designed to support an innovative, translational-based research structure across the state, including established and early-to-mid career scientists at TARCC member institutions</a:t>
              </a:r>
            </a:p>
          </p:txBody>
        </p:sp>
      </p:grpSp>
      <p:pic>
        <p:nvPicPr>
          <p:cNvPr id="8" name="Picture 7" descr="Text, logo, company name&#10;&#10;Description automatically generated">
            <a:extLst>
              <a:ext uri="{FF2B5EF4-FFF2-40B4-BE49-F238E27FC236}">
                <a16:creationId xmlns:a16="http://schemas.microsoft.com/office/drawing/2014/main" id="{7D625833-9CFC-334C-87D5-CD3EB7000BDC}"/>
              </a:ext>
            </a:extLst>
          </p:cNvPr>
          <p:cNvPicPr>
            <a:picLocks noChangeAspect="1"/>
          </p:cNvPicPr>
          <p:nvPr/>
        </p:nvPicPr>
        <p:blipFill>
          <a:blip r:embed="rId3"/>
          <a:stretch>
            <a:fillRect/>
          </a:stretch>
        </p:blipFill>
        <p:spPr>
          <a:xfrm>
            <a:off x="3845326" y="260248"/>
            <a:ext cx="4501348" cy="2171424"/>
          </a:xfrm>
          <a:prstGeom prst="rect">
            <a:avLst/>
          </a:prstGeom>
        </p:spPr>
      </p:pic>
    </p:spTree>
    <p:extLst>
      <p:ext uri="{BB962C8B-B14F-4D97-AF65-F5344CB8AC3E}">
        <p14:creationId xmlns:p14="http://schemas.microsoft.com/office/powerpoint/2010/main" val="2996313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FB74CE5-349A-EC43-88A2-53A3FAF59B9A}"/>
              </a:ext>
            </a:extLst>
          </p:cNvPr>
          <p:cNvGrpSpPr/>
          <p:nvPr/>
        </p:nvGrpSpPr>
        <p:grpSpPr>
          <a:xfrm>
            <a:off x="445213" y="1034124"/>
            <a:ext cx="11301573" cy="4789752"/>
            <a:chOff x="400692" y="462337"/>
            <a:chExt cx="11301573" cy="4789752"/>
          </a:xfrm>
        </p:grpSpPr>
        <p:sp>
          <p:nvSpPr>
            <p:cNvPr id="3" name="TextBox 2">
              <a:extLst>
                <a:ext uri="{FF2B5EF4-FFF2-40B4-BE49-F238E27FC236}">
                  <a16:creationId xmlns:a16="http://schemas.microsoft.com/office/drawing/2014/main" id="{595C14F4-EC1A-7645-8FFA-9501DBFB7CE0}"/>
                </a:ext>
              </a:extLst>
            </p:cNvPr>
            <p:cNvSpPr txBox="1"/>
            <p:nvPr/>
          </p:nvSpPr>
          <p:spPr>
            <a:xfrm>
              <a:off x="400692" y="462337"/>
              <a:ext cx="9136155" cy="523220"/>
            </a:xfrm>
            <a:prstGeom prst="rect">
              <a:avLst/>
            </a:prstGeom>
            <a:noFill/>
          </p:spPr>
          <p:txBody>
            <a:bodyPr wrap="none" rtlCol="0">
              <a:spAutoFit/>
            </a:bodyPr>
            <a:lstStyle/>
            <a:p>
              <a:r>
                <a:rPr lang="en-US" sz="2800" b="1" dirty="0"/>
                <a:t>$52,471,321 Awarded in TARCC Research Funding Since 2005</a:t>
              </a:r>
            </a:p>
          </p:txBody>
        </p:sp>
        <p:sp>
          <p:nvSpPr>
            <p:cNvPr id="13" name="TextBox 12">
              <a:extLst>
                <a:ext uri="{FF2B5EF4-FFF2-40B4-BE49-F238E27FC236}">
                  <a16:creationId xmlns:a16="http://schemas.microsoft.com/office/drawing/2014/main" id="{AA0B6651-056A-A643-92D6-30FA4D682683}"/>
                </a:ext>
              </a:extLst>
            </p:cNvPr>
            <p:cNvSpPr txBox="1"/>
            <p:nvPr/>
          </p:nvSpPr>
          <p:spPr>
            <a:xfrm>
              <a:off x="400692" y="1189438"/>
              <a:ext cx="11301573" cy="4062651"/>
            </a:xfrm>
            <a:prstGeom prst="rect">
              <a:avLst/>
            </a:prstGeom>
            <a:noFill/>
          </p:spPr>
          <p:txBody>
            <a:bodyPr wrap="square" rtlCol="0">
              <a:spAutoFit/>
            </a:bodyPr>
            <a:lstStyle/>
            <a:p>
              <a:r>
                <a:rPr lang="en-US" sz="2400" dirty="0"/>
                <a:t>$6,529,703.93		Baylor College of Medicine (2005-2021)</a:t>
              </a:r>
            </a:p>
            <a:p>
              <a:r>
                <a:rPr lang="en-US" sz="2400" dirty="0"/>
                <a:t>$2,789,085.50		Texas A&amp;M University Health Science Center (2014-2021)</a:t>
              </a:r>
            </a:p>
            <a:p>
              <a:r>
                <a:rPr lang="en-US" sz="2400" dirty="0"/>
                <a:t>$5,542,118.97		Texas Tech University Health Sciences Center (2005-2021)</a:t>
              </a:r>
            </a:p>
            <a:p>
              <a:r>
                <a:rPr lang="en-US" sz="2400" dirty="0"/>
                <a:t>$9,402,049.88		University of North Texas Health Science Center (2005-2021)</a:t>
              </a:r>
            </a:p>
            <a:p>
              <a:r>
                <a:rPr lang="en-US" sz="2400" dirty="0"/>
                <a:t>$1,718,023.60		UT Austin Dell Medical School (2016-2021)</a:t>
              </a:r>
            </a:p>
            <a:p>
              <a:r>
                <a:rPr lang="en-US" sz="2400" dirty="0"/>
                <a:t>$1,954,261.20		UT Health Houston (2005-2009; 2018-2021)</a:t>
              </a:r>
            </a:p>
            <a:p>
              <a:r>
                <a:rPr lang="en-US" sz="2400" dirty="0"/>
                <a:t>$611,281.80 		UT Health Rio Grande Valley (2019-2021)</a:t>
              </a:r>
            </a:p>
            <a:p>
              <a:r>
                <a:rPr lang="en-US" sz="2400" dirty="0"/>
                <a:t>$6,306,330.15		UT Health San Antonio (2009-2021)</a:t>
              </a:r>
            </a:p>
            <a:p>
              <a:r>
                <a:rPr lang="en-US" sz="2400" dirty="0"/>
                <a:t>$750,000		UT Medical Branch at Galveston (2018-2021)</a:t>
              </a:r>
            </a:p>
            <a:p>
              <a:r>
                <a:rPr lang="en-US" sz="2400" dirty="0"/>
                <a:t>$16,868,466.20	UT Southwestern Medical Center (2005-2021)</a:t>
              </a:r>
            </a:p>
            <a:p>
              <a:endParaRPr lang="en-US" dirty="0"/>
            </a:p>
          </p:txBody>
        </p:sp>
      </p:grpSp>
    </p:spTree>
    <p:extLst>
      <p:ext uri="{BB962C8B-B14F-4D97-AF65-F5344CB8AC3E}">
        <p14:creationId xmlns:p14="http://schemas.microsoft.com/office/powerpoint/2010/main" val="2968512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5EC3B44-AD97-F140-BC96-F15F84661D24}"/>
              </a:ext>
            </a:extLst>
          </p:cNvPr>
          <p:cNvGrpSpPr/>
          <p:nvPr/>
        </p:nvGrpSpPr>
        <p:grpSpPr>
          <a:xfrm>
            <a:off x="401782" y="763083"/>
            <a:ext cx="11388436" cy="5331833"/>
            <a:chOff x="394855" y="174658"/>
            <a:chExt cx="11388436" cy="5331833"/>
          </a:xfrm>
        </p:grpSpPr>
        <p:sp>
          <p:nvSpPr>
            <p:cNvPr id="2" name="TextBox 1">
              <a:extLst>
                <a:ext uri="{FF2B5EF4-FFF2-40B4-BE49-F238E27FC236}">
                  <a16:creationId xmlns:a16="http://schemas.microsoft.com/office/drawing/2014/main" id="{DBF86498-02E0-DF47-802F-B8C9F9D15823}"/>
                </a:ext>
              </a:extLst>
            </p:cNvPr>
            <p:cNvSpPr txBox="1"/>
            <p:nvPr/>
          </p:nvSpPr>
          <p:spPr>
            <a:xfrm>
              <a:off x="394855" y="797510"/>
              <a:ext cx="11388436" cy="4708981"/>
            </a:xfrm>
            <a:prstGeom prst="rect">
              <a:avLst/>
            </a:prstGeom>
            <a:noFill/>
          </p:spPr>
          <p:txBody>
            <a:bodyPr wrap="square" rtlCol="0">
              <a:spAutoFit/>
            </a:bodyPr>
            <a:lstStyle/>
            <a:p>
              <a:pPr marL="342900" indent="-342900">
                <a:buFont typeface="Arial" panose="020B0604020202020204" pitchFamily="34" charset="0"/>
                <a:buChar char="•"/>
              </a:pPr>
              <a:r>
                <a:rPr lang="en-US" sz="2000" dirty="0"/>
                <a:t>Since 2018, 33 research and fellowship grants have been awarded to TARCC member institutions, an investment of $14.9 million into neurodegeneration research in the State of Texas</a:t>
              </a:r>
              <a:br>
                <a:rPr lang="en-US" sz="2000" dirty="0"/>
              </a:br>
              <a:endParaRPr lang="en-US" sz="2000" dirty="0"/>
            </a:p>
            <a:p>
              <a:pPr marL="342900" indent="-342900">
                <a:buFont typeface="Arial" panose="020B0604020202020204" pitchFamily="34" charset="0"/>
                <a:buChar char="•"/>
              </a:pPr>
              <a:r>
                <a:rPr lang="en-US" sz="2000" dirty="0"/>
                <a:t>This investment in TARCC has directly resulted in $37,248,733 in additional NIH and Foundation-funded projects since the 2019 biennial period</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From 2020 – 2021 there were 4,568 TARCC samples sent to investigators from 23 approved data and sample requests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Current sample inventory includes: 123,915 aliquots of plasma, 109,265 aliquots of serum, 27,323 aliquots of peripheral blood monocytes (buffy coats), and 4,292 aliquots of DNA. Data requests are reviewed to ensure optimal use of TARCC samples and maintenance of materials for additional requests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49 publications, 7 book chapters, 73 posters and talks, and 4 graduate level theses in the last two and a half years covering a wide range of scientific discoveries, from basic science to clinical outcomes</a:t>
              </a:r>
            </a:p>
          </p:txBody>
        </p:sp>
        <p:sp>
          <p:nvSpPr>
            <p:cNvPr id="3" name="TextBox 2">
              <a:extLst>
                <a:ext uri="{FF2B5EF4-FFF2-40B4-BE49-F238E27FC236}">
                  <a16:creationId xmlns:a16="http://schemas.microsoft.com/office/drawing/2014/main" id="{76730BD6-A747-D44E-B0A3-6B782FE1F1EB}"/>
                </a:ext>
              </a:extLst>
            </p:cNvPr>
            <p:cNvSpPr txBox="1"/>
            <p:nvPr/>
          </p:nvSpPr>
          <p:spPr>
            <a:xfrm>
              <a:off x="394855" y="174658"/>
              <a:ext cx="4129144" cy="523220"/>
            </a:xfrm>
            <a:prstGeom prst="rect">
              <a:avLst/>
            </a:prstGeom>
            <a:noFill/>
          </p:spPr>
          <p:txBody>
            <a:bodyPr wrap="none" rtlCol="0">
              <a:spAutoFit/>
            </a:bodyPr>
            <a:lstStyle/>
            <a:p>
              <a:r>
                <a:rPr lang="en-US" sz="2800" b="1" dirty="0"/>
                <a:t>TARCC Recent Productivity</a:t>
              </a:r>
            </a:p>
          </p:txBody>
        </p:sp>
      </p:grpSp>
    </p:spTree>
    <p:extLst>
      <p:ext uri="{BB962C8B-B14F-4D97-AF65-F5344CB8AC3E}">
        <p14:creationId xmlns:p14="http://schemas.microsoft.com/office/powerpoint/2010/main" val="2540739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5417"/>
            <a:ext cx="11887200" cy="6494085"/>
          </a:xfrm>
          <a:prstGeom prst="rect">
            <a:avLst/>
          </a:prstGeom>
          <a:noFill/>
        </p:spPr>
        <p:txBody>
          <a:bodyPr wrap="square" rtlCol="0">
            <a:spAutoFit/>
          </a:bodyPr>
          <a:lstStyle/>
          <a:p>
            <a:endParaRPr lang="en-US" sz="2400" dirty="0"/>
          </a:p>
          <a:p>
            <a:r>
              <a:rPr lang="en-US" sz="3200" b="1" dirty="0"/>
              <a:t>TARCC 2022 Scientific Symposium – January 27, 2022</a:t>
            </a:r>
          </a:p>
          <a:p>
            <a:endParaRPr lang="en-US" sz="2400" dirty="0"/>
          </a:p>
          <a:p>
            <a:pPr marL="285750" indent="-285750">
              <a:buFont typeface="Arial" panose="020B0604020202020204" pitchFamily="34" charset="0"/>
              <a:buChar char="•"/>
            </a:pPr>
            <a:r>
              <a:rPr lang="en-US" sz="2400" dirty="0"/>
              <a:t>Planning has begun for the next TARCC Scientific Symposium </a:t>
            </a:r>
            <a:r>
              <a:rPr lang="en-US" sz="2400" b="1" dirty="0"/>
              <a:t>January 26-27, 2022 </a:t>
            </a:r>
            <a:r>
              <a:rPr lang="en-US" sz="2400" dirty="0"/>
              <a:t>in </a:t>
            </a:r>
            <a:r>
              <a:rPr lang="en-US" sz="2400" b="1" dirty="0"/>
              <a:t>Austin</a:t>
            </a:r>
            <a:r>
              <a:rPr lang="en-US" sz="2400" dirty="0"/>
              <a:t>.</a:t>
            </a:r>
          </a:p>
          <a:p>
            <a:pPr marL="285750" indent="-285750">
              <a:buFont typeface="Arial" panose="020B0604020202020204" pitchFamily="34" charset="0"/>
              <a:buChar char="•"/>
            </a:pPr>
            <a:endParaRPr lang="en-US" sz="2400" dirty="0"/>
          </a:p>
          <a:p>
            <a:pPr marL="742950" lvl="1" indent="-285750">
              <a:buFont typeface="Arial" panose="020B0604020202020204" pitchFamily="34" charset="0"/>
              <a:buChar char="•"/>
            </a:pPr>
            <a:r>
              <a:rPr lang="en-US" sz="2400" dirty="0"/>
              <a:t>January 26, 2022: The External Advisory Committee, headed by Ron Petersen from the Mayo Clinic, will lead an in-person review of TARCC activities and provide us with feedback and recommendations. </a:t>
            </a:r>
          </a:p>
          <a:p>
            <a:pPr marL="285750" indent="-285750">
              <a:buFont typeface="Arial" panose="020B0604020202020204" pitchFamily="34" charset="0"/>
              <a:buChar char="•"/>
            </a:pPr>
            <a:endParaRPr lang="en-US" sz="2400" dirty="0"/>
          </a:p>
          <a:p>
            <a:pPr marL="742950" lvl="1" indent="-285750">
              <a:buFont typeface="Arial" panose="020B0604020202020204" pitchFamily="34" charset="0"/>
              <a:buChar char="•"/>
            </a:pPr>
            <a:r>
              <a:rPr lang="en-US" sz="2400" dirty="0"/>
              <a:t>January 27, 2022: Scientific Symposium at </a:t>
            </a:r>
            <a:r>
              <a:rPr lang="en-US" sz="2400" i="1" dirty="0"/>
              <a:t>UT Austin Alumni Center</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Keynote by Sterling Johnson, PhD, </a:t>
            </a:r>
            <a:r>
              <a:rPr lang="en-US" sz="2400" i="1" dirty="0"/>
              <a:t>Professor of Geriatrics and Dementia, University of Wisconsin–Madison School of Medicine and Public Health</a:t>
            </a: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In Person and Virtual options are planned</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2022 symposium promises to result in inspiring scientific exchanges and research</a:t>
            </a:r>
          </a:p>
        </p:txBody>
      </p:sp>
    </p:spTree>
    <p:extLst>
      <p:ext uri="{BB962C8B-B14F-4D97-AF65-F5344CB8AC3E}">
        <p14:creationId xmlns:p14="http://schemas.microsoft.com/office/powerpoint/2010/main" val="34387215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ARCC Aug 2018 Meeting" id="{C4674B3A-5AF7-7549-815A-B6AF820E8A6B}" vid="{759C8A69-8145-9D40-BA2B-2235FDB2CC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1176</TotalTime>
  <Words>627</Words>
  <Application>Microsoft Office PowerPoint</Application>
  <PresentationFormat>Widescreen</PresentationFormat>
  <Paragraphs>107</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Bruce Jones</dc:creator>
  <cp:lastModifiedBy>Taylor,Lynda J (DSHS)</cp:lastModifiedBy>
  <cp:revision>73</cp:revision>
  <cp:lastPrinted>2019-01-29T22:00:07Z</cp:lastPrinted>
  <dcterms:created xsi:type="dcterms:W3CDTF">2018-08-17T20:22:46Z</dcterms:created>
  <dcterms:modified xsi:type="dcterms:W3CDTF">2021-10-15T17:10:32Z</dcterms:modified>
</cp:coreProperties>
</file>