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702" r:id="rId5"/>
  </p:sldMasterIdLst>
  <p:notesMasterIdLst>
    <p:notesMasterId r:id="rId38"/>
  </p:notesMasterIdLst>
  <p:handoutMasterIdLst>
    <p:handoutMasterId r:id="rId39"/>
  </p:handoutMasterIdLst>
  <p:sldIdLst>
    <p:sldId id="256" r:id="rId6"/>
    <p:sldId id="266" r:id="rId7"/>
    <p:sldId id="281" r:id="rId8"/>
    <p:sldId id="282" r:id="rId9"/>
    <p:sldId id="283" r:id="rId10"/>
    <p:sldId id="284" r:id="rId11"/>
    <p:sldId id="285" r:id="rId12"/>
    <p:sldId id="286" r:id="rId13"/>
    <p:sldId id="287" r:id="rId14"/>
    <p:sldId id="288" r:id="rId15"/>
    <p:sldId id="289" r:id="rId16"/>
    <p:sldId id="272" r:id="rId17"/>
    <p:sldId id="276" r:id="rId18"/>
    <p:sldId id="290" r:id="rId19"/>
    <p:sldId id="291" r:id="rId20"/>
    <p:sldId id="292" r:id="rId21"/>
    <p:sldId id="293" r:id="rId22"/>
    <p:sldId id="294" r:id="rId23"/>
    <p:sldId id="274" r:id="rId24"/>
    <p:sldId id="277" r:id="rId25"/>
    <p:sldId id="299" r:id="rId26"/>
    <p:sldId id="295" r:id="rId27"/>
    <p:sldId id="296" r:id="rId28"/>
    <p:sldId id="297" r:id="rId29"/>
    <p:sldId id="298" r:id="rId30"/>
    <p:sldId id="273" r:id="rId31"/>
    <p:sldId id="275" r:id="rId32"/>
    <p:sldId id="278" r:id="rId33"/>
    <p:sldId id="259" r:id="rId34"/>
    <p:sldId id="279" r:id="rId35"/>
    <p:sldId id="280" r:id="rId36"/>
    <p:sldId id="262"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56"/>
            <p14:sldId id="266"/>
            <p14:sldId id="281"/>
            <p14:sldId id="282"/>
            <p14:sldId id="283"/>
            <p14:sldId id="284"/>
            <p14:sldId id="285"/>
            <p14:sldId id="286"/>
            <p14:sldId id="287"/>
            <p14:sldId id="288"/>
            <p14:sldId id="289"/>
            <p14:sldId id="272"/>
            <p14:sldId id="276"/>
            <p14:sldId id="290"/>
            <p14:sldId id="291"/>
            <p14:sldId id="292"/>
            <p14:sldId id="293"/>
            <p14:sldId id="294"/>
            <p14:sldId id="274"/>
            <p14:sldId id="277"/>
            <p14:sldId id="299"/>
            <p14:sldId id="295"/>
            <p14:sldId id="296"/>
            <p14:sldId id="297"/>
            <p14:sldId id="298"/>
            <p14:sldId id="273"/>
            <p14:sldId id="275"/>
            <p14:sldId id="278"/>
          </p14:sldIdLst>
        </p14:section>
        <p14:section name="Section heading here" id="{10209E7B-763F-4045-8D49-2E42B082EE46}">
          <p14:sldIdLst>
            <p14:sldId id="259"/>
            <p14:sldId id="279"/>
            <p14:sldId id="280"/>
          </p14:sldIdLst>
        </p14:section>
        <p14:section name="Section heading here" id="{4230DD8D-A306-47B5-8F1C-5685E62BC2F9}">
          <p14:sldIdLst>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0141" autoAdjust="0"/>
  </p:normalViewPr>
  <p:slideViewPr>
    <p:cSldViewPr snapToGrid="0">
      <p:cViewPr varScale="1">
        <p:scale>
          <a:sx n="80" d="100"/>
          <a:sy n="80" d="100"/>
        </p:scale>
        <p:origin x="261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8/21/2018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8/21/2018</a:t>
            </a:fld>
            <a:endParaRPr lang="en-US"/>
          </a:p>
        </p:txBody>
      </p:sp>
      <p:sp>
        <p:nvSpPr>
          <p:cNvPr id="4" name="Slide Image Placeholder 3"/>
          <p:cNvSpPr>
            <a:spLocks noGrp="1" noRot="1" noChangeAspect="1"/>
          </p:cNvSpPr>
          <p:nvPr>
            <p:ph type="sldImg" idx="2"/>
          </p:nvPr>
        </p:nvSpPr>
        <p:spPr>
          <a:xfrm>
            <a:off x="912813" y="692150"/>
            <a:ext cx="2670175" cy="20018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415739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378655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timeline for auditing child-care facilities remains consistent year to year.</a:t>
            </a:r>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183433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baseline="0" dirty="0"/>
              <a:t>School districts and</a:t>
            </a:r>
            <a:r>
              <a:rPr lang="en-US" dirty="0"/>
              <a:t> private</a:t>
            </a:r>
            <a:r>
              <a:rPr lang="en-US" baseline="0" dirty="0"/>
              <a:t> schools will be audited if the facility meets the following criteria: Annual Report non-responder, &gt;5% of the student population is delinquent on any vaccine, or &gt;5% of students are provisionally enrolled.</a:t>
            </a:r>
            <a:r>
              <a:rPr lang="en-US" dirty="0"/>
              <a:t> </a:t>
            </a:r>
            <a:r>
              <a:rPr lang="en-US" baseline="0" dirty="0"/>
              <a:t> The purpose of this criteria is to identify schools that may be filling out the Annual Report incorrectly &amp;/or determining the root cause behind the high delinquency or provisional enrollment rates.</a:t>
            </a:r>
            <a:endParaRPr lang="en-US" dirty="0"/>
          </a:p>
          <a:p>
            <a:pPr marL="285750" indent="-285750">
              <a:buFont typeface="Arial" panose="020B0604020202020204" pitchFamily="34" charset="0"/>
              <a:buChar char="•"/>
            </a:pPr>
            <a:r>
              <a:rPr lang="en-US" baseline="0" dirty="0"/>
              <a:t>In some cases, individual public schools &amp; grade levels will be on the line listings that are distributed to PHRs for auditing purposes, rather than school districts.</a:t>
            </a:r>
          </a:p>
          <a:p>
            <a:pPr marL="285750" indent="-285750">
              <a:buFont typeface="Arial" panose="020B0604020202020204" pitchFamily="34" charset="0"/>
              <a:buChar char="•"/>
            </a:pPr>
            <a:r>
              <a:rPr lang="en-US" baseline="0" dirty="0"/>
              <a:t>If a school was on the assigned audit list from the previous year, the auditor should meet with the school or district nurse and find out the reasons why there have been repeatedly high delinquent &amp;/or provisional enrollment rates.</a:t>
            </a:r>
          </a:p>
          <a:p>
            <a:pPr marL="285750" indent="-285750">
              <a:buFont typeface="Arial" panose="020B0604020202020204" pitchFamily="34" charset="0"/>
              <a:buChar char="•"/>
            </a:pPr>
            <a:r>
              <a:rPr lang="en-US" baseline="0" dirty="0"/>
              <a:t>Central Office will no longer randomly assign school districts and</a:t>
            </a:r>
            <a:r>
              <a:rPr lang="en-US" dirty="0"/>
              <a:t> private</a:t>
            </a:r>
            <a:r>
              <a:rPr lang="en-US" baseline="0" dirty="0"/>
              <a:t> schools to the audit list.</a:t>
            </a:r>
            <a:endParaRPr lang="en-US" baseline="0" dirty="0">
              <a:ea typeface="Verdana"/>
              <a:cs typeface="Verdana"/>
            </a:endParaRPr>
          </a:p>
          <a:p>
            <a:pPr marL="285750" indent="-285750">
              <a:buFont typeface="Arial" panose="020B0604020202020204" pitchFamily="34" charset="0"/>
              <a:buChar char="•"/>
            </a:pPr>
            <a:r>
              <a:rPr lang="en-US" baseline="0" dirty="0"/>
              <a:t>Participation in school audits is mandatory.</a:t>
            </a:r>
          </a:p>
          <a:p>
            <a:pPr marL="285750" indent="-2857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19</a:t>
            </a:fld>
            <a:endParaRPr lang="en-US" dirty="0"/>
          </a:p>
        </p:txBody>
      </p:sp>
    </p:spTree>
    <p:extLst>
      <p:ext uri="{BB962C8B-B14F-4D97-AF65-F5344CB8AC3E}">
        <p14:creationId xmlns:p14="http://schemas.microsoft.com/office/powerpoint/2010/main" val="291212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School</a:t>
            </a:r>
            <a:r>
              <a:rPr lang="en-US" baseline="0" dirty="0"/>
              <a:t> audits can be conducted face-to-face, electronically, or through mail.  Individuals may prefer one method of auditing over another and that is okay. </a:t>
            </a:r>
          </a:p>
          <a:p>
            <a:pPr marL="285750" indent="-285750">
              <a:buFont typeface="Arial" panose="020B0604020202020204" pitchFamily="34" charset="0"/>
              <a:buChar char="•"/>
            </a:pPr>
            <a:r>
              <a:rPr lang="en-US" baseline="0" dirty="0"/>
              <a:t>Regardless of the method that is selected , it is important to notify the school district or</a:t>
            </a:r>
            <a:r>
              <a:rPr lang="en-US" dirty="0"/>
              <a:t> private</a:t>
            </a:r>
            <a:r>
              <a:rPr lang="en-US" baseline="0" dirty="0"/>
              <a:t> school that the facility has been selected to be audited</a:t>
            </a:r>
            <a:endParaRPr lang="en-US" baseline="0" dirty="0">
              <a:ea typeface="Verdana"/>
              <a:cs typeface="Verdana"/>
            </a:endParaRPr>
          </a:p>
          <a:p>
            <a:pPr marL="285750" indent="-285750">
              <a:buFont typeface="Arial" panose="020B0604020202020204" pitchFamily="34" charset="0"/>
              <a:buChar char="•"/>
            </a:pPr>
            <a:r>
              <a:rPr lang="en-US" baseline="0" dirty="0"/>
              <a:t>If a facility does not respond after two documented attempts, the facility should be visited in-person.  Please notify Central Office via email of non-cooperating facilities, who will in turn contact TEA or TEPSAC</a:t>
            </a:r>
          </a:p>
          <a:p>
            <a:pPr marL="285750" indent="-285750">
              <a:buFont typeface="Arial" panose="020B0604020202020204" pitchFamily="34" charset="0"/>
              <a:buChar char="•"/>
            </a:pPr>
            <a:r>
              <a:rPr lang="en-US" baseline="0" dirty="0"/>
              <a:t>The </a:t>
            </a:r>
            <a:r>
              <a:rPr lang="en-US" baseline="0" dirty="0" err="1"/>
              <a:t>CoCASA</a:t>
            </a:r>
            <a:r>
              <a:rPr lang="en-US" baseline="0" dirty="0"/>
              <a:t> Random Generator should be used to select 100 immunization records from the selected elementary school, 100 records from the middle/junior high school, and 100 records from the high school.  If an elementary school is the only school that is selected for an audit, it is only necessary to review immunization records for that grade level</a:t>
            </a:r>
          </a:p>
          <a:p>
            <a:pPr marL="285750" indent="-285750">
              <a:buFont typeface="Arial" panose="020B0604020202020204" pitchFamily="34" charset="0"/>
              <a:buChar char="•"/>
            </a:pPr>
            <a:r>
              <a:rPr lang="en-US" baseline="0" dirty="0"/>
              <a:t>Immunization records must be de-identified before the review begins</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47858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DSHS ACE Group </a:t>
            </a:r>
            <a:r>
              <a:rPr lang="en-US" baseline="0" dirty="0"/>
              <a:t>distributes the audit lists to PHR staff every August who in turn distributes to LHD staff.</a:t>
            </a:r>
          </a:p>
          <a:p>
            <a:pPr marL="285750" indent="-285750">
              <a:buFont typeface="Arial" panose="020B0604020202020204" pitchFamily="34" charset="0"/>
              <a:buChar char="•"/>
            </a:pPr>
            <a:r>
              <a:rPr lang="en-US" baseline="0" dirty="0"/>
              <a:t>Even though the reason for the audit is due to last year’s immunization records, the PHR or LHD staff will need to audit the immunization records for the current school year.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initial contact is made to the facility that has been selected to be audited, the auditor should indicate the reason for the audit and that it stemmed from the previous school year.</a:t>
            </a:r>
          </a:p>
          <a:p>
            <a:pPr marL="285750" indent="-285750">
              <a:buFont typeface="Arial" panose="020B0604020202020204" pitchFamily="34" charset="0"/>
              <a:buChar char="•"/>
            </a:pPr>
            <a:r>
              <a:rPr lang="en-US" baseline="0" dirty="0"/>
              <a:t>Results from childcare audits should be uploaded into CHRS.  School and childcare audits should be emailed to Imm.Epi@dshs.texas.gov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26</a:t>
            </a:fld>
            <a:endParaRPr lang="en-US" dirty="0"/>
          </a:p>
        </p:txBody>
      </p:sp>
    </p:spTree>
    <p:extLst>
      <p:ext uri="{BB962C8B-B14F-4D97-AF65-F5344CB8AC3E}">
        <p14:creationId xmlns:p14="http://schemas.microsoft.com/office/powerpoint/2010/main" val="129356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In accordance with Section 38.002, Education Code and 25 TAC §97.71, all public school districts and accredited private schools must complete the Annual Report of Immunization Status each year.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This report provides Texas DSHS the ability to monitor the vaccine compliance for students across the state.  Collected data includes students that are up-to-date, have a conscientious or medical exemption on file, are provisionally enrolled, or are delinquent.  </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Each year, Texas DSHS ACE group submits this data to the CDC as part of the grant requirement.</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The Annual Report opens the last Friday in October and is due by the 2</a:t>
            </a:r>
            <a:r>
              <a:rPr lang="en-US" sz="1600" b="0" i="0" u="none" strike="noStrike" kern="1200" baseline="30000" dirty="0">
                <a:solidFill>
                  <a:schemeClr val="tx1"/>
                </a:solidFill>
                <a:latin typeface="+mn-lt"/>
                <a:ea typeface="+mn-ea"/>
                <a:cs typeface="+mn-cs"/>
              </a:rPr>
              <a:t>nd</a:t>
            </a:r>
            <a:r>
              <a:rPr lang="en-US" sz="1600" b="0" i="0" u="none" strike="noStrike" kern="1200" baseline="0" dirty="0">
                <a:solidFill>
                  <a:schemeClr val="tx1"/>
                </a:solidFill>
                <a:latin typeface="+mn-lt"/>
                <a:ea typeface="+mn-ea"/>
                <a:cs typeface="+mn-cs"/>
              </a:rPr>
              <a:t> Friday in December every year.</a:t>
            </a:r>
          </a:p>
          <a:p>
            <a:pPr marL="285750" indent="-285750">
              <a:buFont typeface="Arial" panose="020B0604020202020204" pitchFamily="34" charset="0"/>
              <a:buChar char="•"/>
            </a:pPr>
            <a:r>
              <a:rPr lang="en-US" sz="1600" b="0" i="0" u="none" strike="noStrike" kern="1200" baseline="0" dirty="0">
                <a:solidFill>
                  <a:schemeClr val="tx1"/>
                </a:solidFill>
                <a:latin typeface="+mn-lt"/>
                <a:ea typeface="+mn-ea"/>
                <a:cs typeface="+mn-cs"/>
              </a:rPr>
              <a:t>DSHS ACE group will not accept mailed, faxed, hand-delivered, or emailed Annual Reports.  If a facility does not submit an Annual Report, the facility will be audited.</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29</a:t>
            </a:fld>
            <a:endParaRPr lang="en-US" dirty="0"/>
          </a:p>
        </p:txBody>
      </p:sp>
    </p:spTree>
    <p:extLst>
      <p:ext uri="{BB962C8B-B14F-4D97-AF65-F5344CB8AC3E}">
        <p14:creationId xmlns:p14="http://schemas.microsoft.com/office/powerpoint/2010/main" val="380565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Unlike school audits, validation surveys</a:t>
            </a:r>
            <a:r>
              <a:rPr lang="en-US" baseline="0" dirty="0"/>
              <a:t> are completely voluntary.</a:t>
            </a:r>
            <a:r>
              <a:rPr lang="en-US" dirty="0"/>
              <a:t> </a:t>
            </a:r>
            <a:r>
              <a:rPr lang="en-US" baseline="0" dirty="0"/>
              <a:t> Some districts and</a:t>
            </a:r>
            <a:r>
              <a:rPr lang="en-US" dirty="0"/>
              <a:t> private</a:t>
            </a:r>
            <a:r>
              <a:rPr lang="en-US" baseline="0" dirty="0"/>
              <a:t> school personnel may get upset if they believe they are being audited two years in a row.</a:t>
            </a:r>
            <a:r>
              <a:rPr lang="en-US" dirty="0"/>
              <a:t> </a:t>
            </a:r>
            <a:r>
              <a:rPr lang="en-US" baseline="0" dirty="0"/>
              <a:t> If a facility is selected for validation, it is important to inform the superintendent or principal the difference between a validation survey and an audit.</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30</a:t>
            </a:fld>
            <a:endParaRPr lang="en-US" dirty="0"/>
          </a:p>
        </p:txBody>
      </p:sp>
    </p:spTree>
    <p:extLst>
      <p:ext uri="{BB962C8B-B14F-4D97-AF65-F5344CB8AC3E}">
        <p14:creationId xmlns:p14="http://schemas.microsoft.com/office/powerpoint/2010/main" val="72837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a:t>
            </a:r>
            <a:r>
              <a:rPr lang="en-US" baseline="0" dirty="0"/>
              <a:t> validation surveys can be conducted face-to-face, electronically/virtually, or through the mail.</a:t>
            </a:r>
            <a:endParaRPr lang="en-US"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only necessary to validate</a:t>
            </a:r>
            <a:r>
              <a:rPr lang="en-US" baseline="0" dirty="0"/>
              <a:t> </a:t>
            </a:r>
            <a:r>
              <a:rPr lang="en-US" dirty="0"/>
              <a:t>immunization</a:t>
            </a:r>
            <a:r>
              <a:rPr lang="en-US" baseline="0" dirty="0"/>
              <a:t> records for currently enrolled students.</a:t>
            </a:r>
            <a:endParaRPr lang="en-US"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school or</a:t>
            </a:r>
            <a:r>
              <a:rPr lang="en-US" baseline="0" dirty="0"/>
              <a:t> district PEIMS Coordinator should generate and provide a sequentially numbered roster of active students.</a:t>
            </a:r>
            <a:endParaRPr lang="en-US"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Similar to school</a:t>
            </a:r>
            <a:r>
              <a:rPr lang="en-US" baseline="0" dirty="0"/>
              <a:t> audits, all immunization records should be de-identified before the validation survey begins. </a:t>
            </a:r>
            <a:r>
              <a:rPr lang="en-US" sz="1600" kern="1200" dirty="0">
                <a:solidFill>
                  <a:schemeClr val="tx1"/>
                </a:solidFill>
                <a:effectLst/>
                <a:latin typeface="+mn-lt"/>
                <a:ea typeface="+mn-ea"/>
                <a:cs typeface="+mn-cs"/>
              </a:rPr>
              <a:t>To maintain compliance with FERPA, the reviewer cannot view the names of the students at any time during the survey. If a numbered roster isn’t available, then an alternative sampling method will need to be used.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err="1">
                <a:solidFill>
                  <a:schemeClr val="tx1"/>
                </a:solidFill>
                <a:effectLst/>
                <a:latin typeface="+mn-lt"/>
                <a:ea typeface="+mn-ea"/>
                <a:cs typeface="+mn-cs"/>
              </a:rPr>
              <a:t>CoCASA</a:t>
            </a:r>
            <a:r>
              <a:rPr lang="en-US" sz="1600" kern="1200" baseline="0" dirty="0">
                <a:solidFill>
                  <a:schemeClr val="tx1"/>
                </a:solidFill>
                <a:effectLst/>
                <a:latin typeface="+mn-lt"/>
                <a:ea typeface="+mn-ea"/>
                <a:cs typeface="+mn-cs"/>
              </a:rPr>
              <a:t> transfer files</a:t>
            </a:r>
            <a:r>
              <a:rPr lang="en-US" sz="1600" kern="1200" dirty="0">
                <a:solidFill>
                  <a:schemeClr val="tx1"/>
                </a:solidFill>
                <a:effectLst/>
                <a:latin typeface="+mn-lt"/>
                <a:ea typeface="+mn-ea"/>
                <a:cs typeface="+mn-cs"/>
              </a:rPr>
              <a:t> are</a:t>
            </a:r>
            <a:r>
              <a:rPr lang="en-US" sz="1600" kern="1200" baseline="0" dirty="0">
                <a:solidFill>
                  <a:schemeClr val="tx1"/>
                </a:solidFill>
                <a:effectLst/>
                <a:latin typeface="+mn-lt"/>
                <a:ea typeface="+mn-ea"/>
                <a:cs typeface="+mn-cs"/>
              </a:rPr>
              <a:t> due to DSHS ACE group by March 1</a:t>
            </a:r>
            <a:r>
              <a:rPr lang="en-US" sz="1600" kern="1200" baseline="30000" dirty="0">
                <a:solidFill>
                  <a:schemeClr val="tx1"/>
                </a:solidFill>
                <a:effectLst/>
                <a:latin typeface="+mn-lt"/>
                <a:ea typeface="+mn-ea"/>
                <a:cs typeface="+mn-cs"/>
              </a:rPr>
              <a:t>st</a:t>
            </a:r>
            <a:r>
              <a:rPr lang="en-US" sz="1600" kern="1200" baseline="0" dirty="0">
                <a:solidFill>
                  <a:schemeClr val="tx1"/>
                </a:solidFill>
                <a:effectLst/>
                <a:latin typeface="+mn-lt"/>
                <a:ea typeface="+mn-ea"/>
                <a:cs typeface="+mn-cs"/>
              </a:rPr>
              <a:t> every year to ensure DSHS ACE can meet the CDC reporting deadlines.</a:t>
            </a:r>
            <a:endParaRPr lang="en-US"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31</a:t>
            </a:fld>
            <a:endParaRPr lang="en-US" dirty="0"/>
          </a:p>
        </p:txBody>
      </p:sp>
    </p:spTree>
    <p:extLst>
      <p:ext uri="{BB962C8B-B14F-4D97-AF65-F5344CB8AC3E}">
        <p14:creationId xmlns:p14="http://schemas.microsoft.com/office/powerpoint/2010/main" val="367546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32</a:t>
            </a:fld>
            <a:endParaRPr lang="en-US" dirty="0"/>
          </a:p>
        </p:txBody>
      </p:sp>
    </p:spTree>
    <p:extLst>
      <p:ext uri="{BB962C8B-B14F-4D97-AF65-F5344CB8AC3E}">
        <p14:creationId xmlns:p14="http://schemas.microsoft.com/office/powerpoint/2010/main" val="337783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92150"/>
            <a:ext cx="2670175" cy="20018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93280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purpose of this</a:t>
            </a:r>
            <a:r>
              <a:rPr lang="en-US" baseline="0" dirty="0"/>
              <a:t> webinar is to serve as a supplement to the Population Assessment Manual (PAM) that is distributed annually.  The Population Assessment Manual provides more detail about requirements, processes, and overall information.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Child-care audits, school audits, the Annual Report of Immunization Status, and Texas School Immunization Validation Survey are the four types of assessments that are conducted in Texas.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webinar will provide an overview of each type of assessment.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Examples</a:t>
            </a:r>
            <a:r>
              <a:rPr lang="en-US" baseline="0" dirty="0"/>
              <a:t> for common situations will also be provided.</a:t>
            </a:r>
            <a:endParaRPr lang="en-US"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174468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layout of this</a:t>
            </a:r>
            <a:r>
              <a:rPr lang="en-US" baseline="0" dirty="0"/>
              <a:t> slide deck is similar to the PAM and if you are interested in finding a specific topic, like childcare audits, please use the “find” function that is located in the top right hand corner of the Home tab.</a:t>
            </a:r>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108794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There</a:t>
            </a:r>
            <a:r>
              <a:rPr lang="en-US" baseline="0" dirty="0"/>
              <a:t> are four commonly used terms throughout the PAM.</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174548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child is not vaccinated, but has a valid vaccine exemption affidavit on file, s/he would be in compliance per State of Texas school vaccine requirements.  Even though the child is in compliance, s/he is at risk for catching a vaccine preventable disease if an outbreak occurs.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child who is considered covered, is also in 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407637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379318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237174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2418310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5874-E0A9-44EE-AB08-3A28A532A9A5}" type="datetime1">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6F5874-E0A9-44EE-AB08-3A28A532A9A5}" type="datetime1">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9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8/21/2018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0580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8/21/2018</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04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8/21/2018</a:t>
            </a:fld>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4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8/21/2018</a:t>
            </a:fld>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89403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8/21/2018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1151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8/21/2018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6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8/21/2018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492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8/21/2018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0027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8/21/2018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22985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1045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8/21/2018</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8/21/2018</a:t>
            </a:fld>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8/21/2018</a:t>
            </a:fld>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6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8/21/2018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8404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8/21/2018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1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8/21/2018</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8/21/2018</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81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F873E9B-516D-4A06-8709-F8CF725E37CA}" type="datetime1">
              <a:rPr lang="en-US" smtClean="0"/>
              <a:t>8/21/2018</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701" r:id="rId2"/>
    <p:sldLayoutId id="2147483682" r:id="rId3"/>
    <p:sldLayoutId id="2147483680" r:id="rId4"/>
    <p:sldLayoutId id="2147483681" r:id="rId5"/>
    <p:sldLayoutId id="2147483698" r:id="rId6"/>
    <p:sldLayoutId id="2147483699" r:id="rId7"/>
    <p:sldLayoutId id="2147483700" r:id="rId8"/>
    <p:sldLayoutId id="2147483684" r:id="rId9"/>
    <p:sldLayoutId id="2147483679" r:id="rId10"/>
  </p:sldLayoutIdLst>
  <p:hf hdr="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DF873E9B-516D-4A06-8709-F8CF725E37CA}" type="datetime1">
              <a:rPr lang="en-US" smtClean="0"/>
              <a:pPr/>
              <a:t>8/21/2018</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5" r:id="rId3"/>
    <p:sldLayoutId id="2147483706" r:id="rId4"/>
    <p:sldLayoutId id="2147483714" r:id="rId5"/>
    <p:sldLayoutId id="2147483708" r:id="rId6"/>
    <p:sldLayoutId id="2147483709" r:id="rId7"/>
    <p:sldLayoutId id="2147483710" r:id="rId8"/>
    <p:sldLayoutId id="2147483715" r:id="rId9"/>
    <p:sldLayoutId id="2147483712" r:id="rId10"/>
  </p:sldLayoutIdLst>
  <p:hf hdr="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fps.state.tx.us/Child_Care/Search_Texas_Child_Care/ppFacilitySearchDayCare.as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dshs.texas.gov/immunize/school/school-requirements.aspx"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fps.state.tx.us/Child_Care/Search_Texas_Child_Care/ppFacilitySearchDayCare.asp" TargetMode="External"/><Relationship Id="rId2" Type="http://schemas.openxmlformats.org/officeDocument/2006/relationships/hyperlink" Target="http://chrstx.dshs.state.tx.us/CHRS/login.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artximmuniz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choolImm@dshs.texas.gov"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texreg.sos.state.tx.us/public/readtac$ext.TacPage?sl=R&amp;app=9&amp;p_dir=&amp;p_rloc=&amp;p_tloc=&amp;p_ploc=&amp;pg=1&amp;p_tac=&amp;ti=25&amp;pt=1&amp;ch=97&amp;rl=62"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22691" y="3853855"/>
            <a:ext cx="6738738" cy="1855167"/>
          </a:xfrm>
        </p:spPr>
        <p:txBody>
          <a:bodyPr/>
          <a:lstStyle/>
          <a:p>
            <a:br>
              <a:rPr lang="en-US" sz="4000" dirty="0">
                <a:solidFill>
                  <a:srgbClr val="FFFFFF"/>
                </a:solidFill>
              </a:rPr>
            </a:br>
            <a:br>
              <a:rPr lang="en-US" sz="4000" dirty="0">
                <a:solidFill>
                  <a:srgbClr val="FFFFFF"/>
                </a:solidFill>
              </a:rPr>
            </a:br>
            <a:r>
              <a:rPr lang="en-US" sz="4000" dirty="0">
                <a:solidFill>
                  <a:srgbClr val="FFFFFF"/>
                </a:solidFill>
              </a:rPr>
              <a:t>Navigating the Population Assessment Manual (PAM)</a:t>
            </a:r>
            <a:br>
              <a:rPr lang="en-US" sz="4000" dirty="0">
                <a:solidFill>
                  <a:srgbClr val="FFFFFF"/>
                </a:solidFill>
              </a:rPr>
            </a:br>
            <a:endParaRPr lang="en-US" dirty="0"/>
          </a:p>
        </p:txBody>
      </p:sp>
      <p:sp>
        <p:nvSpPr>
          <p:cNvPr id="6" name="Content Placeholder 5"/>
          <p:cNvSpPr>
            <a:spLocks noGrp="1"/>
          </p:cNvSpPr>
          <p:nvPr>
            <p:ph type="subTitle" idx="1"/>
          </p:nvPr>
        </p:nvSpPr>
        <p:spPr>
          <a:xfrm>
            <a:off x="922691" y="4909354"/>
            <a:ext cx="6738738" cy="1452117"/>
          </a:xfrm>
        </p:spPr>
        <p:txBody>
          <a:bodyPr>
            <a:normAutofit/>
          </a:bodyPr>
          <a:lstStyle/>
          <a:p>
            <a:pPr marL="0" indent="0">
              <a:buNone/>
            </a:pPr>
            <a:r>
              <a:rPr lang="en-US" sz="2800" b="1" dirty="0">
                <a:solidFill>
                  <a:srgbClr val="FFFFFF"/>
                </a:solidFill>
                <a:latin typeface="Rockwell" panose="02060603020205020403" pitchFamily="18" charset="0"/>
                <a:ea typeface="+mj-ea"/>
                <a:cs typeface="+mj-cs"/>
              </a:rPr>
              <a:t>School Compliance Team </a:t>
            </a:r>
            <a:r>
              <a:rPr lang="en-US" sz="2800" dirty="0">
                <a:solidFill>
                  <a:srgbClr val="FFFFFF"/>
                </a:solidFill>
                <a:latin typeface="Rockwell" panose="02060603020205020403" pitchFamily="18" charset="0"/>
                <a:ea typeface="+mj-ea"/>
                <a:cs typeface="+mj-cs"/>
              </a:rPr>
              <a:t>(DSHS Immunization </a:t>
            </a:r>
            <a:r>
              <a:rPr lang="en-US" sz="2800" b="1" dirty="0">
                <a:solidFill>
                  <a:srgbClr val="FFFFFF"/>
                </a:solidFill>
                <a:latin typeface="Rockwell" panose="02060603020205020403" pitchFamily="18" charset="0"/>
                <a:ea typeface="+mj-ea"/>
                <a:cs typeface="+mj-cs"/>
              </a:rPr>
              <a:t>Assessment, Compliance, &amp; Evaluation Group) </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Handling Immunization Exemption Affidavits</a:t>
            </a:r>
          </a:p>
        </p:txBody>
      </p:sp>
      <p:sp>
        <p:nvSpPr>
          <p:cNvPr id="3" name="Text Placeholder 2"/>
          <p:cNvSpPr>
            <a:spLocks noGrp="1"/>
          </p:cNvSpPr>
          <p:nvPr>
            <p:ph type="body" sz="quarter" idx="14"/>
          </p:nvPr>
        </p:nvSpPr>
        <p:spPr>
          <a:xfrm>
            <a:off x="433344" y="2220686"/>
            <a:ext cx="8513229" cy="3882315"/>
          </a:xfrm>
        </p:spPr>
        <p:txBody>
          <a:bodyPr>
            <a:normAutofit fontScale="77500" lnSpcReduction="20000"/>
          </a:bodyPr>
          <a:lstStyle/>
          <a:p>
            <a:r>
              <a:rPr lang="en-US" sz="2800" dirty="0"/>
              <a:t>DSHS is prohibited from maintaining any record of the names of individuals requesting an exemption affidavit form. </a:t>
            </a:r>
          </a:p>
          <a:p>
            <a:r>
              <a:rPr lang="en-US" sz="2800" dirty="0"/>
              <a:t>For a non face-to-face audit, the LCCC/RCCH may make copies of the official exemption affidavit forms and mail the copies to the PHR or LHD.</a:t>
            </a:r>
          </a:p>
          <a:p>
            <a:r>
              <a:rPr lang="en-US" sz="2800" dirty="0"/>
              <a:t>PHRs and LHDs are prohibited from scanning, e-mailing, or otherwise sharing or maintaining copies of exemption affidavit forms.</a:t>
            </a:r>
          </a:p>
          <a:p>
            <a:r>
              <a:rPr lang="en-US" sz="2800" dirty="0"/>
              <a:t>The PHR or LHD must destroy all copies of exemption affidavit forms once the audit/assessment is complete.</a:t>
            </a:r>
          </a:p>
          <a:p>
            <a:pPr marL="0" indent="0">
              <a:buNone/>
            </a:pPr>
            <a:br>
              <a:rPr lang="en-US" dirty="0"/>
            </a:b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10</a:t>
            </a:fld>
            <a:endParaRPr lang="en-US"/>
          </a:p>
        </p:txBody>
      </p:sp>
    </p:spTree>
    <p:extLst>
      <p:ext uri="{BB962C8B-B14F-4D97-AF65-F5344CB8AC3E}">
        <p14:creationId xmlns:p14="http://schemas.microsoft.com/office/powerpoint/2010/main" val="313628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Child-Care Audits</a:t>
            </a:r>
          </a:p>
        </p:txBody>
      </p:sp>
      <p:sp>
        <p:nvSpPr>
          <p:cNvPr id="3" name="Text Placeholder 2"/>
          <p:cNvSpPr>
            <a:spLocks noGrp="1"/>
          </p:cNvSpPr>
          <p:nvPr>
            <p:ph type="body" sz="quarter" idx="14"/>
          </p:nvPr>
        </p:nvSpPr>
        <p:spPr>
          <a:xfrm>
            <a:off x="433344" y="2220686"/>
            <a:ext cx="8398929" cy="3882315"/>
          </a:xfrm>
        </p:spPr>
        <p:txBody>
          <a:bodyPr>
            <a:normAutofit/>
          </a:bodyPr>
          <a:lstStyle/>
          <a:p>
            <a:r>
              <a:rPr lang="en-US" dirty="0"/>
              <a:t>Texas Health &amp; Human Services Child-Care Licensing (CCL) and DSHS have developed a protocol to coordinate inspections and monitoring of LCCCs and RCCHs to eliminate duplicate inspections of immunization records.  </a:t>
            </a:r>
          </a:p>
          <a:p>
            <a:r>
              <a:rPr lang="en-US" dirty="0"/>
              <a:t>This protocol is required by House Bill 1555 of the 75th legislature.</a:t>
            </a:r>
          </a:p>
          <a:p>
            <a:pPr marL="233363" lvl="1" indent="0">
              <a:buNone/>
            </a:pPr>
            <a:endParaRPr lang="en-US" dirty="0"/>
          </a:p>
          <a:p>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11</a:t>
            </a:fld>
            <a:endParaRPr lang="en-US"/>
          </a:p>
        </p:txBody>
      </p:sp>
    </p:spTree>
    <p:extLst>
      <p:ext uri="{BB962C8B-B14F-4D97-AF65-F5344CB8AC3E}">
        <p14:creationId xmlns:p14="http://schemas.microsoft.com/office/powerpoint/2010/main" val="317655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Child-Care Audits</a:t>
            </a:r>
          </a:p>
        </p:txBody>
      </p:sp>
      <p:sp>
        <p:nvSpPr>
          <p:cNvPr id="3" name="Text Placeholder 2"/>
          <p:cNvSpPr>
            <a:spLocks noGrp="1"/>
          </p:cNvSpPr>
          <p:nvPr>
            <p:ph type="body" sz="quarter" idx="14"/>
          </p:nvPr>
        </p:nvSpPr>
        <p:spPr>
          <a:xfrm>
            <a:off x="433344" y="2220686"/>
            <a:ext cx="7043902" cy="3882315"/>
          </a:xfrm>
        </p:spPr>
        <p:txBody>
          <a:bodyPr>
            <a:normAutofit fontScale="92500" lnSpcReduction="10000"/>
          </a:bodyPr>
          <a:lstStyle/>
          <a:p>
            <a:r>
              <a:rPr lang="en-US"/>
              <a:t>20% </a:t>
            </a:r>
            <a:r>
              <a:rPr lang="en-US" dirty="0"/>
              <a:t>of randomly selected child-care facilities in the region/local area will be audited every year.</a:t>
            </a:r>
          </a:p>
          <a:p>
            <a:r>
              <a:rPr lang="en-US" dirty="0"/>
              <a:t>Prior to visiting the child-care facility, the auditor should verify the center is still open by visiting the HHSC  </a:t>
            </a:r>
            <a:r>
              <a:rPr lang="en-US" u="sng" dirty="0">
                <a:hlinkClick r:id="rId3"/>
              </a:rPr>
              <a:t>https://www.dfps.state.tx.us/Child_Care/Search_Texas_Child_Care/ppFacilitySearchDayCare.asp</a:t>
            </a:r>
            <a:endParaRPr lang="en-US" dirty="0"/>
          </a:p>
          <a:p>
            <a:r>
              <a:rPr lang="en-US" dirty="0"/>
              <a:t>Within 2 weeks of completing a child-care audit, the regional HHSC Child Care Licensing(CCL) staff should be notified of the outcome in writing.  Forms are in the PAM.</a:t>
            </a:r>
          </a:p>
          <a:p>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12</a:t>
            </a:fld>
            <a:endParaRPr lang="en-US"/>
          </a:p>
        </p:txBody>
      </p:sp>
    </p:spTree>
    <p:extLst>
      <p:ext uri="{BB962C8B-B14F-4D97-AF65-F5344CB8AC3E}">
        <p14:creationId xmlns:p14="http://schemas.microsoft.com/office/powerpoint/2010/main" val="24869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Child-Care Audits Continued</a:t>
            </a:r>
          </a:p>
        </p:txBody>
      </p:sp>
      <p:sp>
        <p:nvSpPr>
          <p:cNvPr id="3" name="Text Placeholder 2"/>
          <p:cNvSpPr>
            <a:spLocks noGrp="1"/>
          </p:cNvSpPr>
          <p:nvPr>
            <p:ph type="body" sz="quarter" idx="14"/>
          </p:nvPr>
        </p:nvSpPr>
        <p:spPr>
          <a:xfrm>
            <a:off x="433342" y="2235199"/>
            <a:ext cx="8082007" cy="3819371"/>
          </a:xfrm>
        </p:spPr>
        <p:txBody>
          <a:bodyPr>
            <a:normAutofit fontScale="92500"/>
          </a:bodyPr>
          <a:lstStyle/>
          <a:p>
            <a:r>
              <a:rPr lang="en-US" dirty="0"/>
              <a:t>100% of immunization records for currently enrolled children should be audited.</a:t>
            </a:r>
          </a:p>
          <a:p>
            <a:r>
              <a:rPr lang="en-US" dirty="0"/>
              <a:t>The audit results should be reviewed with the center director once the audit has been completed.</a:t>
            </a:r>
          </a:p>
          <a:p>
            <a:r>
              <a:rPr lang="en-US" dirty="0"/>
              <a:t>Results of the child-care audits must be entered into CHRS by PHR or LHD staff.</a:t>
            </a:r>
          </a:p>
          <a:p>
            <a:r>
              <a:rPr lang="en-US" dirty="0"/>
              <a:t>Child-care audits should </a:t>
            </a:r>
            <a:r>
              <a:rPr lang="en-US" b="1" dirty="0">
                <a:solidFill>
                  <a:srgbClr val="FF0000"/>
                </a:solidFill>
              </a:rPr>
              <a:t>not</a:t>
            </a:r>
            <a:r>
              <a:rPr lang="en-US" dirty="0"/>
              <a:t> be emailed to ACE.</a:t>
            </a:r>
          </a:p>
          <a:p>
            <a:endParaRPr lang="en-US" dirty="0"/>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13</a:t>
            </a:fld>
            <a:endParaRPr lang="en-US"/>
          </a:p>
        </p:txBody>
      </p:sp>
    </p:spTree>
    <p:extLst>
      <p:ext uri="{BB962C8B-B14F-4D97-AF65-F5344CB8AC3E}">
        <p14:creationId xmlns:p14="http://schemas.microsoft.com/office/powerpoint/2010/main" val="234326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Child-Care Audit Timeline</a:t>
            </a:r>
          </a:p>
        </p:txBody>
      </p:sp>
      <p:sp>
        <p:nvSpPr>
          <p:cNvPr id="3" name="Text Placeholder 2"/>
          <p:cNvSpPr>
            <a:spLocks noGrp="1"/>
          </p:cNvSpPr>
          <p:nvPr>
            <p:ph type="body" sz="quarter" idx="14"/>
          </p:nvPr>
        </p:nvSpPr>
        <p:spPr>
          <a:xfrm>
            <a:off x="433344" y="2220686"/>
            <a:ext cx="8460135" cy="3882315"/>
          </a:xfrm>
        </p:spPr>
        <p:txBody>
          <a:bodyPr/>
          <a:lstStyle/>
          <a:p>
            <a:pPr lvl="1"/>
            <a:r>
              <a:rPr lang="en-US" dirty="0"/>
              <a:t>August to July annually.</a:t>
            </a:r>
          </a:p>
          <a:p>
            <a:pPr lvl="1"/>
            <a:r>
              <a:rPr lang="en-US" dirty="0"/>
              <a:t>Survey assignments are mailed out in August.</a:t>
            </a:r>
          </a:p>
          <a:p>
            <a:pPr lvl="1"/>
            <a:r>
              <a:rPr lang="en-US" dirty="0"/>
              <a:t>Childcare audit data entry into CHRS is due by July 15</a:t>
            </a:r>
            <a:r>
              <a:rPr lang="en-US" baseline="30000" dirty="0"/>
              <a:t>th</a:t>
            </a:r>
            <a:r>
              <a:rPr lang="en-US" dirty="0"/>
              <a:t> every year.</a:t>
            </a:r>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14</a:t>
            </a:fld>
            <a:endParaRPr lang="en-US"/>
          </a:p>
        </p:txBody>
      </p:sp>
    </p:spTree>
    <p:extLst>
      <p:ext uri="{BB962C8B-B14F-4D97-AF65-F5344CB8AC3E}">
        <p14:creationId xmlns:p14="http://schemas.microsoft.com/office/powerpoint/2010/main" val="54483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Child-Care Auditing Example 1</a:t>
            </a:r>
          </a:p>
        </p:txBody>
      </p:sp>
      <p:sp>
        <p:nvSpPr>
          <p:cNvPr id="3" name="Text Placeholder 2"/>
          <p:cNvSpPr>
            <a:spLocks noGrp="1"/>
          </p:cNvSpPr>
          <p:nvPr>
            <p:ph type="body" sz="quarter" idx="14"/>
          </p:nvPr>
        </p:nvSpPr>
        <p:spPr>
          <a:xfrm>
            <a:off x="433344" y="2220686"/>
            <a:ext cx="8460135" cy="3882315"/>
          </a:xfrm>
        </p:spPr>
        <p:txBody>
          <a:bodyPr/>
          <a:lstStyle/>
          <a:p>
            <a:pPr marL="0" lvl="0" indent="0">
              <a:buNone/>
            </a:pPr>
            <a:r>
              <a:rPr lang="en-US" dirty="0">
                <a:solidFill>
                  <a:schemeClr val="tx1">
                    <a:lumMod val="40000"/>
                    <a:lumOff val="60000"/>
                  </a:schemeClr>
                </a:solidFill>
              </a:rPr>
              <a:t>Scenario:</a:t>
            </a:r>
            <a:r>
              <a:rPr lang="en-US" dirty="0"/>
              <a:t> 123 Call on Me Childcare is on Willie’s childcare audit list.  When Willie spoke with the center director, they agreed on a day and time for Willie to audit the immunization records for the 50 currently enrolled children.  After Willie reviewed the immunization records, he noticed that 40 children were up-to-date on their vaccinations, 5 children had valid vaccine affidavits on file, and 5 were missing vaccine records.  Willie is new to his position and he isn’t sure what to do.</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15</a:t>
            </a:fld>
            <a:endParaRPr lang="en-US"/>
          </a:p>
        </p:txBody>
      </p:sp>
    </p:spTree>
    <p:extLst>
      <p:ext uri="{BB962C8B-B14F-4D97-AF65-F5344CB8AC3E}">
        <p14:creationId xmlns:p14="http://schemas.microsoft.com/office/powerpoint/2010/main" val="31237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Child-Care Auditing Example 1 Answer</a:t>
            </a:r>
          </a:p>
        </p:txBody>
      </p:sp>
      <p:sp>
        <p:nvSpPr>
          <p:cNvPr id="3" name="Text Placeholder 2"/>
          <p:cNvSpPr>
            <a:spLocks noGrp="1"/>
          </p:cNvSpPr>
          <p:nvPr>
            <p:ph type="body" sz="quarter" idx="14"/>
          </p:nvPr>
        </p:nvSpPr>
        <p:spPr>
          <a:xfrm>
            <a:off x="433344" y="2220686"/>
            <a:ext cx="8559736" cy="4135666"/>
          </a:xfrm>
        </p:spPr>
        <p:txBody>
          <a:bodyPr>
            <a:normAutofit fontScale="85000" lnSpcReduction="10000"/>
          </a:bodyPr>
          <a:lstStyle/>
          <a:p>
            <a:pPr marL="0" lvl="0" indent="0">
              <a:buNone/>
            </a:pPr>
            <a:r>
              <a:rPr lang="en-US" dirty="0">
                <a:solidFill>
                  <a:schemeClr val="tx1">
                    <a:lumMod val="40000"/>
                    <a:lumOff val="60000"/>
                  </a:schemeClr>
                </a:solidFill>
              </a:rPr>
              <a:t>Answer: </a:t>
            </a:r>
            <a:r>
              <a:rPr lang="en-US" dirty="0"/>
              <a:t>Based on this example, only 90% of children are in compliance since 40 children are up-to-date and 5 children have valid conscientious exemption affidavits on file. Willie should provide a list to the director that contains the names of the 5 children that do not have vaccine records.  </a:t>
            </a:r>
          </a:p>
          <a:p>
            <a:pPr marL="0" lvl="0" indent="0">
              <a:buNone/>
            </a:pPr>
            <a:endParaRPr lang="en-US" dirty="0"/>
          </a:p>
          <a:p>
            <a:pPr marL="0" lvl="0" indent="0">
              <a:buNone/>
            </a:pPr>
            <a:r>
              <a:rPr lang="en-US" dirty="0"/>
              <a:t>Since 123 Call on Me Childcare is below a 95% compliance rate, Willie should schedule a follow-up visit to review the immunization records for the 5 children that are not in compliance.  When Willie returns for a follow-up visit, he should review the immunization records for the five children that were missing immunization records during his first visit. If there are no current vaccine records or valid vaccine exemption affidavits for the 5 children when Willie returns for the follow-up visit, a referral shall be made to the HHSC Child-Care Licensing division.</a:t>
            </a:r>
          </a:p>
          <a:p>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16</a:t>
            </a:fld>
            <a:endParaRPr lang="en-US"/>
          </a:p>
        </p:txBody>
      </p:sp>
    </p:spTree>
    <p:extLst>
      <p:ext uri="{BB962C8B-B14F-4D97-AF65-F5344CB8AC3E}">
        <p14:creationId xmlns:p14="http://schemas.microsoft.com/office/powerpoint/2010/main" val="124007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4" y="115270"/>
            <a:ext cx="5115201" cy="1480980"/>
          </a:xfrm>
        </p:spPr>
        <p:txBody>
          <a:bodyPr/>
          <a:lstStyle/>
          <a:p>
            <a:r>
              <a:rPr lang="en-US" sz="4000" dirty="0"/>
              <a:t>Child-Care Auditing Example 2</a:t>
            </a:r>
          </a:p>
        </p:txBody>
      </p:sp>
      <p:sp>
        <p:nvSpPr>
          <p:cNvPr id="3" name="Text Placeholder 2"/>
          <p:cNvSpPr>
            <a:spLocks noGrp="1"/>
          </p:cNvSpPr>
          <p:nvPr>
            <p:ph type="body" sz="quarter" idx="14"/>
          </p:nvPr>
        </p:nvSpPr>
        <p:spPr>
          <a:xfrm>
            <a:off x="433344" y="2220686"/>
            <a:ext cx="8559736" cy="3882315"/>
          </a:xfrm>
        </p:spPr>
        <p:txBody>
          <a:bodyPr>
            <a:normAutofit fontScale="92500" lnSpcReduction="20000"/>
          </a:bodyPr>
          <a:lstStyle/>
          <a:p>
            <a:pPr marL="0" lvl="0" indent="0">
              <a:buNone/>
            </a:pPr>
            <a:r>
              <a:rPr lang="en-US" dirty="0">
                <a:solidFill>
                  <a:schemeClr val="tx1">
                    <a:lumMod val="40000"/>
                    <a:lumOff val="60000"/>
                  </a:schemeClr>
                </a:solidFill>
              </a:rPr>
              <a:t>Scenario:</a:t>
            </a:r>
            <a:r>
              <a:rPr lang="en-US" dirty="0"/>
              <a:t> Lola’s House is on Amelia’s child-care audit list. Amelia emailed the center director and told him that she would be auditing 100% of immunization records for currently enrolled children and she needed the immunization records mailed to her. The director informed Amelia there are 80 children currently enrolled and he will mail Amelia the immunization records tomorrow.  </a:t>
            </a:r>
          </a:p>
          <a:p>
            <a:pPr marL="0" lvl="0" indent="0">
              <a:buNone/>
            </a:pPr>
            <a:endParaRPr lang="en-US" dirty="0"/>
          </a:p>
          <a:p>
            <a:pPr marL="0" lvl="0" indent="0">
              <a:buNone/>
            </a:pPr>
            <a:r>
              <a:rPr lang="en-US" dirty="0"/>
              <a:t>After Amelia reviewed 80 records, she noticed that 65 children were up-to-date on their immunizations, 13 children had valid vaccine exemptions, and two children were in the process of receiving the required number of vaccine doses as medically feasible. Amelia asks her supervisor as she isn’t sure if the facility would be in compliance or not.</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17</a:t>
            </a:fld>
            <a:endParaRPr lang="en-US"/>
          </a:p>
        </p:txBody>
      </p:sp>
    </p:spTree>
    <p:extLst>
      <p:ext uri="{BB962C8B-B14F-4D97-AF65-F5344CB8AC3E}">
        <p14:creationId xmlns:p14="http://schemas.microsoft.com/office/powerpoint/2010/main" val="267104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Child-Care Audit Example 2 Answer </a:t>
            </a:r>
          </a:p>
        </p:txBody>
      </p:sp>
      <p:sp>
        <p:nvSpPr>
          <p:cNvPr id="3" name="Text Placeholder 2"/>
          <p:cNvSpPr>
            <a:spLocks noGrp="1"/>
          </p:cNvSpPr>
          <p:nvPr>
            <p:ph type="body" sz="quarter" idx="14"/>
          </p:nvPr>
        </p:nvSpPr>
        <p:spPr>
          <a:xfrm>
            <a:off x="433344" y="2220686"/>
            <a:ext cx="8568613" cy="3882315"/>
          </a:xfrm>
        </p:spPr>
        <p:txBody>
          <a:bodyPr/>
          <a:lstStyle/>
          <a:p>
            <a:pPr marL="0" indent="0">
              <a:buNone/>
            </a:pPr>
            <a:r>
              <a:rPr lang="en-US" dirty="0">
                <a:solidFill>
                  <a:schemeClr val="tx1">
                    <a:lumMod val="40000"/>
                    <a:lumOff val="60000"/>
                  </a:schemeClr>
                </a:solidFill>
              </a:rPr>
              <a:t>Answer:</a:t>
            </a:r>
            <a:r>
              <a:rPr lang="en-US" dirty="0"/>
              <a:t> Lola’s House has a 100% compliance rate as 65 children have received all the vaccinations required for their age group, 13 children have documentation for allowable exclusion from vaccination, and two children are receiving required vaccine doses as fast as medically feasible.</a:t>
            </a:r>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18</a:t>
            </a:fld>
            <a:endParaRPr lang="en-US"/>
          </a:p>
        </p:txBody>
      </p:sp>
    </p:spTree>
    <p:extLst>
      <p:ext uri="{BB962C8B-B14F-4D97-AF65-F5344CB8AC3E}">
        <p14:creationId xmlns:p14="http://schemas.microsoft.com/office/powerpoint/2010/main" val="310038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Audits</a:t>
            </a:r>
          </a:p>
        </p:txBody>
      </p:sp>
      <p:sp>
        <p:nvSpPr>
          <p:cNvPr id="3" name="Text Placeholder 2"/>
          <p:cNvSpPr>
            <a:spLocks noGrp="1"/>
          </p:cNvSpPr>
          <p:nvPr>
            <p:ph type="body" sz="quarter" idx="14"/>
          </p:nvPr>
        </p:nvSpPr>
        <p:spPr>
          <a:xfrm>
            <a:off x="433343" y="2235199"/>
            <a:ext cx="8363416" cy="3819371"/>
          </a:xfrm>
        </p:spPr>
        <p:txBody>
          <a:bodyPr/>
          <a:lstStyle/>
          <a:p>
            <a:pPr marL="0" indent="0">
              <a:buNone/>
            </a:pPr>
            <a:r>
              <a:rPr lang="en-US" dirty="0"/>
              <a:t>School Audit Selection Criteria: </a:t>
            </a:r>
          </a:p>
          <a:p>
            <a:pPr marL="800089" lvl="1" indent="-342900">
              <a:buFont typeface="Arial" panose="020B0604020202020204" pitchFamily="34" charset="0"/>
              <a:buChar char="•"/>
            </a:pPr>
            <a:r>
              <a:rPr lang="en-US" dirty="0">
                <a:solidFill>
                  <a:schemeClr val="bg1"/>
                </a:solidFill>
              </a:rPr>
              <a:t>Annual Report non-responders</a:t>
            </a:r>
          </a:p>
          <a:p>
            <a:pPr marL="800089" lvl="1" indent="-342900">
              <a:buFont typeface="Arial" panose="020B0604020202020204" pitchFamily="34" charset="0"/>
              <a:buChar char="•"/>
            </a:pPr>
            <a:r>
              <a:rPr lang="en-US" dirty="0">
                <a:solidFill>
                  <a:schemeClr val="bg1"/>
                </a:solidFill>
              </a:rPr>
              <a:t>&gt;5% of student population delinquent on any vaccine in previous school year’s Annual Report.</a:t>
            </a:r>
          </a:p>
          <a:p>
            <a:pPr marL="800089" lvl="1" indent="-342900">
              <a:buFont typeface="Arial" panose="020B0604020202020204" pitchFamily="34" charset="0"/>
              <a:buChar char="•"/>
            </a:pPr>
            <a:r>
              <a:rPr lang="en-US" dirty="0">
                <a:solidFill>
                  <a:schemeClr val="bg1"/>
                </a:solidFill>
              </a:rPr>
              <a:t>&gt;5% of provisionally enrolled students in previous school year’s Annual Report.</a:t>
            </a:r>
          </a:p>
          <a:p>
            <a:pPr marL="800089" lvl="1" indent="-342900">
              <a:buFont typeface="Arial" panose="020B0604020202020204" pitchFamily="34" charset="0"/>
              <a:buChar char="•"/>
            </a:pPr>
            <a:r>
              <a:rPr lang="en-US" dirty="0">
                <a:solidFill>
                  <a:schemeClr val="bg1"/>
                </a:solidFill>
              </a:rPr>
              <a:t>Participation in school audits is mandatory.</a:t>
            </a:r>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19</a:t>
            </a:fld>
            <a:endParaRPr lang="en-US"/>
          </a:p>
        </p:txBody>
      </p:sp>
    </p:spTree>
    <p:extLst>
      <p:ext uri="{BB962C8B-B14F-4D97-AF65-F5344CB8AC3E}">
        <p14:creationId xmlns:p14="http://schemas.microsoft.com/office/powerpoint/2010/main" val="161502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Purpose of the Population Assessments</a:t>
            </a:r>
          </a:p>
        </p:txBody>
      </p:sp>
      <p:sp>
        <p:nvSpPr>
          <p:cNvPr id="8" name="Text Placeholder 7"/>
          <p:cNvSpPr>
            <a:spLocks noGrp="1"/>
          </p:cNvSpPr>
          <p:nvPr>
            <p:ph type="body" sz="quarter" idx="14"/>
          </p:nvPr>
        </p:nvSpPr>
        <p:spPr>
          <a:xfrm>
            <a:off x="433342" y="2235199"/>
            <a:ext cx="8461275" cy="3819371"/>
          </a:xfrm>
        </p:spPr>
        <p:txBody>
          <a:bodyPr>
            <a:normAutofit fontScale="92500"/>
          </a:bodyPr>
          <a:lstStyle/>
          <a:p>
            <a:r>
              <a:rPr lang="en-US" dirty="0"/>
              <a:t>The Centers for Disease Control &amp; Prevention (CDC) lists population assessment as a vital component of a successful immunization program.</a:t>
            </a:r>
          </a:p>
          <a:p>
            <a:r>
              <a:rPr lang="en-US" dirty="0"/>
              <a:t>Activities such as assessments to validate coverage reports received from schools &amp; sample surveys to estimate immunization &amp; exemption rates among child-care facility attendees help immunization programs evaluate progress towards immunization goals.</a:t>
            </a:r>
          </a:p>
        </p:txBody>
      </p:sp>
      <p:sp>
        <p:nvSpPr>
          <p:cNvPr id="3" name="Date Placeholder 2"/>
          <p:cNvSpPr>
            <a:spLocks noGrp="1"/>
          </p:cNvSpPr>
          <p:nvPr>
            <p:ph type="dt" sz="half" idx="10"/>
          </p:nvPr>
        </p:nvSpPr>
        <p:spPr/>
        <p:txBody>
          <a:bodyPr/>
          <a:lstStyle/>
          <a:p>
            <a:fld id="{6B146A6E-B189-4B4C-B096-5CD5447444C1}" type="datetime1">
              <a:rPr lang="en-US" smtClean="0"/>
              <a:t>8/21/2018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278391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Audits Continued</a:t>
            </a:r>
          </a:p>
        </p:txBody>
      </p:sp>
      <p:sp>
        <p:nvSpPr>
          <p:cNvPr id="3" name="Text Placeholder 2"/>
          <p:cNvSpPr>
            <a:spLocks noGrp="1"/>
          </p:cNvSpPr>
          <p:nvPr>
            <p:ph type="body" sz="quarter" idx="14"/>
          </p:nvPr>
        </p:nvSpPr>
        <p:spPr>
          <a:xfrm>
            <a:off x="433343" y="2235199"/>
            <a:ext cx="8384086" cy="3819371"/>
          </a:xfrm>
        </p:spPr>
        <p:txBody>
          <a:bodyPr>
            <a:normAutofit/>
          </a:bodyPr>
          <a:lstStyle/>
          <a:p>
            <a:r>
              <a:rPr lang="en-US" dirty="0"/>
              <a:t>Determine school auditing method.</a:t>
            </a:r>
          </a:p>
          <a:p>
            <a:r>
              <a:rPr lang="en-US" dirty="0"/>
              <a:t>If a facility does not respond after two documented attempts, the facility should be visited in-person. </a:t>
            </a:r>
          </a:p>
          <a:p>
            <a:r>
              <a:rPr lang="en-US" dirty="0"/>
              <a:t>100 immunization records should be randomly selected, de-identified, and reviewed.</a:t>
            </a:r>
          </a:p>
          <a:p>
            <a:pPr marL="0" indent="0">
              <a:buNone/>
            </a:pPr>
            <a:endParaRPr lang="en-US" dirty="0"/>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20</a:t>
            </a:fld>
            <a:endParaRPr lang="en-US"/>
          </a:p>
        </p:txBody>
      </p:sp>
    </p:spTree>
    <p:extLst>
      <p:ext uri="{BB962C8B-B14F-4D97-AF65-F5344CB8AC3E}">
        <p14:creationId xmlns:p14="http://schemas.microsoft.com/office/powerpoint/2010/main" val="144028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Audit Timeline</a:t>
            </a:r>
          </a:p>
        </p:txBody>
      </p:sp>
      <p:sp>
        <p:nvSpPr>
          <p:cNvPr id="3" name="Text Placeholder 2"/>
          <p:cNvSpPr>
            <a:spLocks noGrp="1"/>
          </p:cNvSpPr>
          <p:nvPr>
            <p:ph type="body" sz="quarter" idx="14"/>
          </p:nvPr>
        </p:nvSpPr>
        <p:spPr>
          <a:xfrm>
            <a:off x="433344" y="2220686"/>
            <a:ext cx="8520156" cy="3882315"/>
          </a:xfrm>
        </p:spPr>
        <p:txBody>
          <a:bodyPr/>
          <a:lstStyle/>
          <a:p>
            <a:pPr lvl="1"/>
            <a:r>
              <a:rPr lang="en-US" dirty="0"/>
              <a:t>August to July annually.</a:t>
            </a:r>
          </a:p>
          <a:p>
            <a:pPr lvl="1"/>
            <a:r>
              <a:rPr lang="en-US" dirty="0"/>
              <a:t>Survey assignments are mailed out in August.</a:t>
            </a:r>
          </a:p>
          <a:p>
            <a:pPr lvl="1"/>
            <a:r>
              <a:rPr lang="en-US" dirty="0"/>
              <a:t>School audit data due to ACE by July 15</a:t>
            </a:r>
            <a:r>
              <a:rPr lang="en-US" baseline="30000" dirty="0"/>
              <a:t>th</a:t>
            </a:r>
            <a:r>
              <a:rPr lang="en-US" dirty="0"/>
              <a:t> every year.</a:t>
            </a:r>
          </a:p>
          <a:p>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21</a:t>
            </a:fld>
            <a:endParaRPr lang="en-US"/>
          </a:p>
        </p:txBody>
      </p:sp>
    </p:spTree>
    <p:extLst>
      <p:ext uri="{BB962C8B-B14F-4D97-AF65-F5344CB8AC3E}">
        <p14:creationId xmlns:p14="http://schemas.microsoft.com/office/powerpoint/2010/main" val="86437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Auditing Example 1</a:t>
            </a:r>
          </a:p>
        </p:txBody>
      </p:sp>
      <p:sp>
        <p:nvSpPr>
          <p:cNvPr id="3" name="Text Placeholder 2"/>
          <p:cNvSpPr>
            <a:spLocks noGrp="1"/>
          </p:cNvSpPr>
          <p:nvPr>
            <p:ph type="body" sz="quarter" idx="14"/>
          </p:nvPr>
        </p:nvSpPr>
        <p:spPr>
          <a:xfrm>
            <a:off x="433344" y="2220686"/>
            <a:ext cx="8363415" cy="3882315"/>
          </a:xfrm>
        </p:spPr>
        <p:txBody>
          <a:bodyPr>
            <a:normAutofit lnSpcReduction="10000"/>
          </a:bodyPr>
          <a:lstStyle/>
          <a:p>
            <a:r>
              <a:rPr lang="en-US" dirty="0">
                <a:solidFill>
                  <a:schemeClr val="tx1">
                    <a:lumMod val="40000"/>
                    <a:lumOff val="60000"/>
                  </a:schemeClr>
                </a:solidFill>
              </a:rPr>
              <a:t>Scenario 1: </a:t>
            </a:r>
            <a:r>
              <a:rPr lang="en-US" dirty="0"/>
              <a:t>LJJ ISD was identified as having a high provisional enrollment rate for 7</a:t>
            </a:r>
            <a:r>
              <a:rPr lang="en-US" baseline="30000" dirty="0"/>
              <a:t>th</a:t>
            </a:r>
            <a:r>
              <a:rPr lang="en-US" dirty="0"/>
              <a:t> grade students.  The district only has one middle school, KER middle school.  KER middle school is small and has 80 7</a:t>
            </a:r>
            <a:r>
              <a:rPr lang="en-US" baseline="30000" dirty="0"/>
              <a:t>th</a:t>
            </a:r>
            <a:r>
              <a:rPr lang="en-US" dirty="0"/>
              <a:t> grade students.  When Marvin started auditing the immunization records for 7</a:t>
            </a:r>
            <a:r>
              <a:rPr lang="en-US" baseline="30000" dirty="0"/>
              <a:t>th</a:t>
            </a:r>
            <a:r>
              <a:rPr lang="en-US" dirty="0"/>
              <a:t> grade students, he wondered why the school nurse had marked several students compliant for hepatitis A when they had received the second dose before six months had elapsed since receiving their 1</a:t>
            </a:r>
            <a:r>
              <a:rPr lang="en-US" baseline="30000" dirty="0"/>
              <a:t>st</a:t>
            </a:r>
            <a:r>
              <a:rPr lang="en-US" dirty="0"/>
              <a:t> dose.  Marvin called the ACE school compliance staff to ask what he should do.</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22</a:t>
            </a:fld>
            <a:endParaRPr lang="en-US"/>
          </a:p>
        </p:txBody>
      </p:sp>
    </p:spTree>
    <p:extLst>
      <p:ext uri="{BB962C8B-B14F-4D97-AF65-F5344CB8AC3E}">
        <p14:creationId xmlns:p14="http://schemas.microsoft.com/office/powerpoint/2010/main" val="223624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School Auditing Example 1 Answer</a:t>
            </a:r>
          </a:p>
        </p:txBody>
      </p:sp>
      <p:sp>
        <p:nvSpPr>
          <p:cNvPr id="3" name="Text Placeholder 2"/>
          <p:cNvSpPr>
            <a:spLocks noGrp="1"/>
          </p:cNvSpPr>
          <p:nvPr>
            <p:ph type="body" sz="quarter" idx="14"/>
          </p:nvPr>
        </p:nvSpPr>
        <p:spPr>
          <a:xfrm>
            <a:off x="433344" y="2220686"/>
            <a:ext cx="8270818" cy="3882315"/>
          </a:xfrm>
        </p:spPr>
        <p:txBody>
          <a:bodyPr/>
          <a:lstStyle/>
          <a:p>
            <a:pPr marL="0" indent="0">
              <a:buNone/>
            </a:pPr>
            <a:r>
              <a:rPr lang="en-US" dirty="0">
                <a:solidFill>
                  <a:schemeClr val="tx1">
                    <a:lumMod val="40000"/>
                    <a:lumOff val="60000"/>
                  </a:schemeClr>
                </a:solidFill>
              </a:rPr>
              <a:t>Answer:</a:t>
            </a:r>
            <a:r>
              <a:rPr lang="en-US" dirty="0"/>
              <a:t> The State of Texas immunization requirements are based on # of doses/ month &amp;/or grade level and not the intervals of when the student receives the doses. In this example, every student that has received two doses of hepatitis A is in compliance.  The vaccine requirements for school entry can be found at </a:t>
            </a:r>
            <a:r>
              <a:rPr lang="en-US" u="sng" dirty="0">
                <a:hlinkClick r:id="rId2"/>
              </a:rPr>
              <a:t>https://www.dshs.texas.gov/immunize/school/school-requirements.aspx</a:t>
            </a:r>
            <a:r>
              <a:rPr lang="en-US" dirty="0"/>
              <a:t> </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23</a:t>
            </a:fld>
            <a:endParaRPr lang="en-US"/>
          </a:p>
        </p:txBody>
      </p:sp>
    </p:spTree>
    <p:extLst>
      <p:ext uri="{BB962C8B-B14F-4D97-AF65-F5344CB8AC3E}">
        <p14:creationId xmlns:p14="http://schemas.microsoft.com/office/powerpoint/2010/main" val="87223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Auditing Example 2</a:t>
            </a:r>
          </a:p>
        </p:txBody>
      </p:sp>
      <p:sp>
        <p:nvSpPr>
          <p:cNvPr id="3" name="Text Placeholder 2"/>
          <p:cNvSpPr>
            <a:spLocks noGrp="1"/>
          </p:cNvSpPr>
          <p:nvPr>
            <p:ph type="body" sz="quarter" idx="14"/>
          </p:nvPr>
        </p:nvSpPr>
        <p:spPr>
          <a:xfrm>
            <a:off x="433344" y="2220686"/>
            <a:ext cx="8314416" cy="3882315"/>
          </a:xfrm>
        </p:spPr>
        <p:txBody>
          <a:bodyPr/>
          <a:lstStyle/>
          <a:p>
            <a:pPr marL="0" lvl="0" indent="0">
              <a:buNone/>
            </a:pPr>
            <a:r>
              <a:rPr lang="en-US" dirty="0">
                <a:solidFill>
                  <a:schemeClr val="tx1">
                    <a:lumMod val="40000"/>
                    <a:lumOff val="60000"/>
                  </a:schemeClr>
                </a:solidFill>
              </a:rPr>
              <a:t>Scenario: </a:t>
            </a:r>
            <a:r>
              <a:rPr lang="en-US" dirty="0"/>
              <a:t>QRS private school has been selected for audit due to not reporting immunization data on the previous year’s Annual Report.  There is one elementary school with 75 students, one middle school with 25 students, and one high school with 40 students.  </a:t>
            </a:r>
          </a:p>
          <a:p>
            <a:pPr marL="0" indent="0">
              <a:buNone/>
            </a:pPr>
            <a:r>
              <a:rPr lang="en-US" dirty="0">
                <a:solidFill>
                  <a:schemeClr val="tx1">
                    <a:lumMod val="40000"/>
                    <a:lumOff val="60000"/>
                  </a:schemeClr>
                </a:solidFill>
              </a:rPr>
              <a:t>Answer:</a:t>
            </a:r>
            <a:r>
              <a:rPr lang="en-US" dirty="0"/>
              <a:t> Since there are less than 100 currently enrolled students at each school, the immunization records for all students should be audited. In this example, 140 student immunization records would be audited.</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24</a:t>
            </a:fld>
            <a:endParaRPr lang="en-US"/>
          </a:p>
        </p:txBody>
      </p:sp>
    </p:spTree>
    <p:extLst>
      <p:ext uri="{BB962C8B-B14F-4D97-AF65-F5344CB8AC3E}">
        <p14:creationId xmlns:p14="http://schemas.microsoft.com/office/powerpoint/2010/main" val="233760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Auditing Example 3</a:t>
            </a:r>
          </a:p>
        </p:txBody>
      </p:sp>
      <p:sp>
        <p:nvSpPr>
          <p:cNvPr id="3" name="Text Placeholder 2"/>
          <p:cNvSpPr>
            <a:spLocks noGrp="1"/>
          </p:cNvSpPr>
          <p:nvPr>
            <p:ph type="body" sz="quarter" idx="14"/>
          </p:nvPr>
        </p:nvSpPr>
        <p:spPr>
          <a:xfrm>
            <a:off x="433344" y="2220686"/>
            <a:ext cx="8456656" cy="4037874"/>
          </a:xfrm>
        </p:spPr>
        <p:txBody>
          <a:bodyPr>
            <a:normAutofit lnSpcReduction="10000"/>
          </a:bodyPr>
          <a:lstStyle/>
          <a:p>
            <a:pPr marL="0" lvl="0" indent="0">
              <a:buNone/>
            </a:pPr>
            <a:r>
              <a:rPr lang="en-US" dirty="0">
                <a:solidFill>
                  <a:schemeClr val="tx1">
                    <a:lumMod val="40000"/>
                    <a:lumOff val="60000"/>
                  </a:schemeClr>
                </a:solidFill>
              </a:rPr>
              <a:t>Scenario: </a:t>
            </a:r>
            <a:r>
              <a:rPr lang="en-US" dirty="0"/>
              <a:t>LMN ISD was identified as having a high vaccine delinquency rate for 7</a:t>
            </a:r>
            <a:r>
              <a:rPr lang="en-US" baseline="30000" dirty="0"/>
              <a:t>th</a:t>
            </a:r>
            <a:r>
              <a:rPr lang="en-US" dirty="0"/>
              <a:t> grade students.  When ACE called and spoke with the school nurse, VKJ middle school was selected for audit due to a high vaccine delinquency rate that was reported on the previous year’s Annual Report.  250 students are currently enrolled in 7</a:t>
            </a:r>
            <a:r>
              <a:rPr lang="en-US" baseline="30000" dirty="0"/>
              <a:t>th</a:t>
            </a:r>
            <a:r>
              <a:rPr lang="en-US" dirty="0"/>
              <a:t> grade at VKJ middle school.  How many immunization records should be audited?</a:t>
            </a:r>
          </a:p>
          <a:p>
            <a:pPr marL="0" lvl="0" indent="0">
              <a:buNone/>
            </a:pPr>
            <a:r>
              <a:rPr lang="en-US" dirty="0">
                <a:solidFill>
                  <a:schemeClr val="tx1">
                    <a:lumMod val="40000"/>
                    <a:lumOff val="60000"/>
                  </a:schemeClr>
                </a:solidFill>
              </a:rPr>
              <a:t>Answer: </a:t>
            </a:r>
            <a:r>
              <a:rPr lang="en-US" dirty="0"/>
              <a:t>100 7</a:t>
            </a:r>
            <a:r>
              <a:rPr lang="en-US" baseline="30000" dirty="0"/>
              <a:t>th</a:t>
            </a:r>
            <a:r>
              <a:rPr lang="en-US" dirty="0"/>
              <a:t> grade immunization records should be de-identified, randomly selected using the </a:t>
            </a:r>
            <a:r>
              <a:rPr lang="en-US" dirty="0" err="1"/>
              <a:t>CoCASA</a:t>
            </a:r>
            <a:r>
              <a:rPr lang="en-US" dirty="0"/>
              <a:t> Random Generator, and audited.</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25</a:t>
            </a:fld>
            <a:endParaRPr lang="en-US"/>
          </a:p>
        </p:txBody>
      </p:sp>
    </p:spTree>
    <p:extLst>
      <p:ext uri="{BB962C8B-B14F-4D97-AF65-F5344CB8AC3E}">
        <p14:creationId xmlns:p14="http://schemas.microsoft.com/office/powerpoint/2010/main" val="336198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Timelines</a:t>
            </a:r>
          </a:p>
        </p:txBody>
      </p:sp>
      <p:sp>
        <p:nvSpPr>
          <p:cNvPr id="3" name="Text Placeholder 2"/>
          <p:cNvSpPr>
            <a:spLocks noGrp="1"/>
          </p:cNvSpPr>
          <p:nvPr>
            <p:ph type="body" sz="quarter" idx="14"/>
          </p:nvPr>
        </p:nvSpPr>
        <p:spPr>
          <a:xfrm>
            <a:off x="433343" y="2235199"/>
            <a:ext cx="8386566" cy="4026705"/>
          </a:xfrm>
        </p:spPr>
        <p:txBody>
          <a:bodyPr>
            <a:normAutofit fontScale="92500" lnSpcReduction="10000"/>
          </a:bodyPr>
          <a:lstStyle/>
          <a:p>
            <a:pPr marL="285750" indent="-285750"/>
            <a:r>
              <a:rPr lang="en-US" dirty="0"/>
              <a:t>At the end of August, DSHS ACE Group distributes the list of facilities slated to be audited to Public Health Region staff.</a:t>
            </a:r>
          </a:p>
          <a:p>
            <a:pPr marL="285750" indent="-285750"/>
            <a:r>
              <a:rPr lang="en-US" dirty="0"/>
              <a:t>Public Health Region staff distribute the audit lists to the local health departments.</a:t>
            </a:r>
          </a:p>
          <a:p>
            <a:pPr marL="285750" indent="-285750"/>
            <a:r>
              <a:rPr lang="en-US" dirty="0"/>
              <a:t>Audits are due to DSHS ACE Group by the 3</a:t>
            </a:r>
            <a:r>
              <a:rPr lang="en-US" baseline="30000" dirty="0"/>
              <a:t>rd</a:t>
            </a:r>
            <a:r>
              <a:rPr lang="en-US" dirty="0"/>
              <a:t> Monday in July every year &amp; should be submitted electronically.</a:t>
            </a:r>
          </a:p>
          <a:p>
            <a:pPr marL="285750" indent="-285750"/>
            <a:r>
              <a:rPr lang="en-US" dirty="0"/>
              <a:t>The 10 month window allows regional and local staff to conduct audits when it is conducive to their schedules.</a:t>
            </a:r>
          </a:p>
          <a:p>
            <a:pPr marL="0" indent="0">
              <a:buNone/>
            </a:pPr>
            <a:endParaRPr lang="en-US" dirty="0"/>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26</a:t>
            </a:fld>
            <a:endParaRPr lang="en-US"/>
          </a:p>
        </p:txBody>
      </p:sp>
    </p:spTree>
    <p:extLst>
      <p:ext uri="{BB962C8B-B14F-4D97-AF65-F5344CB8AC3E}">
        <p14:creationId xmlns:p14="http://schemas.microsoft.com/office/powerpoint/2010/main" val="133020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Tips</a:t>
            </a:r>
          </a:p>
        </p:txBody>
      </p:sp>
      <p:sp>
        <p:nvSpPr>
          <p:cNvPr id="3" name="Text Placeholder 2"/>
          <p:cNvSpPr>
            <a:spLocks noGrp="1"/>
          </p:cNvSpPr>
          <p:nvPr>
            <p:ph type="body" sz="quarter" idx="14"/>
          </p:nvPr>
        </p:nvSpPr>
        <p:spPr>
          <a:xfrm>
            <a:off x="433342" y="2235199"/>
            <a:ext cx="8492944" cy="4121153"/>
          </a:xfrm>
        </p:spPr>
        <p:txBody>
          <a:bodyPr>
            <a:normAutofit fontScale="70000" lnSpcReduction="20000"/>
          </a:bodyPr>
          <a:lstStyle/>
          <a:p>
            <a:pPr lvl="0"/>
            <a:r>
              <a:rPr lang="en-US" sz="3100" dirty="0"/>
              <a:t>Check in the </a:t>
            </a:r>
            <a:r>
              <a:rPr lang="en-US" sz="3100" dirty="0">
                <a:hlinkClick r:id="rId2"/>
              </a:rPr>
              <a:t>Child Health Reporting System (CHRS</a:t>
            </a:r>
            <a:r>
              <a:rPr lang="en-US" sz="3100" dirty="0"/>
              <a:t>) that the school or childcare facility has the correct address and phone number.</a:t>
            </a:r>
          </a:p>
          <a:p>
            <a:pPr lvl="0"/>
            <a:r>
              <a:rPr lang="en-US" sz="3100" dirty="0"/>
              <a:t>The HHSC childcare licensing </a:t>
            </a:r>
            <a:r>
              <a:rPr lang="en-US" sz="3100" dirty="0">
                <a:hlinkClick r:id="rId3"/>
              </a:rPr>
              <a:t>website</a:t>
            </a:r>
            <a:r>
              <a:rPr lang="en-US" sz="3100" dirty="0"/>
              <a:t> should be checked prior to the visit to ensure the facility is still operating.</a:t>
            </a:r>
          </a:p>
          <a:p>
            <a:pPr lvl="0"/>
            <a:r>
              <a:rPr lang="en-US" sz="3100" dirty="0"/>
              <a:t>Send out a letter to school or childcare facility to notify them that their facility has been selected for an audit.</a:t>
            </a:r>
          </a:p>
          <a:p>
            <a:pPr lvl="0"/>
            <a:r>
              <a:rPr lang="en-US" sz="3100" dirty="0"/>
              <a:t>If an audit will be conducted in-person, the superintendent or principal should be contacted in writing to schedule an appointment. The person conducting the audit should speak with the school nurse and explain the process, anticipated amount of time, and the documents that should be available during the audit.</a:t>
            </a:r>
          </a:p>
          <a:p>
            <a:pPr marL="0" indent="0">
              <a:buNone/>
            </a:pPr>
            <a:endParaRPr lang="en-US" dirty="0"/>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27</a:t>
            </a:fld>
            <a:endParaRPr lang="en-US"/>
          </a:p>
        </p:txBody>
      </p:sp>
    </p:spTree>
    <p:extLst>
      <p:ext uri="{BB962C8B-B14F-4D97-AF65-F5344CB8AC3E}">
        <p14:creationId xmlns:p14="http://schemas.microsoft.com/office/powerpoint/2010/main" val="388084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Tips Continued</a:t>
            </a:r>
          </a:p>
        </p:txBody>
      </p:sp>
      <p:sp>
        <p:nvSpPr>
          <p:cNvPr id="3" name="Text Placeholder 2"/>
          <p:cNvSpPr>
            <a:spLocks noGrp="1"/>
          </p:cNvSpPr>
          <p:nvPr>
            <p:ph type="body" sz="quarter" idx="14"/>
          </p:nvPr>
        </p:nvSpPr>
        <p:spPr>
          <a:xfrm>
            <a:off x="433344" y="2220686"/>
            <a:ext cx="8082005" cy="3882315"/>
          </a:xfrm>
        </p:spPr>
        <p:txBody>
          <a:bodyPr>
            <a:normAutofit lnSpcReduction="10000"/>
          </a:bodyPr>
          <a:lstStyle/>
          <a:p>
            <a:pPr lvl="0"/>
            <a:r>
              <a:rPr lang="en-US" dirty="0"/>
              <a:t>The school or childcare facility should be contacted by email or phone one week prior to the audit as well as called the day before to ensure the facility has all the information needed and that there haven’t been any changes in staff since the facility was first contacted.</a:t>
            </a:r>
          </a:p>
          <a:p>
            <a:pPr lvl="0"/>
            <a:r>
              <a:rPr lang="en-US" dirty="0"/>
              <a:t>Get familiar with rules and regulations regarding vaccine requirements in schools and childcare facilities.</a:t>
            </a:r>
          </a:p>
          <a:p>
            <a:r>
              <a:rPr lang="en-US" dirty="0"/>
              <a:t>When the audit has been completed, it’s a good idea to explain the results to the school/childcare staff and answer any questions</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28</a:t>
            </a:fld>
            <a:endParaRPr lang="en-US"/>
          </a:p>
        </p:txBody>
      </p:sp>
    </p:spTree>
    <p:extLst>
      <p:ext uri="{BB962C8B-B14F-4D97-AF65-F5344CB8AC3E}">
        <p14:creationId xmlns:p14="http://schemas.microsoft.com/office/powerpoint/2010/main" val="131087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Annual Report of Immunization</a:t>
            </a:r>
          </a:p>
        </p:txBody>
      </p:sp>
      <p:sp>
        <p:nvSpPr>
          <p:cNvPr id="7" name="Content Placeholder 6"/>
          <p:cNvSpPr>
            <a:spLocks noGrp="1"/>
          </p:cNvSpPr>
          <p:nvPr>
            <p:ph type="body" sz="quarter" idx="14"/>
          </p:nvPr>
        </p:nvSpPr>
        <p:spPr>
          <a:xfrm>
            <a:off x="433342" y="2235199"/>
            <a:ext cx="8082007" cy="3819371"/>
          </a:xfrm>
        </p:spPr>
        <p:txBody>
          <a:bodyPr vert="horz" lIns="91440" tIns="45720" rIns="91440" bIns="45720" rtlCol="0" anchor="t">
            <a:normAutofit fontScale="92500"/>
          </a:bodyPr>
          <a:lstStyle/>
          <a:p>
            <a:r>
              <a:rPr lang="en-US" dirty="0"/>
              <a:t>Texas monitors vaccine compliance for school districts &amp; private schools throughout the state.</a:t>
            </a:r>
          </a:p>
          <a:p>
            <a:r>
              <a:rPr lang="en-US" dirty="0"/>
              <a:t>Data collected is submitted to the CDC.</a:t>
            </a:r>
          </a:p>
          <a:p>
            <a:r>
              <a:rPr lang="en-US" dirty="0"/>
              <a:t>The Annual Report opens the last Friday in October and is due by the 2</a:t>
            </a:r>
            <a:r>
              <a:rPr lang="en-US" baseline="30000" dirty="0"/>
              <a:t>nd</a:t>
            </a:r>
            <a:r>
              <a:rPr lang="en-US" dirty="0"/>
              <a:t> Friday in December every year.</a:t>
            </a:r>
          </a:p>
          <a:p>
            <a:r>
              <a:rPr lang="en-US" dirty="0"/>
              <a:t>Immunization data can only be submitted by schools online at </a:t>
            </a:r>
            <a:r>
              <a:rPr lang="en-US" dirty="0">
                <a:hlinkClick r:id="rId3"/>
              </a:rPr>
              <a:t>www.artximmunize.com</a:t>
            </a:r>
            <a:endParaRPr lang="en-US" dirty="0">
              <a:solidFill>
                <a:schemeClr val="bg1"/>
              </a:solidFill>
            </a:endParaRPr>
          </a:p>
        </p:txBody>
      </p:sp>
      <p:sp>
        <p:nvSpPr>
          <p:cNvPr id="2" name="Date Placeholder 1"/>
          <p:cNvSpPr>
            <a:spLocks noGrp="1"/>
          </p:cNvSpPr>
          <p:nvPr>
            <p:ph type="dt" sz="half" idx="10"/>
          </p:nvPr>
        </p:nvSpPr>
        <p:spPr/>
        <p:txBody>
          <a:bodyPr/>
          <a:lstStyle/>
          <a:p>
            <a:fld id="{95B82027-8175-4991-ACA2-CE8554564DDB}" type="datetime1">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29</a:t>
            </a:fld>
            <a:endParaRPr lang="en-US"/>
          </a:p>
        </p:txBody>
      </p:sp>
    </p:spTree>
    <p:extLst>
      <p:ext uri="{BB962C8B-B14F-4D97-AF65-F5344CB8AC3E}">
        <p14:creationId xmlns:p14="http://schemas.microsoft.com/office/powerpoint/2010/main" val="246755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Overview</a:t>
            </a:r>
          </a:p>
        </p:txBody>
      </p:sp>
      <p:sp>
        <p:nvSpPr>
          <p:cNvPr id="3" name="Content Placeholder 2"/>
          <p:cNvSpPr>
            <a:spLocks noGrp="1"/>
          </p:cNvSpPr>
          <p:nvPr>
            <p:ph type="body" sz="quarter" idx="14"/>
          </p:nvPr>
        </p:nvSpPr>
        <p:spPr>
          <a:xfrm>
            <a:off x="433344" y="2220686"/>
            <a:ext cx="8346974" cy="3882315"/>
          </a:xfrm>
        </p:spPr>
        <p:txBody>
          <a:bodyPr/>
          <a:lstStyle/>
          <a:p>
            <a:r>
              <a:rPr lang="en-US" dirty="0"/>
              <a:t>This webinar serves as a supplement to the Population Assessment Manual that is annually distributed.</a:t>
            </a:r>
          </a:p>
          <a:p>
            <a:r>
              <a:rPr lang="en-US" dirty="0"/>
              <a:t>The four types of assessments include child-care audits, school audits, the Annual Report of Immunization Status, and the Texas School Immunization Validation Survey.</a:t>
            </a:r>
          </a:p>
          <a:p>
            <a:pPr marL="0" indent="0">
              <a:buNone/>
            </a:pPr>
            <a:endParaRPr lang="en-US" dirty="0"/>
          </a:p>
          <a:p>
            <a:endParaRPr lang="en-US" dirty="0"/>
          </a:p>
          <a:p>
            <a:endParaRPr lang="en-US" dirty="0"/>
          </a:p>
        </p:txBody>
      </p:sp>
      <p:sp>
        <p:nvSpPr>
          <p:cNvPr id="4" name="Date Placeholder 3"/>
          <p:cNvSpPr>
            <a:spLocks noGrp="1"/>
          </p:cNvSpPr>
          <p:nvPr>
            <p:ph type="dt" sz="half" idx="10"/>
          </p:nvPr>
        </p:nvSpPr>
        <p:spPr/>
        <p:txBody>
          <a:bodyPr/>
          <a:lstStyle/>
          <a:p>
            <a:fld id="{E85607ED-8E83-49CF-B67F-464756B84873}" type="datetime1">
              <a:rPr lang="en-US" smtClean="0"/>
              <a:t>8/21/2018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109FF3-1548-4CDB-B82B-70387ADEE53E}" type="slidenum">
              <a:rPr lang="en-US" smtClean="0"/>
              <a:t>3</a:t>
            </a:fld>
            <a:endParaRPr lang="en-US"/>
          </a:p>
        </p:txBody>
      </p:sp>
    </p:spTree>
    <p:extLst>
      <p:ext uri="{BB962C8B-B14F-4D97-AF65-F5344CB8AC3E}">
        <p14:creationId xmlns:p14="http://schemas.microsoft.com/office/powerpoint/2010/main" val="35894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School Validation Survey</a:t>
            </a:r>
          </a:p>
        </p:txBody>
      </p:sp>
      <p:sp>
        <p:nvSpPr>
          <p:cNvPr id="3" name="Text Placeholder 2"/>
          <p:cNvSpPr>
            <a:spLocks noGrp="1"/>
          </p:cNvSpPr>
          <p:nvPr>
            <p:ph type="body" sz="quarter" idx="14"/>
          </p:nvPr>
        </p:nvSpPr>
        <p:spPr>
          <a:xfrm>
            <a:off x="433342" y="2235199"/>
            <a:ext cx="8358965" cy="3819371"/>
          </a:xfrm>
        </p:spPr>
        <p:txBody>
          <a:bodyPr>
            <a:normAutofit/>
          </a:bodyPr>
          <a:lstStyle/>
          <a:p>
            <a:r>
              <a:rPr lang="en-US" dirty="0"/>
              <a:t>Authenticating the self-reported Annual Report data is the purpose of a validation survey.</a:t>
            </a:r>
          </a:p>
          <a:p>
            <a:r>
              <a:rPr lang="en-US" dirty="0"/>
              <a:t>School participation in the validation survey is completely voluntary, unlike school audits that are mandatory.</a:t>
            </a:r>
          </a:p>
          <a:p>
            <a:r>
              <a:rPr lang="en-US" dirty="0"/>
              <a:t>The school administrator should be contacted in writing in regards to their participation in the survey.</a:t>
            </a:r>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30</a:t>
            </a:fld>
            <a:endParaRPr lang="en-US"/>
          </a:p>
        </p:txBody>
      </p:sp>
    </p:spTree>
    <p:extLst>
      <p:ext uri="{BB962C8B-B14F-4D97-AF65-F5344CB8AC3E}">
        <p14:creationId xmlns:p14="http://schemas.microsoft.com/office/powerpoint/2010/main" val="184615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School Validation Survey Continued</a:t>
            </a:r>
          </a:p>
        </p:txBody>
      </p:sp>
      <p:sp>
        <p:nvSpPr>
          <p:cNvPr id="3" name="Text Placeholder 2"/>
          <p:cNvSpPr>
            <a:spLocks noGrp="1"/>
          </p:cNvSpPr>
          <p:nvPr>
            <p:ph type="body" sz="quarter" idx="14"/>
          </p:nvPr>
        </p:nvSpPr>
        <p:spPr>
          <a:xfrm>
            <a:off x="433342" y="2235199"/>
            <a:ext cx="8228057" cy="3819371"/>
          </a:xfrm>
        </p:spPr>
        <p:txBody>
          <a:bodyPr>
            <a:normAutofit fontScale="92500" lnSpcReduction="20000"/>
          </a:bodyPr>
          <a:lstStyle/>
          <a:p>
            <a:r>
              <a:rPr lang="en-US" dirty="0"/>
              <a:t>Determine validation method.</a:t>
            </a:r>
          </a:p>
          <a:p>
            <a:r>
              <a:rPr lang="en-US" dirty="0"/>
              <a:t>Immunization data should only be validated for currently enrolled students.</a:t>
            </a:r>
          </a:p>
          <a:p>
            <a:r>
              <a:rPr lang="en-US" dirty="0"/>
              <a:t>The school or district PEIMS Coordinator should generate &amp; provide a sequentially numbered roster of currently enrolled students.</a:t>
            </a:r>
          </a:p>
          <a:p>
            <a:r>
              <a:rPr lang="en-US" dirty="0"/>
              <a:t>Immunization records should be de-identified before the PHR or LHD receives them.</a:t>
            </a:r>
          </a:p>
          <a:p>
            <a:r>
              <a:rPr lang="en-US" dirty="0" err="1"/>
              <a:t>CoCASA</a:t>
            </a:r>
            <a:r>
              <a:rPr lang="en-US" dirty="0"/>
              <a:t> transfer files are due to DSHS ACE Group by March 1</a:t>
            </a:r>
            <a:r>
              <a:rPr lang="en-US" baseline="30000" dirty="0"/>
              <a:t>st</a:t>
            </a:r>
            <a:r>
              <a:rPr lang="en-US" dirty="0"/>
              <a:t> .</a:t>
            </a:r>
          </a:p>
          <a:p>
            <a:endParaRPr lang="en-US" dirty="0"/>
          </a:p>
        </p:txBody>
      </p:sp>
      <p:sp>
        <p:nvSpPr>
          <p:cNvPr id="5" name="Date Placeholder 4"/>
          <p:cNvSpPr>
            <a:spLocks noGrp="1"/>
          </p:cNvSpPr>
          <p:nvPr>
            <p:ph type="dt" sz="half" idx="10"/>
          </p:nvPr>
        </p:nvSpPr>
        <p:spPr/>
        <p:txBody>
          <a:bodyPr/>
          <a:lstStyle/>
          <a:p>
            <a:fld id="{23623378-446C-497B-838C-B24E6FDDFE81}"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31</a:t>
            </a:fld>
            <a:endParaRPr lang="en-US"/>
          </a:p>
        </p:txBody>
      </p:sp>
    </p:spTree>
    <p:extLst>
      <p:ext uri="{BB962C8B-B14F-4D97-AF65-F5344CB8AC3E}">
        <p14:creationId xmlns:p14="http://schemas.microsoft.com/office/powerpoint/2010/main" val="248501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2" name="Date Placeholder 1"/>
          <p:cNvSpPr>
            <a:spLocks noGrp="1"/>
          </p:cNvSpPr>
          <p:nvPr>
            <p:ph type="dt" sz="half" idx="10"/>
          </p:nvPr>
        </p:nvSpPr>
        <p:spPr/>
        <p:txBody>
          <a:bodyPr/>
          <a:lstStyle/>
          <a:p>
            <a:fld id="{7EDF1A1E-CC52-4559-9512-1E4A3F85E3AE}" type="datetime1">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32</a:t>
            </a:fld>
            <a:endParaRPr lang="en-US"/>
          </a:p>
        </p:txBody>
      </p:sp>
      <p:sp>
        <p:nvSpPr>
          <p:cNvPr id="7" name="Text Placeholder 6"/>
          <p:cNvSpPr>
            <a:spLocks noGrp="1"/>
          </p:cNvSpPr>
          <p:nvPr>
            <p:ph type="body" sz="quarter" idx="13"/>
          </p:nvPr>
        </p:nvSpPr>
        <p:spPr/>
        <p:txBody>
          <a:bodyPr/>
          <a:lstStyle/>
          <a:p>
            <a:r>
              <a:rPr lang="en-US" dirty="0">
                <a:hlinkClick r:id="rId3"/>
              </a:rPr>
              <a:t>SchoolImm@dshs.texas.gov</a:t>
            </a:r>
            <a:endParaRPr lang="en-US" dirty="0"/>
          </a:p>
          <a:p>
            <a:endParaRPr lang="en-US" dirty="0"/>
          </a:p>
        </p:txBody>
      </p:sp>
    </p:spTree>
    <p:extLst>
      <p:ext uri="{BB962C8B-B14F-4D97-AF65-F5344CB8AC3E}">
        <p14:creationId xmlns:p14="http://schemas.microsoft.com/office/powerpoint/2010/main" val="279426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Contents</a:t>
            </a:r>
          </a:p>
        </p:txBody>
      </p:sp>
      <p:sp>
        <p:nvSpPr>
          <p:cNvPr id="9" name="Text Placeholder 8"/>
          <p:cNvSpPr>
            <a:spLocks noGrp="1"/>
          </p:cNvSpPr>
          <p:nvPr>
            <p:ph type="body" sz="quarter" idx="14"/>
          </p:nvPr>
        </p:nvSpPr>
        <p:spPr>
          <a:xfrm>
            <a:off x="433344" y="2220686"/>
            <a:ext cx="8082005" cy="4018749"/>
          </a:xfrm>
        </p:spPr>
        <p:txBody>
          <a:bodyPr>
            <a:normAutofit lnSpcReduction="10000"/>
          </a:bodyPr>
          <a:lstStyle/>
          <a:p>
            <a:pPr marL="457200" indent="-457200">
              <a:buAutoNum type="arabicPeriod"/>
            </a:pPr>
            <a:r>
              <a:rPr lang="en-US" dirty="0"/>
              <a:t>Terms</a:t>
            </a:r>
          </a:p>
          <a:p>
            <a:pPr marL="457200" indent="-457200">
              <a:buAutoNum type="arabicPeriod"/>
            </a:pPr>
            <a:r>
              <a:rPr lang="en-US" dirty="0"/>
              <a:t>Exclusion from Compliance</a:t>
            </a:r>
          </a:p>
          <a:p>
            <a:pPr marL="457200" indent="-457200">
              <a:buAutoNum type="arabicPeriod"/>
            </a:pPr>
            <a:r>
              <a:rPr lang="en-US" dirty="0"/>
              <a:t>Handling Immunization Affidavits</a:t>
            </a:r>
          </a:p>
          <a:p>
            <a:pPr marL="0" indent="0">
              <a:buNone/>
            </a:pPr>
            <a:r>
              <a:rPr lang="en-US" dirty="0"/>
              <a:t>4. Audits</a:t>
            </a:r>
          </a:p>
          <a:p>
            <a:pPr marL="742939" lvl="1" indent="-514350">
              <a:buFont typeface="+mj-lt"/>
              <a:buAutoNum type="alphaLcPeriod"/>
            </a:pPr>
            <a:r>
              <a:rPr lang="en-US" dirty="0"/>
              <a:t>Childcare Audits</a:t>
            </a:r>
          </a:p>
          <a:p>
            <a:pPr marL="742939" lvl="1" indent="-514350">
              <a:buFont typeface="+mj-lt"/>
              <a:buAutoNum type="alphaLcPeriod"/>
            </a:pPr>
            <a:r>
              <a:rPr lang="en-US" dirty="0"/>
              <a:t>School Audits</a:t>
            </a:r>
          </a:p>
          <a:p>
            <a:pPr marL="742939" lvl="1" indent="-514350">
              <a:buFont typeface="+mj-lt"/>
              <a:buAutoNum type="alphaLcPeriod"/>
            </a:pPr>
            <a:r>
              <a:rPr lang="en-US" dirty="0"/>
              <a:t>Timelines</a:t>
            </a:r>
          </a:p>
          <a:p>
            <a:pPr marL="742939" lvl="1" indent="-514350">
              <a:buFont typeface="+mj-lt"/>
              <a:buAutoNum type="alphaLcPeriod"/>
            </a:pPr>
            <a:r>
              <a:rPr lang="en-US" dirty="0"/>
              <a:t>Helpful Tips for Face-to-Face Audits</a:t>
            </a:r>
          </a:p>
          <a:p>
            <a:pPr marL="0" lvl="0" indent="0">
              <a:buNone/>
            </a:pPr>
            <a:r>
              <a:rPr lang="en-US" dirty="0">
                <a:solidFill>
                  <a:srgbClr val="FFFFFF"/>
                </a:solidFill>
              </a:rPr>
              <a:t>5. Annual Report of Immunizations</a:t>
            </a:r>
          </a:p>
          <a:p>
            <a:pPr marL="0" lvl="0" indent="0">
              <a:buNone/>
            </a:pPr>
            <a:r>
              <a:rPr lang="en-US" dirty="0">
                <a:solidFill>
                  <a:srgbClr val="FFFFFF"/>
                </a:solidFill>
              </a:rPr>
              <a:t>6. Validation Surveys</a:t>
            </a:r>
          </a:p>
          <a:p>
            <a:pPr marL="0" indent="0">
              <a:buNone/>
            </a:pPr>
            <a:endParaRPr lang="en-US" dirty="0"/>
          </a:p>
        </p:txBody>
      </p:sp>
      <p:sp>
        <p:nvSpPr>
          <p:cNvPr id="4" name="Date Placeholder 3"/>
          <p:cNvSpPr>
            <a:spLocks noGrp="1"/>
          </p:cNvSpPr>
          <p:nvPr>
            <p:ph type="dt" sz="half" idx="10"/>
          </p:nvPr>
        </p:nvSpPr>
        <p:spPr/>
        <p:txBody>
          <a:bodyPr/>
          <a:lstStyle/>
          <a:p>
            <a:fld id="{E85607ED-8E83-49CF-B67F-464756B84873}" type="datetime1">
              <a:rPr lang="en-US" smtClean="0"/>
              <a:t>8/21/2018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109FF3-1548-4CDB-B82B-70387ADEE53E}" type="slidenum">
              <a:rPr lang="en-US" smtClean="0"/>
              <a:t>4</a:t>
            </a:fld>
            <a:endParaRPr lang="en-US"/>
          </a:p>
        </p:txBody>
      </p:sp>
    </p:spTree>
    <p:extLst>
      <p:ext uri="{BB962C8B-B14F-4D97-AF65-F5344CB8AC3E}">
        <p14:creationId xmlns:p14="http://schemas.microsoft.com/office/powerpoint/2010/main" val="40928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Commonly Used Terms</a:t>
            </a:r>
          </a:p>
        </p:txBody>
      </p:sp>
      <p:sp>
        <p:nvSpPr>
          <p:cNvPr id="9" name="Text Placeholder 8"/>
          <p:cNvSpPr>
            <a:spLocks noGrp="1"/>
          </p:cNvSpPr>
          <p:nvPr>
            <p:ph type="body" sz="quarter" idx="14"/>
          </p:nvPr>
        </p:nvSpPr>
        <p:spPr>
          <a:xfrm>
            <a:off x="433344" y="2220686"/>
            <a:ext cx="8336583" cy="3882315"/>
          </a:xfrm>
        </p:spPr>
        <p:txBody>
          <a:bodyPr>
            <a:normAutofit/>
          </a:bodyPr>
          <a:lstStyle/>
          <a:p>
            <a:r>
              <a:rPr lang="en-US" b="1" u="sng" dirty="0"/>
              <a:t>Age Appropriate</a:t>
            </a:r>
            <a:r>
              <a:rPr lang="en-US" dirty="0"/>
              <a:t>: A child is age-appropriately vaccinated if, from birth, he or she has received all recommended vaccines at the age at which they are recommended.</a:t>
            </a:r>
          </a:p>
          <a:p>
            <a:r>
              <a:rPr lang="en-US" b="1" u="sng" dirty="0"/>
              <a:t>Up-to-Date:</a:t>
            </a:r>
            <a:r>
              <a:rPr lang="en-US" dirty="0"/>
              <a:t> A child’s vaccinations are up-to-date if he or she has received all the vaccines recommended for his or her age.</a:t>
            </a:r>
          </a:p>
          <a:p>
            <a:endParaRPr lang="en-US" dirty="0"/>
          </a:p>
        </p:txBody>
      </p:sp>
      <p:sp>
        <p:nvSpPr>
          <p:cNvPr id="4" name="Date Placeholder 3"/>
          <p:cNvSpPr>
            <a:spLocks noGrp="1"/>
          </p:cNvSpPr>
          <p:nvPr>
            <p:ph type="dt" sz="half" idx="10"/>
          </p:nvPr>
        </p:nvSpPr>
        <p:spPr/>
        <p:txBody>
          <a:bodyPr/>
          <a:lstStyle/>
          <a:p>
            <a:fld id="{A739885D-35F9-4D52-AC34-F9452E408474}" type="datetime1">
              <a:rPr lang="en-US" smtClean="0"/>
              <a:t>8/21/2018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190252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Cont.</a:t>
            </a:r>
          </a:p>
        </p:txBody>
      </p:sp>
      <p:sp>
        <p:nvSpPr>
          <p:cNvPr id="3" name="Text Placeholder 2"/>
          <p:cNvSpPr>
            <a:spLocks noGrp="1"/>
          </p:cNvSpPr>
          <p:nvPr>
            <p:ph type="body" sz="quarter" idx="14"/>
          </p:nvPr>
        </p:nvSpPr>
        <p:spPr>
          <a:xfrm>
            <a:off x="433344" y="2220686"/>
            <a:ext cx="8082005" cy="3882315"/>
          </a:xfrm>
        </p:spPr>
        <p:txBody>
          <a:bodyPr/>
          <a:lstStyle/>
          <a:p>
            <a:pPr lvl="0"/>
            <a:r>
              <a:rPr lang="en-US" b="1" u="sng" dirty="0"/>
              <a:t>Immunization Compliance: </a:t>
            </a:r>
            <a:r>
              <a:rPr lang="en-US" dirty="0"/>
              <a:t>A child is in compliance with immunization requirements if he or she has received all the vaccinations required for his or her age or has documentation or allowable exclusion from vaccination.</a:t>
            </a:r>
            <a:endParaRPr lang="en-US" b="1" u="sng" dirty="0"/>
          </a:p>
          <a:p>
            <a:pPr lvl="0"/>
            <a:r>
              <a:rPr lang="en-US" b="1" u="sng" dirty="0"/>
              <a:t>Immunization Coverage: </a:t>
            </a:r>
            <a:r>
              <a:rPr lang="en-US" dirty="0"/>
              <a:t>A child has received all the vaccination requirements for his or her age.</a:t>
            </a:r>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6</a:t>
            </a:fld>
            <a:endParaRPr lang="en-US"/>
          </a:p>
        </p:txBody>
      </p:sp>
    </p:spTree>
    <p:extLst>
      <p:ext uri="{BB962C8B-B14F-4D97-AF65-F5344CB8AC3E}">
        <p14:creationId xmlns:p14="http://schemas.microsoft.com/office/powerpoint/2010/main" val="17921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Immunization Coverage Example</a:t>
            </a:r>
          </a:p>
        </p:txBody>
      </p:sp>
      <p:sp>
        <p:nvSpPr>
          <p:cNvPr id="3" name="Text Placeholder 2"/>
          <p:cNvSpPr>
            <a:spLocks noGrp="1"/>
          </p:cNvSpPr>
          <p:nvPr>
            <p:ph type="body" sz="quarter" idx="14"/>
          </p:nvPr>
        </p:nvSpPr>
        <p:spPr>
          <a:xfrm>
            <a:off x="433343" y="2220686"/>
            <a:ext cx="8513229" cy="4135666"/>
          </a:xfrm>
        </p:spPr>
        <p:txBody>
          <a:bodyPr>
            <a:normAutofit fontScale="85000" lnSpcReduction="20000"/>
          </a:bodyPr>
          <a:lstStyle/>
          <a:p>
            <a:pPr marL="0" indent="0">
              <a:buNone/>
            </a:pPr>
            <a:r>
              <a:rPr lang="en-US" dirty="0">
                <a:solidFill>
                  <a:schemeClr val="tx1">
                    <a:lumMod val="40000"/>
                    <a:lumOff val="60000"/>
                  </a:schemeClr>
                </a:solidFill>
              </a:rPr>
              <a:t>Scenario:</a:t>
            </a:r>
            <a:r>
              <a:rPr lang="en-US" dirty="0"/>
              <a:t> Carmen was assigned to audit XYZ elementary school and when she started reviewing Bonnie’s immunization records, she wondered if Bonnie was considered to be in compliance or covered.  Bonnie is a kindergartner and has received the following:</a:t>
            </a:r>
          </a:p>
          <a:p>
            <a:pPr lvl="0"/>
            <a:r>
              <a:rPr lang="en-US" dirty="0"/>
              <a:t>4 doses of </a:t>
            </a:r>
            <a:r>
              <a:rPr lang="en-US" dirty="0" err="1"/>
              <a:t>DTaP</a:t>
            </a:r>
            <a:r>
              <a:rPr lang="en-US" dirty="0"/>
              <a:t>/DTP/DT/Td/</a:t>
            </a:r>
            <a:r>
              <a:rPr lang="en-US" dirty="0" err="1"/>
              <a:t>Tdap</a:t>
            </a:r>
            <a:endParaRPr lang="en-US" dirty="0"/>
          </a:p>
          <a:p>
            <a:pPr lvl="0"/>
            <a:r>
              <a:rPr lang="en-US" dirty="0"/>
              <a:t>4 doses of polio</a:t>
            </a:r>
          </a:p>
          <a:p>
            <a:pPr lvl="0"/>
            <a:r>
              <a:rPr lang="en-US" dirty="0"/>
              <a:t>2 doses of MMR</a:t>
            </a:r>
          </a:p>
          <a:p>
            <a:pPr lvl="0"/>
            <a:r>
              <a:rPr lang="en-US" dirty="0"/>
              <a:t>2 doses of </a:t>
            </a:r>
            <a:r>
              <a:rPr lang="en-US" dirty="0" err="1"/>
              <a:t>HepA</a:t>
            </a:r>
            <a:endParaRPr lang="en-US" dirty="0"/>
          </a:p>
          <a:p>
            <a:pPr lvl="0"/>
            <a:r>
              <a:rPr lang="en-US" dirty="0"/>
              <a:t>3 doses of </a:t>
            </a:r>
            <a:r>
              <a:rPr lang="en-US" dirty="0" err="1"/>
              <a:t>HepB</a:t>
            </a:r>
            <a:endParaRPr lang="en-US" dirty="0"/>
          </a:p>
          <a:p>
            <a:pPr lvl="0"/>
            <a:r>
              <a:rPr lang="en-US" dirty="0"/>
              <a:t>2 doses of varicella</a:t>
            </a:r>
          </a:p>
          <a:p>
            <a:pPr marL="0" indent="0">
              <a:buNone/>
            </a:pPr>
            <a:r>
              <a:rPr lang="en-US" dirty="0">
                <a:solidFill>
                  <a:schemeClr val="tx1">
                    <a:lumMod val="40000"/>
                    <a:lumOff val="60000"/>
                  </a:schemeClr>
                </a:solidFill>
              </a:rPr>
              <a:t>Answer:</a:t>
            </a:r>
            <a:r>
              <a:rPr lang="en-US" dirty="0"/>
              <a:t> Bonnie is considered to be covered since she has received all of the vaccinations required for her age.  Since she is covered, Bonnie is also considered to be in compliance.</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7</a:t>
            </a:fld>
            <a:endParaRPr lang="en-US"/>
          </a:p>
        </p:txBody>
      </p:sp>
    </p:spTree>
    <p:extLst>
      <p:ext uri="{BB962C8B-B14F-4D97-AF65-F5344CB8AC3E}">
        <p14:creationId xmlns:p14="http://schemas.microsoft.com/office/powerpoint/2010/main" val="316668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Immunization Compliance Example</a:t>
            </a:r>
          </a:p>
        </p:txBody>
      </p:sp>
      <p:sp>
        <p:nvSpPr>
          <p:cNvPr id="3" name="Text Placeholder 2"/>
          <p:cNvSpPr>
            <a:spLocks noGrp="1"/>
          </p:cNvSpPr>
          <p:nvPr>
            <p:ph type="body" sz="quarter" idx="14"/>
          </p:nvPr>
        </p:nvSpPr>
        <p:spPr>
          <a:xfrm>
            <a:off x="433344" y="2220686"/>
            <a:ext cx="8430101" cy="3882315"/>
          </a:xfrm>
        </p:spPr>
        <p:txBody>
          <a:bodyPr/>
          <a:lstStyle/>
          <a:p>
            <a:pPr marL="0" indent="0">
              <a:buNone/>
            </a:pPr>
            <a:r>
              <a:rPr lang="en-US" dirty="0">
                <a:solidFill>
                  <a:schemeClr val="tx1">
                    <a:lumMod val="40000"/>
                    <a:lumOff val="60000"/>
                  </a:schemeClr>
                </a:solidFill>
              </a:rPr>
              <a:t>Scenario: </a:t>
            </a:r>
            <a:r>
              <a:rPr lang="en-US" dirty="0"/>
              <a:t>When Carmen finished reviewing Bonnie’s immunization record, she started reviewing Sam’s immunization record.  Sam is also in kindergarten, is not vaccinated, but he does have a valid conscientious exemption affidavit on file. </a:t>
            </a:r>
          </a:p>
          <a:p>
            <a:pPr marL="0" indent="0">
              <a:buNone/>
            </a:pPr>
            <a:r>
              <a:rPr lang="en-US" dirty="0">
                <a:solidFill>
                  <a:schemeClr val="tx1">
                    <a:lumMod val="40000"/>
                    <a:lumOff val="60000"/>
                  </a:schemeClr>
                </a:solidFill>
              </a:rPr>
              <a:t>Answer:</a:t>
            </a:r>
            <a:r>
              <a:rPr lang="en-US" dirty="0"/>
              <a:t> Since Sam has a valid conscientious exemption affidavit on file, he is considered to be in compliance.  </a:t>
            </a:r>
          </a:p>
          <a:p>
            <a:pPr marL="0" indent="0">
              <a:buNone/>
            </a:pPr>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8</a:t>
            </a:fld>
            <a:endParaRPr lang="en-US"/>
          </a:p>
        </p:txBody>
      </p:sp>
    </p:spTree>
    <p:extLst>
      <p:ext uri="{BB962C8B-B14F-4D97-AF65-F5344CB8AC3E}">
        <p14:creationId xmlns:p14="http://schemas.microsoft.com/office/powerpoint/2010/main" val="83416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Exclusions from Compliance</a:t>
            </a:r>
          </a:p>
        </p:txBody>
      </p:sp>
      <p:sp>
        <p:nvSpPr>
          <p:cNvPr id="3" name="Text Placeholder 2"/>
          <p:cNvSpPr>
            <a:spLocks noGrp="1"/>
          </p:cNvSpPr>
          <p:nvPr>
            <p:ph type="body" sz="quarter" idx="14"/>
          </p:nvPr>
        </p:nvSpPr>
        <p:spPr>
          <a:xfrm>
            <a:off x="433344" y="2220686"/>
            <a:ext cx="8211892" cy="3882315"/>
          </a:xfrm>
        </p:spPr>
        <p:txBody>
          <a:bodyPr>
            <a:normAutofit fontScale="92500" lnSpcReduction="10000"/>
          </a:bodyPr>
          <a:lstStyle/>
          <a:p>
            <a:r>
              <a:rPr lang="en-US" b="1" dirty="0"/>
              <a:t>Title 25 Health Services Texas Administrative Code </a:t>
            </a:r>
            <a:r>
              <a:rPr lang="en-US" b="1" dirty="0">
                <a:hlinkClick r:id="rId2"/>
              </a:rPr>
              <a:t>Rule § 97.62 </a:t>
            </a:r>
            <a:r>
              <a:rPr lang="en-US" b="1" dirty="0"/>
              <a:t>Exclusions from Compliance</a:t>
            </a:r>
            <a:endParaRPr lang="en-US" dirty="0"/>
          </a:p>
          <a:p>
            <a:r>
              <a:rPr lang="en-US" dirty="0"/>
              <a:t>Exclusions from compliance are allowable on an individual basis for medical contraindications, reasons of conscience, including a religious belief, and active duty with the armed forces of the United States. </a:t>
            </a:r>
          </a:p>
          <a:p>
            <a:r>
              <a:rPr lang="en-US" dirty="0"/>
              <a:t>Children and students in these categories must submit evidence for exclusion from compliance as specified in the Health and Safety Code, §161.004(d), Health and Safety Code, §161.0041, Education Code, Chapter 38, Education Code, Chapter 51, and the Human Resources Code, Chapter 42.</a:t>
            </a:r>
          </a:p>
          <a:p>
            <a:endParaRPr lang="en-US" dirty="0"/>
          </a:p>
        </p:txBody>
      </p:sp>
      <p:sp>
        <p:nvSpPr>
          <p:cNvPr id="5" name="Date Placeholder 4"/>
          <p:cNvSpPr>
            <a:spLocks noGrp="1"/>
          </p:cNvSpPr>
          <p:nvPr>
            <p:ph type="dt" sz="half" idx="10"/>
          </p:nvPr>
        </p:nvSpPr>
        <p:spPr/>
        <p:txBody>
          <a:bodyPr/>
          <a:lstStyle/>
          <a:p>
            <a:fld id="{8D27AE92-589F-4A4D-963D-6DF80804A2FF}" type="datetime1">
              <a:rPr lang="en-US" smtClean="0"/>
              <a:t>8/21/2018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9</a:t>
            </a:fld>
            <a:endParaRPr lang="en-US"/>
          </a:p>
        </p:txBody>
      </p:sp>
    </p:spTree>
    <p:extLst>
      <p:ext uri="{BB962C8B-B14F-4D97-AF65-F5344CB8AC3E}">
        <p14:creationId xmlns:p14="http://schemas.microsoft.com/office/powerpoint/2010/main" val="1989496468"/>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0187111D-D965-47EA-89D4-332954345447}" vid="{BB629C2A-A8F6-4F5C-BE5C-347AF02669FA}"/>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0187111D-D965-47EA-89D4-332954345447}" vid="{34EECE6D-D9C5-41E2-A327-CD29473E22EF}"/>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FDB55-AA27-4731-8C3D-DE00963A7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68C930B-EE1F-4707-AFBB-3BD26BDD21B5}">
  <ds:schemaRef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0BE04F0-D9BC-483C-B189-10EC028C5D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 Power Point (PPT) template</Template>
  <TotalTime>7411</TotalTime>
  <Words>2408</Words>
  <Application>Microsoft Office PowerPoint</Application>
  <PresentationFormat>On-screen Show (4:3)</PresentationFormat>
  <Paragraphs>247</Paragraphs>
  <Slides>32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Rockwell</vt:lpstr>
      <vt:lpstr>Verdana</vt:lpstr>
      <vt:lpstr>Dark Room</vt:lpstr>
      <vt:lpstr>Bright Room</vt:lpstr>
      <vt:lpstr>  Navigating the Population Assessment Manual (PAM) </vt:lpstr>
      <vt:lpstr>Purpose of the Population Assessments</vt:lpstr>
      <vt:lpstr>Webinar Overview</vt:lpstr>
      <vt:lpstr>Contents</vt:lpstr>
      <vt:lpstr>Commonly Used Terms</vt:lpstr>
      <vt:lpstr>Terms Cont.</vt:lpstr>
      <vt:lpstr>Immunization Coverage Example</vt:lpstr>
      <vt:lpstr>Immunization Compliance Example</vt:lpstr>
      <vt:lpstr>Exclusions from Compliance</vt:lpstr>
      <vt:lpstr>Handling Immunization Exemption Affidavits</vt:lpstr>
      <vt:lpstr>Child-Care Audits</vt:lpstr>
      <vt:lpstr>Child-Care Audits</vt:lpstr>
      <vt:lpstr>Child-Care Audits Continued</vt:lpstr>
      <vt:lpstr>Child-Care Audit Timeline</vt:lpstr>
      <vt:lpstr>Child-Care Auditing Example 1</vt:lpstr>
      <vt:lpstr>Child-Care Auditing Example 1 Answer</vt:lpstr>
      <vt:lpstr>Child-Care Auditing Example 2</vt:lpstr>
      <vt:lpstr>Child-Care Audit Example 2 Answer </vt:lpstr>
      <vt:lpstr>School Audits</vt:lpstr>
      <vt:lpstr>School Audits Continued</vt:lpstr>
      <vt:lpstr>School Audit Timeline</vt:lpstr>
      <vt:lpstr>School Auditing Example 1</vt:lpstr>
      <vt:lpstr>School Auditing Example 1 Answer</vt:lpstr>
      <vt:lpstr>School Auditing Example 2</vt:lpstr>
      <vt:lpstr>School Auditing Example 3</vt:lpstr>
      <vt:lpstr>Auditing Timelines</vt:lpstr>
      <vt:lpstr>Auditing Tips</vt:lpstr>
      <vt:lpstr>Auditing Tips Continued</vt:lpstr>
      <vt:lpstr>Annual Report of Immunization</vt:lpstr>
      <vt:lpstr>School Validation Survey</vt:lpstr>
      <vt:lpstr>School Validation Survey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Population Assessment Manual (PAM)</dc:title>
  <dc:creator>Ketelsen,Julie (DSHS)</dc:creator>
  <cp:lastModifiedBy>Ketelsen,Julie (DSHS)</cp:lastModifiedBy>
  <cp:revision>76</cp:revision>
  <dcterms:created xsi:type="dcterms:W3CDTF">2018-06-01T18:25:18Z</dcterms:created>
  <dcterms:modified xsi:type="dcterms:W3CDTF">2018-08-21T21:53:35Z</dcterms:modified>
</cp:coreProperties>
</file>